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76" r:id="rId4"/>
    <p:sldId id="262" r:id="rId5"/>
    <p:sldId id="277" r:id="rId6"/>
    <p:sldId id="278" r:id="rId7"/>
    <p:sldId id="279" r:id="rId8"/>
    <p:sldId id="280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BB02"/>
    <a:srgbClr val="308385"/>
    <a:srgbClr val="7B4401"/>
    <a:srgbClr val="FFFFFF"/>
    <a:srgbClr val="FFD125"/>
    <a:srgbClr val="F0C036"/>
    <a:srgbClr val="807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/>
    <p:restoredTop sz="94674"/>
  </p:normalViewPr>
  <p:slideViewPr>
    <p:cSldViewPr snapToGrid="0" snapToObjects="1">
      <p:cViewPr varScale="1">
        <p:scale>
          <a:sx n="170" d="100"/>
          <a:sy n="170" d="100"/>
        </p:scale>
        <p:origin x="176" y="9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526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53753"/>
            <a:ext cx="7772400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4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58732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737334"/>
            <a:ext cx="7772400" cy="2305121"/>
          </a:xfr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13526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53753"/>
            <a:ext cx="7772400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0446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737334"/>
            <a:ext cx="7772400" cy="2305121"/>
          </a:xfrm>
        </p:spPr>
        <p:txBody>
          <a:bodyPr>
            <a:normAutofit/>
          </a:bodyPr>
          <a:lstStyle>
            <a:lvl1pPr marL="342900" indent="-342900" algn="l">
              <a:buClr>
                <a:srgbClr val="F0C036"/>
              </a:buClr>
              <a:buFont typeface="Arial"/>
              <a:buChar char="•"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3526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53753"/>
            <a:ext cx="7772400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0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93899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737334"/>
            <a:ext cx="7772400" cy="2305121"/>
          </a:xfrm>
        </p:spPr>
        <p:txBody>
          <a:bodyPr numCol="2">
            <a:normAutofit/>
          </a:bodyPr>
          <a:lstStyle>
            <a:lvl1pPr marL="342900" indent="-342900" algn="l">
              <a:buClr>
                <a:srgbClr val="F0C036"/>
              </a:buClr>
              <a:buFont typeface="Arial"/>
              <a:buChar char="•"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3526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53753"/>
            <a:ext cx="7772400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1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65542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013932" y="1328648"/>
            <a:ext cx="7108149" cy="2817369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661" y="1392678"/>
            <a:ext cx="6905361" cy="2689306"/>
          </a:xfrm>
        </p:spPr>
        <p:txBody>
          <a:bodyPr>
            <a:normAutofit/>
          </a:bodyPr>
          <a:lstStyle>
            <a:lvl1pPr marL="342900" indent="-342900" algn="l">
              <a:lnSpc>
                <a:spcPct val="120000"/>
              </a:lnSpc>
              <a:buClr>
                <a:srgbClr val="F0C036"/>
              </a:buClr>
              <a:buFont typeface="Arial"/>
              <a:buChar char="•"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13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93677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013932" y="1328648"/>
            <a:ext cx="7108149" cy="2817369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661" y="1392678"/>
            <a:ext cx="6905361" cy="2689306"/>
          </a:xfrm>
        </p:spPr>
        <p:txBody>
          <a:bodyPr>
            <a:normAutofit/>
          </a:bodyPr>
          <a:lstStyle>
            <a:lvl1pPr marL="0" indent="0" algn="r">
              <a:lnSpc>
                <a:spcPct val="120000"/>
              </a:lnSpc>
              <a:buClr>
                <a:srgbClr val="F0C036"/>
              </a:buClr>
              <a:buFontTx/>
              <a:buNone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8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519268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39307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522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472863" y="653353"/>
            <a:ext cx="6194037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0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47955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52762"/>
            <a:ext cx="9144000" cy="2081009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53851"/>
            <a:ext cx="7772400" cy="1915887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10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82602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21746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22837"/>
            <a:ext cx="7772400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9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632956" y="458503"/>
            <a:ext cx="5870091" cy="2655014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1771705" y="584283"/>
            <a:ext cx="5592595" cy="2409172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835693" y="632623"/>
            <a:ext cx="5453897" cy="2312810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63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20678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749438" y="1421769"/>
            <a:ext cx="4226464" cy="1102519"/>
          </a:xfrm>
        </p:spPr>
        <p:txBody>
          <a:bodyPr>
            <a:noAutofit/>
          </a:bodyPr>
          <a:lstStyle>
            <a:lvl1pPr>
              <a:defRPr sz="57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9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725758" y="856418"/>
            <a:ext cx="3895604" cy="3729813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875173" y="979084"/>
            <a:ext cx="3586101" cy="3487088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939165" y="1032503"/>
            <a:ext cx="3447394" cy="3377640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49438" y="2721324"/>
            <a:ext cx="4226464" cy="1864907"/>
          </a:xfrm>
        </p:spPr>
        <p:txBody>
          <a:bodyPr>
            <a:normAutofit/>
          </a:bodyPr>
          <a:lstStyle>
            <a:lvl1pPr marL="0" indent="0" algn="r">
              <a:lnSpc>
                <a:spcPct val="90000"/>
              </a:lnSpc>
              <a:buClr>
                <a:srgbClr val="F0C036"/>
              </a:buClr>
              <a:buFontTx/>
              <a:buNone/>
              <a:defRPr sz="16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090829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62879" y="682610"/>
            <a:ext cx="8410238" cy="3783561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 userDrawn="1"/>
        </p:nvSpPr>
        <p:spPr>
          <a:xfrm>
            <a:off x="501631" y="808392"/>
            <a:ext cx="8132741" cy="3545725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65619" y="864735"/>
            <a:ext cx="7994043" cy="3433355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6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- 2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928546" y="858698"/>
            <a:ext cx="3532727" cy="3599471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 userDrawn="1"/>
        </p:nvSpPr>
        <p:spPr>
          <a:xfrm>
            <a:off x="1067296" y="984479"/>
            <a:ext cx="3244557" cy="3353631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141957" y="1032819"/>
            <a:ext cx="3105859" cy="3249265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4709729" y="858698"/>
            <a:ext cx="3532727" cy="3599471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4848478" y="984479"/>
            <a:ext cx="3244557" cy="3353631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923136" y="1032819"/>
            <a:ext cx="3105859" cy="3249265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54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522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472863" y="653353"/>
            <a:ext cx="6194037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653383" y="2073008"/>
            <a:ext cx="3291019" cy="2782974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4824147" y="2209074"/>
            <a:ext cx="2960162" cy="2510842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888187" y="2257098"/>
            <a:ext cx="2832085" cy="2414794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5350" y="2089016"/>
            <a:ext cx="3416592" cy="2766967"/>
          </a:xfrm>
        </p:spPr>
        <p:txBody>
          <a:bodyPr>
            <a:normAutofit/>
          </a:bodyPr>
          <a:lstStyle>
            <a:lvl1pPr marL="342900" indent="-342900" algn="l">
              <a:buClr>
                <a:srgbClr val="F0C036"/>
              </a:buClr>
              <a:buFont typeface="Arial"/>
              <a:buChar char="•"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744686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- 2Up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522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472863" y="653353"/>
            <a:ext cx="6194037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685404" y="2073008"/>
            <a:ext cx="3291019" cy="2782974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4856168" y="2209074"/>
            <a:ext cx="2960162" cy="2510842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920208" y="2257098"/>
            <a:ext cx="2832085" cy="2414794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144985" y="2073008"/>
            <a:ext cx="3291019" cy="2782974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1315749" y="2209074"/>
            <a:ext cx="2960162" cy="2510842"/>
          </a:xfrm>
          <a:prstGeom prst="rect">
            <a:avLst/>
          </a:prstGeom>
          <a:noFill/>
          <a:ln w="3175" cmpd="sng">
            <a:solidFill>
              <a:srgbClr val="807F8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379789" y="2257098"/>
            <a:ext cx="2832085" cy="2414794"/>
          </a:xfrm>
          <a:solidFill>
            <a:srgbClr val="308385">
              <a:alpha val="68000"/>
            </a:srgb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r>
              <a:rPr lang="tr-TR"/>
              <a:t>Resim eklemek için simgeye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83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737334"/>
            <a:ext cx="3882198" cy="2305121"/>
          </a:xfrm>
        </p:spPr>
        <p:txBody>
          <a:bodyPr>
            <a:normAutofit/>
          </a:bodyPr>
          <a:lstStyle>
            <a:lvl1pPr marL="342900" indent="-342900" algn="l">
              <a:buClr>
                <a:srgbClr val="F0C036"/>
              </a:buClr>
              <a:buFont typeface="Arial"/>
              <a:buChar char="•"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13526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53753"/>
            <a:ext cx="7772400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6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933531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7998" y="2737334"/>
            <a:ext cx="3890202" cy="2305121"/>
          </a:xfrm>
        </p:spPr>
        <p:txBody>
          <a:bodyPr>
            <a:normAutofit/>
          </a:bodyPr>
          <a:lstStyle>
            <a:lvl1pPr marL="342900" indent="-342900" algn="r">
              <a:buClr>
                <a:srgbClr val="F0C036"/>
              </a:buClr>
              <a:buFont typeface="Arial"/>
              <a:buChar char="•"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13526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453753"/>
            <a:ext cx="7772400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6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612561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522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472863" y="653353"/>
            <a:ext cx="6194037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55350" y="2089016"/>
            <a:ext cx="3416592" cy="2766967"/>
          </a:xfrm>
        </p:spPr>
        <p:txBody>
          <a:bodyPr>
            <a:normAutofit/>
          </a:bodyPr>
          <a:lstStyle>
            <a:lvl1pPr marL="342900" indent="-342900" algn="l">
              <a:buClr>
                <a:srgbClr val="F0C036"/>
              </a:buClr>
              <a:buFont typeface="Arial"/>
              <a:buChar char="•"/>
              <a:defRPr sz="195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Body Level One</a:t>
            </a:r>
          </a:p>
          <a:p>
            <a:r>
              <a:rPr lang="en-US"/>
              <a:t>Body Level Two</a:t>
            </a:r>
          </a:p>
          <a:p>
            <a:r>
              <a:rPr lang="en-US"/>
              <a:t>Body Level Three</a:t>
            </a:r>
          </a:p>
          <a:p>
            <a:r>
              <a:rPr lang="en-US"/>
              <a:t>Body Level Four</a:t>
            </a:r>
          </a:p>
          <a:p>
            <a:r>
              <a:rPr lang="en-US"/>
              <a:t>Body Level Five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1"/>
          </p:nvPr>
        </p:nvSpPr>
        <p:spPr>
          <a:xfrm>
            <a:off x="4675191" y="2089548"/>
            <a:ext cx="3468687" cy="2767013"/>
          </a:xfrm>
        </p:spPr>
        <p:txBody>
          <a:bodyPr/>
          <a:lstStyle/>
          <a:p>
            <a:r>
              <a:rPr lang="tr-TR"/>
              <a:t>Grafik eklemek için simgeye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7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522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472863" y="653353"/>
            <a:ext cx="6194037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1"/>
          </p:nvPr>
        </p:nvSpPr>
        <p:spPr>
          <a:xfrm>
            <a:off x="811693" y="2077145"/>
            <a:ext cx="7694613" cy="2761059"/>
          </a:xfrm>
        </p:spPr>
        <p:txBody>
          <a:bodyPr/>
          <a:lstStyle/>
          <a:p>
            <a:r>
              <a:rPr lang="tr-TR"/>
              <a:t>Grafik eklemek için simgeye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63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52262"/>
            <a:ext cx="9144000" cy="1304635"/>
          </a:xfrm>
          <a:prstGeom prst="rect">
            <a:avLst/>
          </a:prstGeom>
          <a:solidFill>
            <a:srgbClr val="308385">
              <a:alpha val="23000"/>
            </a:srgbClr>
          </a:solidFill>
          <a:ln>
            <a:noFill/>
          </a:ln>
          <a:effectLst>
            <a:outerShdw blurRad="203200" dist="508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472863" y="653353"/>
            <a:ext cx="6194037" cy="1102519"/>
          </a:xfrm>
        </p:spPr>
        <p:txBody>
          <a:bodyPr>
            <a:noAutofit/>
          </a:bodyPr>
          <a:lstStyle>
            <a:lvl1pPr>
              <a:defRPr sz="7200" baseline="0"/>
            </a:lvl1pPr>
          </a:lstStyle>
          <a:p>
            <a:r>
              <a:rPr lang="en-US"/>
              <a:t>Title Text</a:t>
            </a:r>
          </a:p>
        </p:txBody>
      </p:sp>
      <p:sp>
        <p:nvSpPr>
          <p:cNvPr id="5" name="Chevron 3"/>
          <p:cNvSpPr/>
          <p:nvPr userDrawn="1"/>
        </p:nvSpPr>
        <p:spPr>
          <a:xfrm rot="16200000">
            <a:off x="7504996" y="204603"/>
            <a:ext cx="1248607" cy="839398"/>
          </a:xfrm>
          <a:custGeom>
            <a:avLst/>
            <a:gdLst>
              <a:gd name="connsiteX0" fmla="*/ 0 w 2785624"/>
              <a:gd name="connsiteY0" fmla="*/ 0 h 1067185"/>
              <a:gd name="connsiteX1" fmla="*/ 2252032 w 2785624"/>
              <a:gd name="connsiteY1" fmla="*/ 0 h 1067185"/>
              <a:gd name="connsiteX2" fmla="*/ 2785624 w 2785624"/>
              <a:gd name="connsiteY2" fmla="*/ 533593 h 1067185"/>
              <a:gd name="connsiteX3" fmla="*/ 2252032 w 2785624"/>
              <a:gd name="connsiteY3" fmla="*/ 1067185 h 1067185"/>
              <a:gd name="connsiteX4" fmla="*/ 0 w 2785624"/>
              <a:gd name="connsiteY4" fmla="*/ 1067185 h 1067185"/>
              <a:gd name="connsiteX5" fmla="*/ 533593 w 2785624"/>
              <a:gd name="connsiteY5" fmla="*/ 533593 h 1067185"/>
              <a:gd name="connsiteX6" fmla="*/ 0 w 2785624"/>
              <a:gd name="connsiteY6" fmla="*/ 0 h 1067185"/>
              <a:gd name="connsiteX0" fmla="*/ 0 w 2252032"/>
              <a:gd name="connsiteY0" fmla="*/ 0 h 1067185"/>
              <a:gd name="connsiteX1" fmla="*/ 2252032 w 2252032"/>
              <a:gd name="connsiteY1" fmla="*/ 0 h 1067185"/>
              <a:gd name="connsiteX2" fmla="*/ 2252032 w 2252032"/>
              <a:gd name="connsiteY2" fmla="*/ 1067185 h 1067185"/>
              <a:gd name="connsiteX3" fmla="*/ 0 w 2252032"/>
              <a:gd name="connsiteY3" fmla="*/ 1067185 h 1067185"/>
              <a:gd name="connsiteX4" fmla="*/ 533593 w 2252032"/>
              <a:gd name="connsiteY4" fmla="*/ 533593 h 1067185"/>
              <a:gd name="connsiteX5" fmla="*/ 0 w 2252032"/>
              <a:gd name="connsiteY5" fmla="*/ 0 h 106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2032" h="1067185">
                <a:moveTo>
                  <a:pt x="0" y="0"/>
                </a:moveTo>
                <a:lnTo>
                  <a:pt x="2252032" y="0"/>
                </a:lnTo>
                <a:lnTo>
                  <a:pt x="2252032" y="1067185"/>
                </a:lnTo>
                <a:lnTo>
                  <a:pt x="0" y="1067185"/>
                </a:lnTo>
                <a:lnTo>
                  <a:pt x="533593" y="53359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B4401"/>
              </a:gs>
              <a:gs pos="100000">
                <a:srgbClr val="F8BB02"/>
              </a:gs>
            </a:gsLst>
            <a:lin ang="0" scaled="0"/>
          </a:gradFill>
          <a:ln>
            <a:noFill/>
          </a:ln>
          <a:effectLst>
            <a:outerShdw blurRad="76200" dist="12700" dir="264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6896" y="-36905"/>
            <a:ext cx="952500" cy="621188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01714" y="42672"/>
            <a:ext cx="456199" cy="896392"/>
          </a:xfrm>
        </p:spPr>
        <p:txBody>
          <a:bodyPr>
            <a:normAutofit/>
          </a:bodyPr>
          <a:lstStyle>
            <a:lvl1pPr marL="0" indent="0" algn="ctr">
              <a:lnSpc>
                <a:spcPct val="70000"/>
              </a:lnSpc>
              <a:buNone/>
              <a:defRPr sz="1050" b="1" i="0">
                <a:latin typeface="Futura Condensed"/>
                <a:cs typeface="Futura Condensed"/>
              </a:defRPr>
            </a:lvl1pPr>
          </a:lstStyle>
          <a:p>
            <a:pPr lvl="0"/>
            <a:r>
              <a:rPr lang="en-US"/>
              <a:t>L</a:t>
            </a:r>
          </a:p>
          <a:p>
            <a:pPr lvl="0"/>
            <a:r>
              <a:rPr lang="en-US"/>
              <a:t>o</a:t>
            </a:r>
          </a:p>
          <a:p>
            <a:pPr lvl="0"/>
            <a:r>
              <a:rPr lang="en-US"/>
              <a:t>g</a:t>
            </a:r>
          </a:p>
          <a:p>
            <a:pPr lvl="0"/>
            <a:r>
              <a:rPr lang="en-US"/>
              <a:t>o</a:t>
            </a:r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1"/>
          </p:nvPr>
        </p:nvSpPr>
        <p:spPr>
          <a:xfrm>
            <a:off x="1270000" y="2193331"/>
            <a:ext cx="6630988" cy="2552700"/>
          </a:xfrm>
        </p:spPr>
        <p:txBody>
          <a:bodyPr/>
          <a:lstStyle/>
          <a:p>
            <a:r>
              <a:rPr lang="tr-TR"/>
              <a:t>Tablo eklemek için simgeye tıklayın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32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effectLst>
            <a:outerShdw blurRad="12700" dist="12700" dir="5400000" algn="tl" rotWithShape="0">
              <a:srgbClr val="000000">
                <a:alpha val="8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5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ctr" defTabSz="342900" rtl="0" eaLnBrk="1" latinLnBrk="0" hangingPunct="1">
        <a:spcBef>
          <a:spcPct val="0"/>
        </a:spcBef>
        <a:buNone/>
        <a:defRPr sz="3300" b="1" i="0" kern="1200">
          <a:solidFill>
            <a:srgbClr val="F0C036"/>
          </a:solidFill>
          <a:effectLst>
            <a:outerShdw blurRad="38100" dist="25400" dir="5400000" algn="tl" rotWithShape="0">
              <a:srgbClr val="000000">
                <a:alpha val="43000"/>
              </a:srgbClr>
            </a:outerShdw>
          </a:effectLst>
          <a:latin typeface="Futura Condensed"/>
          <a:ea typeface="+mj-ea"/>
          <a:cs typeface="Futura Condensed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bg1"/>
          </a:solidFill>
          <a:latin typeface="Gill Sans Light"/>
          <a:ea typeface="+mn-ea"/>
          <a:cs typeface="Gill Sans Light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b="0" i="0" kern="1200">
          <a:solidFill>
            <a:schemeClr val="bg1"/>
          </a:solidFill>
          <a:latin typeface="Gill Sans Light"/>
          <a:ea typeface="+mn-ea"/>
          <a:cs typeface="Gill Sans Light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chemeClr val="bg1"/>
          </a:solidFill>
          <a:latin typeface="Gill Sans Light"/>
          <a:ea typeface="+mn-ea"/>
          <a:cs typeface="Gill Sans Light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b="0" i="0" kern="1200">
          <a:solidFill>
            <a:schemeClr val="bg1"/>
          </a:solidFill>
          <a:latin typeface="Gill Sans Light"/>
          <a:ea typeface="+mn-ea"/>
          <a:cs typeface="Gill Sans Light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b="0" i="0" kern="1200">
          <a:solidFill>
            <a:schemeClr val="bg1"/>
          </a:solidFill>
          <a:latin typeface="Gill Sans Light"/>
          <a:ea typeface="+mn-ea"/>
          <a:cs typeface="Gill Sans Light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1957" y="1371599"/>
            <a:ext cx="4798326" cy="1282919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tr-TR" sz="3300" dirty="0">
                <a:ln/>
                <a:solidFill>
                  <a:schemeClr val="accent4"/>
                </a:solidFill>
                <a:effectLst/>
              </a:rPr>
              <a:t>İKLİM ve YAŞAMIM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B1A0BAB-DA82-3A47-BB35-E981F03F7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3" y="268632"/>
            <a:ext cx="804366" cy="59035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282AFA24-6E2A-C248-BEAD-A5CEBDB87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23" y="2867086"/>
            <a:ext cx="8059193" cy="227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9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8C463FE6-3695-1F40-A5A7-F39197CFE2C5}"/>
              </a:ext>
            </a:extLst>
          </p:cNvPr>
          <p:cNvSpPr/>
          <p:nvPr/>
        </p:nvSpPr>
        <p:spPr>
          <a:xfrm>
            <a:off x="1235292" y="2080541"/>
            <a:ext cx="6554844" cy="56164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 sz="1350" b="1" dirty="0">
              <a:latin typeface="Times" pitchFamily="2" charset="0"/>
            </a:endParaRPr>
          </a:p>
          <a:p>
            <a:r>
              <a:rPr lang="tr-TR" sz="1350" dirty="0">
                <a:ln w="0"/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" pitchFamily="2" charset="0"/>
              </a:rPr>
              <a:t>Hava durumu: 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Belli bir yerdeki kısa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süre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içinde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yaşanan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hava olaylarıdır.</a:t>
            </a:r>
            <a:br>
              <a:rPr lang="tr-TR" sz="1350" dirty="0">
                <a:latin typeface="Times" pitchFamily="2" charset="0"/>
              </a:rPr>
            </a:br>
            <a:endParaRPr lang="tr-TR" sz="1350" dirty="0">
              <a:latin typeface="Times" pitchFamily="2" charset="0"/>
            </a:endParaRP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0C287612-8E76-B249-BD84-F375BB58BA4D}"/>
              </a:ext>
            </a:extLst>
          </p:cNvPr>
          <p:cNvSpPr/>
          <p:nvPr/>
        </p:nvSpPr>
        <p:spPr>
          <a:xfrm>
            <a:off x="1235292" y="2806741"/>
            <a:ext cx="6554844" cy="56164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Ülkemizde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</a:t>
            </a:r>
            <a:r>
              <a:rPr lang="tr-TR" sz="1350" dirty="0" err="1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" pitchFamily="2" charset="0"/>
              </a:rPr>
              <a:t>yükselti</a:t>
            </a:r>
            <a:r>
              <a:rPr lang="tr-TR" sz="135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, </a:t>
            </a:r>
            <a:r>
              <a:rPr lang="tr-TR" sz="1350" b="1" dirty="0">
                <a:ln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" pitchFamily="2" charset="0"/>
              </a:rPr>
              <a:t>denize yakınlık-uzaklık (</a:t>
            </a:r>
            <a:r>
              <a:rPr lang="tr-TR" sz="1350" b="1" dirty="0" err="1">
                <a:ln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" pitchFamily="2" charset="0"/>
              </a:rPr>
              <a:t>Karasallık</a:t>
            </a:r>
            <a:r>
              <a:rPr lang="tr-TR" sz="1350" b="1" dirty="0">
                <a:ln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" pitchFamily="2" charset="0"/>
              </a:rPr>
              <a:t>)</a:t>
            </a:r>
            <a:r>
              <a:rPr lang="tr-TR" sz="135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" pitchFamily="2" charset="0"/>
              </a:rPr>
              <a:t>, </a:t>
            </a:r>
            <a:r>
              <a:rPr lang="tr-TR" sz="135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rüzgarlar</a:t>
            </a:r>
            <a:r>
              <a:rPr lang="tr-TR" sz="135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gibi etkenler farklı iklim tiplerinin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oluşmasında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etkili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olmuştur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. </a:t>
            </a:r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FDF40158-62E0-A242-B0F2-6E652F98BB43}"/>
              </a:ext>
            </a:extLst>
          </p:cNvPr>
          <p:cNvSpPr/>
          <p:nvPr/>
        </p:nvSpPr>
        <p:spPr>
          <a:xfrm>
            <a:off x="1235292" y="3466444"/>
            <a:ext cx="6554844" cy="561647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 sz="1350" dirty="0">
              <a:latin typeface="Times" pitchFamily="2" charset="0"/>
            </a:endParaRPr>
          </a:p>
          <a:p>
            <a:r>
              <a:rPr lang="tr-TR" sz="135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" pitchFamily="2" charset="0"/>
              </a:rPr>
              <a:t>BİLGİ NOTU: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İklim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ve hava durumu ile ilgili bilgi veren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kurulus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̧, Meteoroloji Genel </a:t>
            </a:r>
          </a:p>
          <a:p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Müdürlüğüdür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.(MGM)</a:t>
            </a:r>
            <a:br>
              <a:rPr lang="tr-TR" sz="1350" dirty="0">
                <a:latin typeface="Times" pitchFamily="2" charset="0"/>
              </a:rPr>
            </a:br>
            <a:endParaRPr lang="tr-TR" sz="1350" dirty="0">
              <a:latin typeface="Times" pitchFamily="2" charset="0"/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B4D1B098-5F2C-F346-B0CD-AAF5F05B3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249" y="213213"/>
            <a:ext cx="832682" cy="611132"/>
          </a:xfrm>
          <a:prstGeom prst="rect">
            <a:avLst/>
          </a:prstGeom>
        </p:spPr>
      </p:pic>
      <p:sp>
        <p:nvSpPr>
          <p:cNvPr id="14" name="Yuvarlatılmış Dikdörtgen 13">
            <a:extLst>
              <a:ext uri="{FF2B5EF4-FFF2-40B4-BE49-F238E27FC236}">
                <a16:creationId xmlns:a16="http://schemas.microsoft.com/office/drawing/2014/main" id="{9E40E18E-550F-CC45-ADF0-D55048462F92}"/>
              </a:ext>
            </a:extLst>
          </p:cNvPr>
          <p:cNvSpPr/>
          <p:nvPr/>
        </p:nvSpPr>
        <p:spPr>
          <a:xfrm>
            <a:off x="1235292" y="1420838"/>
            <a:ext cx="6554844" cy="56164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tr-TR" sz="13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" pitchFamily="2" charset="0"/>
            </a:endParaRPr>
          </a:p>
          <a:p>
            <a:r>
              <a:rPr lang="tr-TR" sz="1350" dirty="0" err="1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" pitchFamily="2" charset="0"/>
              </a:rPr>
              <a:t>İklim</a:t>
            </a:r>
            <a:r>
              <a:rPr lang="tr-TR" sz="135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" pitchFamily="2" charset="0"/>
              </a:rPr>
              <a:t> :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İklim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bir yerde uzun yıllar boyunca </a:t>
            </a:r>
            <a:r>
              <a:rPr lang="tr-TR" sz="135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gözlenen</a:t>
            </a:r>
            <a: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hava olaylarına iklim denir.</a:t>
            </a:r>
            <a:br>
              <a:rPr lang="tr-TR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</a:br>
            <a:endParaRPr lang="tr-TR" sz="13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" pitchFamily="2" charset="0"/>
            </a:endParaRPr>
          </a:p>
        </p:txBody>
      </p:sp>
      <p:sp>
        <p:nvSpPr>
          <p:cNvPr id="15" name="Yuvarlatılmış Dikdörtgen 14">
            <a:extLst>
              <a:ext uri="{FF2B5EF4-FFF2-40B4-BE49-F238E27FC236}">
                <a16:creationId xmlns:a16="http://schemas.microsoft.com/office/drawing/2014/main" id="{EA340D1E-CC0D-9C48-A85A-56E0FCF7A8E5}"/>
              </a:ext>
            </a:extLst>
          </p:cNvPr>
          <p:cNvSpPr/>
          <p:nvPr/>
        </p:nvSpPr>
        <p:spPr>
          <a:xfrm>
            <a:off x="2159963" y="360635"/>
            <a:ext cx="4705502" cy="6503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r-TR" sz="21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İklim</a:t>
            </a:r>
            <a:r>
              <a:rPr lang="tr-TR" sz="21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ve </a:t>
            </a:r>
            <a:r>
              <a:rPr lang="tr-TR" sz="21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Türkiye’nin</a:t>
            </a:r>
            <a:r>
              <a:rPr lang="tr-TR" sz="21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</a:t>
            </a:r>
            <a:r>
              <a:rPr lang="tr-TR" sz="21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İklim</a:t>
            </a:r>
            <a:r>
              <a:rPr lang="tr-TR" sz="210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 </a:t>
            </a:r>
            <a:r>
              <a:rPr lang="tr-TR" sz="2100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Özellikleri</a:t>
            </a:r>
            <a:endParaRPr lang="tr-TR" sz="21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00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1957" y="1371599"/>
            <a:ext cx="4798326" cy="1282919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tr-TR" sz="3600" dirty="0" err="1">
                <a:solidFill>
                  <a:srgbClr val="92D050"/>
                </a:solidFill>
                <a:effectLst/>
                <a:latin typeface="Times" pitchFamily="2" charset="0"/>
              </a:rPr>
              <a:t>Türkiye’deki</a:t>
            </a:r>
            <a:r>
              <a:rPr lang="tr-TR" sz="3600" dirty="0">
                <a:solidFill>
                  <a:srgbClr val="92D050"/>
                </a:solidFill>
                <a:effectLst/>
                <a:latin typeface="Times" pitchFamily="2" charset="0"/>
              </a:rPr>
              <a:t> </a:t>
            </a:r>
            <a:r>
              <a:rPr lang="tr-TR" sz="3600" dirty="0" err="1">
                <a:solidFill>
                  <a:srgbClr val="92D050"/>
                </a:solidFill>
                <a:effectLst/>
                <a:latin typeface="Times" pitchFamily="2" charset="0"/>
              </a:rPr>
              <a:t>İklim</a:t>
            </a:r>
            <a:r>
              <a:rPr lang="tr-TR" sz="3600" dirty="0">
                <a:solidFill>
                  <a:srgbClr val="92D050"/>
                </a:solidFill>
                <a:effectLst/>
                <a:latin typeface="Times" pitchFamily="2" charset="0"/>
              </a:rPr>
              <a:t> Tipleri ve </a:t>
            </a:r>
            <a:r>
              <a:rPr lang="tr-TR" sz="3600" dirty="0" err="1">
                <a:solidFill>
                  <a:srgbClr val="92D050"/>
                </a:solidFill>
                <a:effectLst/>
                <a:latin typeface="Times" pitchFamily="2" charset="0"/>
              </a:rPr>
              <a:t>Özellikleri</a:t>
            </a:r>
            <a:endParaRPr lang="tr-TR" sz="3600" dirty="0">
              <a:ln/>
              <a:solidFill>
                <a:srgbClr val="92D050"/>
              </a:solidFill>
              <a:effectLst/>
              <a:latin typeface="Times" pitchFamily="2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B1A0BAB-DA82-3A47-BB35-E981F03F7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3" y="268632"/>
            <a:ext cx="804366" cy="5903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29B5F55A-CFC1-3345-87B6-13F64A988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14" y="3250105"/>
            <a:ext cx="1970430" cy="165844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EDCD1D04-F41F-FB4D-B352-26D42185D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604" y="3250105"/>
            <a:ext cx="2119032" cy="1703744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8DAAC95C-87FA-0F42-AD51-A95A6DA66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42001">
            <a:off x="6992039" y="2734800"/>
            <a:ext cx="1450687" cy="227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2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2EFAF426-089F-6F4F-BE5F-EAC56C5B8D03}"/>
              </a:ext>
            </a:extLst>
          </p:cNvPr>
          <p:cNvSpPr/>
          <p:nvPr/>
        </p:nvSpPr>
        <p:spPr>
          <a:xfrm>
            <a:off x="270164" y="116997"/>
            <a:ext cx="7301345" cy="8936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4000" b="1" dirty="0">
                <a:ln/>
                <a:solidFill>
                  <a:srgbClr val="92D050"/>
                </a:solidFill>
                <a:latin typeface="Times" pitchFamily="2" charset="0"/>
              </a:rPr>
              <a:t>KARADENİZ İKLİMİ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B094B86-4A03-0441-90CA-71CF69866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3" y="268632"/>
            <a:ext cx="804366" cy="590350"/>
          </a:xfrm>
          <a:prstGeom prst="rect">
            <a:avLst/>
          </a:prstGeom>
        </p:spPr>
      </p:pic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20F18221-B1AD-1143-BED6-692719623739}"/>
              </a:ext>
            </a:extLst>
          </p:cNvPr>
          <p:cNvSpPr/>
          <p:nvPr/>
        </p:nvSpPr>
        <p:spPr>
          <a:xfrm>
            <a:off x="270164" y="1306086"/>
            <a:ext cx="7723908" cy="4702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accent5">
                    <a:lumMod val="75000"/>
                  </a:schemeClr>
                </a:solidFill>
              </a:rPr>
              <a:t>-Her mevsim </a:t>
            </a:r>
            <a:r>
              <a:rPr lang="tr-TR" b="1" dirty="0" err="1">
                <a:ln/>
                <a:solidFill>
                  <a:schemeClr val="accent5">
                    <a:lumMod val="75000"/>
                  </a:schemeClr>
                </a:solidFill>
              </a:rPr>
              <a:t>yağışlıdır</a:t>
            </a:r>
            <a:r>
              <a:rPr lang="tr-TR" b="1" dirty="0">
                <a:ln/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tr-TR" b="1" dirty="0">
              <a:ln/>
              <a:solidFill>
                <a:schemeClr val="accent3"/>
              </a:solidFill>
            </a:endParaRP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12CE55AB-8FDB-914D-A951-10D49A6675DD}"/>
              </a:ext>
            </a:extLst>
          </p:cNvPr>
          <p:cNvSpPr/>
          <p:nvPr/>
        </p:nvSpPr>
        <p:spPr>
          <a:xfrm>
            <a:off x="270164" y="1844042"/>
            <a:ext cx="7723908" cy="4488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tx1"/>
                </a:solidFill>
              </a:rPr>
              <a:t>-Bitki </a:t>
            </a:r>
            <a:r>
              <a:rPr lang="tr-TR" b="1" dirty="0" err="1">
                <a:ln/>
                <a:solidFill>
                  <a:schemeClr val="tx1"/>
                </a:solidFill>
              </a:rPr>
              <a:t>örtüsu</a:t>
            </a:r>
            <a:r>
              <a:rPr lang="tr-TR" b="1" dirty="0">
                <a:ln/>
                <a:solidFill>
                  <a:schemeClr val="tx1"/>
                </a:solidFill>
              </a:rPr>
              <a:t>̈ ormandır. </a:t>
            </a:r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EFF16B1F-FA40-D740-91AC-2ED0986CD2A5}"/>
              </a:ext>
            </a:extLst>
          </p:cNvPr>
          <p:cNvSpPr/>
          <p:nvPr/>
        </p:nvSpPr>
        <p:spPr>
          <a:xfrm>
            <a:off x="270164" y="2360595"/>
            <a:ext cx="7723908" cy="48684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accent3">
                    <a:lumMod val="75000"/>
                  </a:schemeClr>
                </a:solidFill>
              </a:rPr>
              <a:t>-En fazla </a:t>
            </a:r>
            <a:r>
              <a:rPr lang="tr-TR" b="1" dirty="0" err="1">
                <a:ln/>
                <a:solidFill>
                  <a:schemeClr val="accent3">
                    <a:lumMod val="75000"/>
                  </a:schemeClr>
                </a:solidFill>
              </a:rPr>
              <a:t>yağıs</a:t>
            </a:r>
            <a:r>
              <a:rPr lang="tr-TR" b="1" dirty="0">
                <a:ln/>
                <a:solidFill>
                  <a:schemeClr val="accent3">
                    <a:lumMod val="75000"/>
                  </a:schemeClr>
                </a:solidFill>
              </a:rPr>
              <a:t>̧ sonbaharda </a:t>
            </a:r>
            <a:r>
              <a:rPr lang="tr-TR" b="1" dirty="0" err="1">
                <a:ln/>
                <a:solidFill>
                  <a:schemeClr val="accent3">
                    <a:lumMod val="75000"/>
                  </a:schemeClr>
                </a:solidFill>
              </a:rPr>
              <a:t>görülür</a:t>
            </a:r>
            <a:r>
              <a:rPr lang="tr-TR" b="1" dirty="0">
                <a:ln/>
                <a:solidFill>
                  <a:schemeClr val="accent3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11" name="Yuvarlatılmış Dikdörtgen 10">
            <a:extLst>
              <a:ext uri="{FF2B5EF4-FFF2-40B4-BE49-F238E27FC236}">
                <a16:creationId xmlns:a16="http://schemas.microsoft.com/office/drawing/2014/main" id="{0B0C47FA-2489-6E41-91CF-3FA5D7C7A855}"/>
              </a:ext>
            </a:extLst>
          </p:cNvPr>
          <p:cNvSpPr/>
          <p:nvPr/>
        </p:nvSpPr>
        <p:spPr>
          <a:xfrm>
            <a:off x="270164" y="2915111"/>
            <a:ext cx="7723908" cy="4776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7B4401"/>
                </a:solidFill>
              </a:rPr>
              <a:t>-Yaz mevsimi sıcak olmaz, </a:t>
            </a:r>
            <a:r>
              <a:rPr lang="tr-TR" b="1" dirty="0" err="1">
                <a:ln/>
                <a:solidFill>
                  <a:srgbClr val="7B4401"/>
                </a:solidFill>
              </a:rPr>
              <a:t>kışlar</a:t>
            </a:r>
            <a:r>
              <a:rPr lang="tr-TR" b="1" dirty="0">
                <a:ln/>
                <a:solidFill>
                  <a:srgbClr val="7B4401"/>
                </a:solidFill>
              </a:rPr>
              <a:t> ılık </a:t>
            </a:r>
            <a:r>
              <a:rPr lang="tr-TR" b="1" dirty="0" err="1">
                <a:ln/>
                <a:solidFill>
                  <a:srgbClr val="7B4401"/>
                </a:solidFill>
              </a:rPr>
              <a:t>geçer</a:t>
            </a:r>
            <a:r>
              <a:rPr lang="tr-TR" b="1" dirty="0">
                <a:ln/>
                <a:solidFill>
                  <a:srgbClr val="7B4401"/>
                </a:solidFill>
              </a:rPr>
              <a:t>.</a:t>
            </a:r>
          </a:p>
        </p:txBody>
      </p:sp>
      <p:sp>
        <p:nvSpPr>
          <p:cNvPr id="12" name="Yuvarlatılmış Dikdörtgen 11">
            <a:extLst>
              <a:ext uri="{FF2B5EF4-FFF2-40B4-BE49-F238E27FC236}">
                <a16:creationId xmlns:a16="http://schemas.microsoft.com/office/drawing/2014/main" id="{E418C177-66F1-4A4C-840F-0AE234182380}"/>
              </a:ext>
            </a:extLst>
          </p:cNvPr>
          <p:cNvSpPr/>
          <p:nvPr/>
        </p:nvSpPr>
        <p:spPr>
          <a:xfrm>
            <a:off x="270164" y="3460427"/>
            <a:ext cx="7723908" cy="48119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00B0F0"/>
                </a:solidFill>
              </a:rPr>
              <a:t>-</a:t>
            </a:r>
            <a:r>
              <a:rPr lang="tr-TR" b="1" dirty="0" err="1">
                <a:ln/>
                <a:solidFill>
                  <a:srgbClr val="00B0F0"/>
                </a:solidFill>
              </a:rPr>
              <a:t>Çay</a:t>
            </a:r>
            <a:r>
              <a:rPr lang="tr-TR" b="1" dirty="0">
                <a:ln/>
                <a:solidFill>
                  <a:srgbClr val="00B0F0"/>
                </a:solidFill>
              </a:rPr>
              <a:t>, fındık, mısır ve kivi gibi </a:t>
            </a:r>
            <a:r>
              <a:rPr lang="tr-TR" b="1" dirty="0" err="1">
                <a:ln/>
                <a:solidFill>
                  <a:srgbClr val="00B0F0"/>
                </a:solidFill>
              </a:rPr>
              <a:t>ürünler</a:t>
            </a:r>
            <a:r>
              <a:rPr lang="tr-TR" b="1" dirty="0">
                <a:ln/>
                <a:solidFill>
                  <a:srgbClr val="00B0F0"/>
                </a:solidFill>
              </a:rPr>
              <a:t> </a:t>
            </a:r>
            <a:r>
              <a:rPr lang="tr-TR" b="1" dirty="0" err="1">
                <a:ln/>
                <a:solidFill>
                  <a:srgbClr val="00B0F0"/>
                </a:solidFill>
              </a:rPr>
              <a:t>yetiştirilir</a:t>
            </a:r>
            <a:r>
              <a:rPr lang="tr-TR" b="1" dirty="0">
                <a:ln/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B00BAA86-9EA3-E646-BD5E-287AACACE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48" y="116997"/>
            <a:ext cx="1009581" cy="893619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8CABF8D6-59C6-F845-A7A5-EDB7F02AD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085" y="75504"/>
            <a:ext cx="990424" cy="976604"/>
          </a:xfrm>
          <a:prstGeom prst="rect">
            <a:avLst/>
          </a:prstGeom>
        </p:spPr>
      </p:pic>
      <p:sp>
        <p:nvSpPr>
          <p:cNvPr id="17" name="Yuvarlatılmış Dikdörtgen 16">
            <a:extLst>
              <a:ext uri="{FF2B5EF4-FFF2-40B4-BE49-F238E27FC236}">
                <a16:creationId xmlns:a16="http://schemas.microsoft.com/office/drawing/2014/main" id="{7E7D2795-A8F8-C94E-BE03-C95EADCA3752}"/>
              </a:ext>
            </a:extLst>
          </p:cNvPr>
          <p:cNvSpPr/>
          <p:nvPr/>
        </p:nvSpPr>
        <p:spPr>
          <a:xfrm>
            <a:off x="270164" y="4009286"/>
            <a:ext cx="7723908" cy="48119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FFC000"/>
                </a:solidFill>
              </a:rPr>
              <a:t>-Karadeniz ve Marmara’nın kuzey kıyılarında görülür.</a:t>
            </a:r>
          </a:p>
        </p:txBody>
      </p:sp>
      <p:sp>
        <p:nvSpPr>
          <p:cNvPr id="18" name="Yuvarlatılmış Dikdörtgen 17">
            <a:extLst>
              <a:ext uri="{FF2B5EF4-FFF2-40B4-BE49-F238E27FC236}">
                <a16:creationId xmlns:a16="http://schemas.microsoft.com/office/drawing/2014/main" id="{6B04D6FA-F7EF-2747-A4F0-F22F4EEB8F3D}"/>
              </a:ext>
            </a:extLst>
          </p:cNvPr>
          <p:cNvSpPr/>
          <p:nvPr/>
        </p:nvSpPr>
        <p:spPr>
          <a:xfrm>
            <a:off x="270164" y="4558145"/>
            <a:ext cx="7723908" cy="48119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tx1"/>
                </a:solidFill>
                <a:latin typeface="Times" pitchFamily="2" charset="0"/>
              </a:rPr>
              <a:t>-</a:t>
            </a:r>
            <a:r>
              <a:rPr lang="tr-TR" sz="1600" b="1" dirty="0">
                <a:ln/>
                <a:solidFill>
                  <a:schemeClr val="tx1"/>
                </a:solidFill>
                <a:latin typeface="Times" pitchFamily="2" charset="0"/>
              </a:rPr>
              <a:t>Evler ahşaptan (Ağaç)yapılır. Bitki </a:t>
            </a:r>
            <a:r>
              <a:rPr lang="tr-TR" sz="1600" b="1" dirty="0" err="1">
                <a:ln/>
                <a:solidFill>
                  <a:schemeClr val="tx1"/>
                </a:solidFill>
                <a:latin typeface="Times" pitchFamily="2" charset="0"/>
              </a:rPr>
              <a:t>örtüsünün</a:t>
            </a:r>
            <a:r>
              <a:rPr lang="tr-TR" sz="1600" b="1" dirty="0">
                <a:ln/>
                <a:solidFill>
                  <a:schemeClr val="tx1"/>
                </a:solidFill>
                <a:latin typeface="Times" pitchFamily="2" charset="0"/>
              </a:rPr>
              <a:t> </a:t>
            </a:r>
            <a:r>
              <a:rPr lang="tr-TR" sz="1600" b="1" dirty="0">
                <a:ln/>
                <a:solidFill>
                  <a:srgbClr val="FF0000"/>
                </a:solidFill>
                <a:latin typeface="Times" pitchFamily="2" charset="0"/>
              </a:rPr>
              <a:t>orman </a:t>
            </a:r>
            <a:r>
              <a:rPr lang="tr-TR" sz="1600" b="1" dirty="0">
                <a:ln/>
                <a:solidFill>
                  <a:schemeClr val="tx1"/>
                </a:solidFill>
                <a:latin typeface="Times" pitchFamily="2" charset="0"/>
              </a:rPr>
              <a:t>olması ev tipini </a:t>
            </a:r>
            <a:r>
              <a:rPr lang="tr-TR" sz="1600" b="1" dirty="0" err="1">
                <a:ln/>
                <a:solidFill>
                  <a:schemeClr val="tx1"/>
                </a:solidFill>
                <a:latin typeface="Times" pitchFamily="2" charset="0"/>
              </a:rPr>
              <a:t>belirlemiştir</a:t>
            </a:r>
            <a:r>
              <a:rPr lang="tr-TR" sz="1600" b="1" dirty="0">
                <a:ln/>
                <a:solidFill>
                  <a:schemeClr val="tx1"/>
                </a:solidFill>
                <a:latin typeface="Times" pitchFamily="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8489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1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2EFAF426-089F-6F4F-BE5F-EAC56C5B8D03}"/>
              </a:ext>
            </a:extLst>
          </p:cNvPr>
          <p:cNvSpPr/>
          <p:nvPr/>
        </p:nvSpPr>
        <p:spPr>
          <a:xfrm>
            <a:off x="270164" y="116997"/>
            <a:ext cx="7301345" cy="8936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4000" b="1" dirty="0">
                <a:ln/>
                <a:solidFill>
                  <a:schemeClr val="accent6">
                    <a:lumMod val="50000"/>
                  </a:schemeClr>
                </a:solidFill>
                <a:latin typeface="Times" pitchFamily="2" charset="0"/>
              </a:rPr>
              <a:t>AKDENİZ İKLİMİ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B094B86-4A03-0441-90CA-71CF69866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3" y="268632"/>
            <a:ext cx="804366" cy="590350"/>
          </a:xfrm>
          <a:prstGeom prst="rect">
            <a:avLst/>
          </a:prstGeom>
        </p:spPr>
      </p:pic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20F18221-B1AD-1143-BED6-692719623739}"/>
              </a:ext>
            </a:extLst>
          </p:cNvPr>
          <p:cNvSpPr/>
          <p:nvPr/>
        </p:nvSpPr>
        <p:spPr>
          <a:xfrm>
            <a:off x="270164" y="1306086"/>
            <a:ext cx="7723908" cy="4702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accent5">
                    <a:lumMod val="75000"/>
                  </a:schemeClr>
                </a:solidFill>
              </a:rPr>
              <a:t>-Don olayı görülmez.</a:t>
            </a: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12CE55AB-8FDB-914D-A951-10D49A6675DD}"/>
              </a:ext>
            </a:extLst>
          </p:cNvPr>
          <p:cNvSpPr/>
          <p:nvPr/>
        </p:nvSpPr>
        <p:spPr>
          <a:xfrm>
            <a:off x="270164" y="1844042"/>
            <a:ext cx="7723908" cy="4488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tx1"/>
                </a:solidFill>
              </a:rPr>
              <a:t>-Seracılık faaliyetleri yapılır. </a:t>
            </a:r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EFF16B1F-FA40-D740-91AC-2ED0986CD2A5}"/>
              </a:ext>
            </a:extLst>
          </p:cNvPr>
          <p:cNvSpPr/>
          <p:nvPr/>
        </p:nvSpPr>
        <p:spPr>
          <a:xfrm>
            <a:off x="270164" y="2360595"/>
            <a:ext cx="7723908" cy="48684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accent3">
                    <a:lumMod val="75000"/>
                  </a:schemeClr>
                </a:solidFill>
              </a:rPr>
              <a:t>-Bitki örtüsü </a:t>
            </a:r>
            <a:r>
              <a:rPr lang="tr-TR" b="1" dirty="0" err="1">
                <a:ln/>
                <a:solidFill>
                  <a:schemeClr val="accent3">
                    <a:lumMod val="75000"/>
                  </a:schemeClr>
                </a:solidFill>
              </a:rPr>
              <a:t>Maki’dir</a:t>
            </a:r>
            <a:r>
              <a:rPr lang="tr-TR" b="1" dirty="0">
                <a:ln/>
                <a:solidFill>
                  <a:schemeClr val="accent3">
                    <a:lumMod val="75000"/>
                  </a:schemeClr>
                </a:solidFill>
              </a:rPr>
              <a:t>. (Kısa, bodur bitkiler.) </a:t>
            </a:r>
          </a:p>
        </p:txBody>
      </p:sp>
      <p:sp>
        <p:nvSpPr>
          <p:cNvPr id="11" name="Yuvarlatılmış Dikdörtgen 10">
            <a:extLst>
              <a:ext uri="{FF2B5EF4-FFF2-40B4-BE49-F238E27FC236}">
                <a16:creationId xmlns:a16="http://schemas.microsoft.com/office/drawing/2014/main" id="{0B0C47FA-2489-6E41-91CF-3FA5D7C7A855}"/>
              </a:ext>
            </a:extLst>
          </p:cNvPr>
          <p:cNvSpPr/>
          <p:nvPr/>
        </p:nvSpPr>
        <p:spPr>
          <a:xfrm>
            <a:off x="270164" y="2915111"/>
            <a:ext cx="7723908" cy="4776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7B4401"/>
                </a:solidFill>
              </a:rPr>
              <a:t>-İklim turunçgillerin üretimi için elverişlidir.</a:t>
            </a:r>
          </a:p>
        </p:txBody>
      </p:sp>
      <p:sp>
        <p:nvSpPr>
          <p:cNvPr id="12" name="Yuvarlatılmış Dikdörtgen 11">
            <a:extLst>
              <a:ext uri="{FF2B5EF4-FFF2-40B4-BE49-F238E27FC236}">
                <a16:creationId xmlns:a16="http://schemas.microsoft.com/office/drawing/2014/main" id="{E418C177-66F1-4A4C-840F-0AE234182380}"/>
              </a:ext>
            </a:extLst>
          </p:cNvPr>
          <p:cNvSpPr/>
          <p:nvPr/>
        </p:nvSpPr>
        <p:spPr>
          <a:xfrm>
            <a:off x="270164" y="3460427"/>
            <a:ext cx="7723908" cy="48119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00B0F0"/>
                </a:solidFill>
              </a:rPr>
              <a:t>-Yazları kurak ve sıcak, kışları ise ılık ve yağışlıdır (Yağmur).</a:t>
            </a:r>
          </a:p>
        </p:txBody>
      </p:sp>
      <p:sp>
        <p:nvSpPr>
          <p:cNvPr id="17" name="Yuvarlatılmış Dikdörtgen 16">
            <a:extLst>
              <a:ext uri="{FF2B5EF4-FFF2-40B4-BE49-F238E27FC236}">
                <a16:creationId xmlns:a16="http://schemas.microsoft.com/office/drawing/2014/main" id="{7E7D2795-A8F8-C94E-BE03-C95EADCA3752}"/>
              </a:ext>
            </a:extLst>
          </p:cNvPr>
          <p:cNvSpPr/>
          <p:nvPr/>
        </p:nvSpPr>
        <p:spPr>
          <a:xfrm>
            <a:off x="270164" y="4009286"/>
            <a:ext cx="7723908" cy="48119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FFC000"/>
                </a:solidFill>
              </a:rPr>
              <a:t>-Yaz mevsiminin sıcak ve uzun geçmesi yaz turizminin gelişmesini sağlamıştır.</a:t>
            </a:r>
          </a:p>
        </p:txBody>
      </p:sp>
      <p:sp>
        <p:nvSpPr>
          <p:cNvPr id="18" name="Yuvarlatılmış Dikdörtgen 17">
            <a:extLst>
              <a:ext uri="{FF2B5EF4-FFF2-40B4-BE49-F238E27FC236}">
                <a16:creationId xmlns:a16="http://schemas.microsoft.com/office/drawing/2014/main" id="{6B04D6FA-F7EF-2747-A4F0-F22F4EEB8F3D}"/>
              </a:ext>
            </a:extLst>
          </p:cNvPr>
          <p:cNvSpPr/>
          <p:nvPr/>
        </p:nvSpPr>
        <p:spPr>
          <a:xfrm>
            <a:off x="270164" y="4558145"/>
            <a:ext cx="7723908" cy="48119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tx1"/>
                </a:solidFill>
                <a:latin typeface="Times" pitchFamily="2" charset="0"/>
              </a:rPr>
              <a:t>-</a:t>
            </a:r>
            <a:r>
              <a:rPr lang="tr-TR" sz="1600" b="1" dirty="0">
                <a:ln/>
                <a:solidFill>
                  <a:schemeClr val="tx1"/>
                </a:solidFill>
                <a:latin typeface="Times" pitchFamily="2" charset="0"/>
              </a:rPr>
              <a:t>Yapı malzemesi olarak Taş seçilmiştir. Yazları serin kışları sıcak tutar. Bu iklim   Akdeniz ve Ege bilgesi ile Marmara Denizi çevresinde etkilidir.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9ECF5D35-ED20-BF49-B0E9-49D469FBB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60" y="84505"/>
            <a:ext cx="1055581" cy="888448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97C06EC-CCC8-B147-9A81-6FAC2FF01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550" y="118986"/>
            <a:ext cx="863414" cy="81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9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Yuvarlatılmış Dikdörtgen 2">
            <a:extLst>
              <a:ext uri="{FF2B5EF4-FFF2-40B4-BE49-F238E27FC236}">
                <a16:creationId xmlns:a16="http://schemas.microsoft.com/office/drawing/2014/main" id="{2EFAF426-089F-6F4F-BE5F-EAC56C5B8D03}"/>
              </a:ext>
            </a:extLst>
          </p:cNvPr>
          <p:cNvSpPr/>
          <p:nvPr/>
        </p:nvSpPr>
        <p:spPr>
          <a:xfrm>
            <a:off x="270164" y="116997"/>
            <a:ext cx="7301345" cy="8936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4000" b="1" dirty="0">
                <a:ln/>
                <a:solidFill>
                  <a:schemeClr val="tx1"/>
                </a:solidFill>
                <a:latin typeface="Times" pitchFamily="2" charset="0"/>
              </a:rPr>
              <a:t>KARASAL İKLİM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B094B86-4A03-0441-90CA-71CF69866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3" y="268632"/>
            <a:ext cx="804366" cy="590350"/>
          </a:xfrm>
          <a:prstGeom prst="rect">
            <a:avLst/>
          </a:prstGeom>
        </p:spPr>
      </p:pic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20F18221-B1AD-1143-BED6-692719623739}"/>
              </a:ext>
            </a:extLst>
          </p:cNvPr>
          <p:cNvSpPr/>
          <p:nvPr/>
        </p:nvSpPr>
        <p:spPr>
          <a:xfrm>
            <a:off x="270164" y="1306086"/>
            <a:ext cx="7723908" cy="4702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accent5">
                    <a:lumMod val="75000"/>
                  </a:schemeClr>
                </a:solidFill>
              </a:rPr>
              <a:t>-Don olayı çok görülür.</a:t>
            </a:r>
          </a:p>
        </p:txBody>
      </p:sp>
      <p:sp>
        <p:nvSpPr>
          <p:cNvPr id="9" name="Yuvarlatılmış Dikdörtgen 8">
            <a:extLst>
              <a:ext uri="{FF2B5EF4-FFF2-40B4-BE49-F238E27FC236}">
                <a16:creationId xmlns:a16="http://schemas.microsoft.com/office/drawing/2014/main" id="{12CE55AB-8FDB-914D-A951-10D49A6675DD}"/>
              </a:ext>
            </a:extLst>
          </p:cNvPr>
          <p:cNvSpPr/>
          <p:nvPr/>
        </p:nvSpPr>
        <p:spPr>
          <a:xfrm>
            <a:off x="270164" y="1844042"/>
            <a:ext cx="7723908" cy="4488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tx1"/>
                </a:solidFill>
              </a:rPr>
              <a:t>-Bitki örtüsü bozkırdır. </a:t>
            </a:r>
          </a:p>
        </p:txBody>
      </p:sp>
      <p:sp>
        <p:nvSpPr>
          <p:cNvPr id="10" name="Yuvarlatılmış Dikdörtgen 9">
            <a:extLst>
              <a:ext uri="{FF2B5EF4-FFF2-40B4-BE49-F238E27FC236}">
                <a16:creationId xmlns:a16="http://schemas.microsoft.com/office/drawing/2014/main" id="{EFF16B1F-FA40-D740-91AC-2ED0986CD2A5}"/>
              </a:ext>
            </a:extLst>
          </p:cNvPr>
          <p:cNvSpPr/>
          <p:nvPr/>
        </p:nvSpPr>
        <p:spPr>
          <a:xfrm>
            <a:off x="270164" y="2360595"/>
            <a:ext cx="7723908" cy="48684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accent3">
                    <a:lumMod val="75000"/>
                  </a:schemeClr>
                </a:solidFill>
              </a:rPr>
              <a:t>-En fazla yağışı ilkbahar ayında alır. </a:t>
            </a:r>
          </a:p>
        </p:txBody>
      </p:sp>
      <p:sp>
        <p:nvSpPr>
          <p:cNvPr id="11" name="Yuvarlatılmış Dikdörtgen 10">
            <a:extLst>
              <a:ext uri="{FF2B5EF4-FFF2-40B4-BE49-F238E27FC236}">
                <a16:creationId xmlns:a16="http://schemas.microsoft.com/office/drawing/2014/main" id="{0B0C47FA-2489-6E41-91CF-3FA5D7C7A855}"/>
              </a:ext>
            </a:extLst>
          </p:cNvPr>
          <p:cNvSpPr/>
          <p:nvPr/>
        </p:nvSpPr>
        <p:spPr>
          <a:xfrm>
            <a:off x="270163" y="3441488"/>
            <a:ext cx="7723908" cy="4776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7B4401"/>
                </a:solidFill>
              </a:rPr>
              <a:t>-Yazları sıcak ve kurak kışları ise soğuk ve kar yağışlıdır.</a:t>
            </a:r>
          </a:p>
        </p:txBody>
      </p:sp>
      <p:sp>
        <p:nvSpPr>
          <p:cNvPr id="12" name="Yuvarlatılmış Dikdörtgen 11">
            <a:extLst>
              <a:ext uri="{FF2B5EF4-FFF2-40B4-BE49-F238E27FC236}">
                <a16:creationId xmlns:a16="http://schemas.microsoft.com/office/drawing/2014/main" id="{E418C177-66F1-4A4C-840F-0AE234182380}"/>
              </a:ext>
            </a:extLst>
          </p:cNvPr>
          <p:cNvSpPr/>
          <p:nvPr/>
        </p:nvSpPr>
        <p:spPr>
          <a:xfrm>
            <a:off x="270163" y="4513182"/>
            <a:ext cx="7723908" cy="48119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tr-TR" b="1" dirty="0">
                <a:ln/>
                <a:solidFill>
                  <a:schemeClr val="accent4"/>
                </a:solidFill>
              </a:rPr>
              <a:t>-</a:t>
            </a:r>
            <a:r>
              <a:rPr lang="tr-TR" b="1" dirty="0" err="1">
                <a:ln/>
                <a:solidFill>
                  <a:srgbClr val="00B0F0"/>
                </a:solidFill>
              </a:rPr>
              <a:t>Buğday</a:t>
            </a:r>
            <a:r>
              <a:rPr lang="tr-TR" b="1" dirty="0">
                <a:ln/>
                <a:solidFill>
                  <a:srgbClr val="00B0F0"/>
                </a:solidFill>
              </a:rPr>
              <a:t>, arpa, </a:t>
            </a:r>
            <a:r>
              <a:rPr lang="tr-TR" b="1" dirty="0" err="1">
                <a:ln/>
                <a:solidFill>
                  <a:srgbClr val="00B0F0"/>
                </a:solidFill>
              </a:rPr>
              <a:t>çavdar</a:t>
            </a:r>
            <a:r>
              <a:rPr lang="tr-TR" b="1" dirty="0">
                <a:ln/>
                <a:solidFill>
                  <a:srgbClr val="00B0F0"/>
                </a:solidFill>
              </a:rPr>
              <a:t>, yulaf, mercimek, nohut, </a:t>
            </a:r>
            <a:r>
              <a:rPr lang="tr-TR" b="1" dirty="0" err="1">
                <a:ln/>
                <a:solidFill>
                  <a:srgbClr val="00B0F0"/>
                </a:solidFill>
              </a:rPr>
              <a:t>şeker</a:t>
            </a:r>
            <a:r>
              <a:rPr lang="tr-TR" b="1" dirty="0">
                <a:ln/>
                <a:solidFill>
                  <a:srgbClr val="00B0F0"/>
                </a:solidFill>
              </a:rPr>
              <a:t> </a:t>
            </a:r>
            <a:r>
              <a:rPr lang="tr-TR" b="1" dirty="0" err="1">
                <a:ln/>
                <a:solidFill>
                  <a:srgbClr val="00B0F0"/>
                </a:solidFill>
              </a:rPr>
              <a:t>pancarı,elma</a:t>
            </a:r>
            <a:r>
              <a:rPr lang="tr-TR" b="1" dirty="0">
                <a:ln/>
                <a:solidFill>
                  <a:srgbClr val="00B0F0"/>
                </a:solidFill>
              </a:rPr>
              <a:t>, armut,   </a:t>
            </a:r>
            <a:r>
              <a:rPr lang="tr-TR" b="1" dirty="0" err="1">
                <a:ln/>
                <a:solidFill>
                  <a:srgbClr val="00B0F0"/>
                </a:solidFill>
              </a:rPr>
              <a:t>haşhas</a:t>
            </a:r>
            <a:r>
              <a:rPr lang="tr-TR" b="1" dirty="0">
                <a:ln/>
                <a:solidFill>
                  <a:srgbClr val="00B0F0"/>
                </a:solidFill>
              </a:rPr>
              <a:t>̧ </a:t>
            </a:r>
            <a:r>
              <a:rPr lang="tr-TR" b="1" dirty="0" err="1">
                <a:ln/>
                <a:solidFill>
                  <a:srgbClr val="00B0F0"/>
                </a:solidFill>
              </a:rPr>
              <a:t>yetiştirilir</a:t>
            </a:r>
            <a:r>
              <a:rPr lang="tr-TR" b="1" dirty="0">
                <a:ln/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7" name="Yuvarlatılmış Dikdörtgen 16">
            <a:extLst>
              <a:ext uri="{FF2B5EF4-FFF2-40B4-BE49-F238E27FC236}">
                <a16:creationId xmlns:a16="http://schemas.microsoft.com/office/drawing/2014/main" id="{7E7D2795-A8F8-C94E-BE03-C95EADCA3752}"/>
              </a:ext>
            </a:extLst>
          </p:cNvPr>
          <p:cNvSpPr/>
          <p:nvPr/>
        </p:nvSpPr>
        <p:spPr>
          <a:xfrm>
            <a:off x="270163" y="3967866"/>
            <a:ext cx="7723908" cy="48119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rgbClr val="FFC000"/>
                </a:solidFill>
              </a:rPr>
              <a:t>-İç Anadolu, Güneydoğu Anadolu ve Doğu Anadolu bölgelerinde etkilidir.</a:t>
            </a:r>
          </a:p>
        </p:txBody>
      </p:sp>
      <p:sp>
        <p:nvSpPr>
          <p:cNvPr id="18" name="Yuvarlatılmış Dikdörtgen 17">
            <a:extLst>
              <a:ext uri="{FF2B5EF4-FFF2-40B4-BE49-F238E27FC236}">
                <a16:creationId xmlns:a16="http://schemas.microsoft.com/office/drawing/2014/main" id="{6B04D6FA-F7EF-2747-A4F0-F22F4EEB8F3D}"/>
              </a:ext>
            </a:extLst>
          </p:cNvPr>
          <p:cNvSpPr/>
          <p:nvPr/>
        </p:nvSpPr>
        <p:spPr>
          <a:xfrm>
            <a:off x="270163" y="2896172"/>
            <a:ext cx="7723908" cy="48119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tr-TR" b="1" dirty="0">
                <a:ln/>
                <a:solidFill>
                  <a:schemeClr val="tx1"/>
                </a:solidFill>
                <a:latin typeface="Times" pitchFamily="2" charset="0"/>
              </a:rPr>
              <a:t>-</a:t>
            </a:r>
            <a:r>
              <a:rPr lang="tr-TR" sz="1600" b="1" dirty="0">
                <a:ln/>
                <a:solidFill>
                  <a:schemeClr val="tx1"/>
                </a:solidFill>
                <a:latin typeface="Times" pitchFamily="2" charset="0"/>
              </a:rPr>
              <a:t>Yapı malzemesi olarak Kerpiç seçilmiştir. </a:t>
            </a: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5148098B-56F3-384C-BF11-E2C43A16E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42001">
            <a:off x="533365" y="-122641"/>
            <a:ext cx="703287" cy="110516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F0393B96-921E-3C49-99C9-214E9BD39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881" y="59935"/>
            <a:ext cx="836615" cy="100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0515985-C8C1-2C4C-AE11-9CD582F9E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3" y="268632"/>
            <a:ext cx="804366" cy="59035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8960FFA-3A0D-3945-B68C-9579CDF597E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B9B9B9"/>
              </a:clrFrom>
              <a:clrTo>
                <a:srgbClr val="B9B9B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3152FA1-2C84-7848-9BD0-1D43389F4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71682" y="3405600"/>
            <a:ext cx="1023232" cy="97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Yukarı Bükülü Ok 7">
            <a:extLst>
              <a:ext uri="{FF2B5EF4-FFF2-40B4-BE49-F238E27FC236}">
                <a16:creationId xmlns:a16="http://schemas.microsoft.com/office/drawing/2014/main" id="{B0F9548F-0E28-7E4C-8433-2481A02ACCBA}"/>
              </a:ext>
            </a:extLst>
          </p:cNvPr>
          <p:cNvSpPr/>
          <p:nvPr/>
        </p:nvSpPr>
        <p:spPr>
          <a:xfrm>
            <a:off x="4394914" y="2800800"/>
            <a:ext cx="3539486" cy="1324800"/>
          </a:xfrm>
          <a:prstGeom prst="bentUpArrow">
            <a:avLst/>
          </a:prstGeom>
          <a:gradFill>
            <a:gsLst>
              <a:gs pos="0">
                <a:srgbClr val="308385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>
            <a:extLst>
              <a:ext uri="{FF2B5EF4-FFF2-40B4-BE49-F238E27FC236}">
                <a16:creationId xmlns:a16="http://schemas.microsoft.com/office/drawing/2014/main" id="{FCA4B21F-896A-0347-8F9C-0FFD23FCE7D6}"/>
              </a:ext>
            </a:extLst>
          </p:cNvPr>
          <p:cNvSpPr/>
          <p:nvPr/>
        </p:nvSpPr>
        <p:spPr>
          <a:xfrm>
            <a:off x="4394914" y="2132550"/>
            <a:ext cx="835200" cy="439200"/>
          </a:xfrm>
          <a:prstGeom prst="rightArrow">
            <a:avLst/>
          </a:prstGeom>
          <a:gradFill>
            <a:gsLst>
              <a:gs pos="0">
                <a:srgbClr val="FFFF00"/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Yukarı Bükülü Ok 10">
            <a:extLst>
              <a:ext uri="{FF2B5EF4-FFF2-40B4-BE49-F238E27FC236}">
                <a16:creationId xmlns:a16="http://schemas.microsoft.com/office/drawing/2014/main" id="{F20268D8-B531-7A42-B0B9-20EE85B0A5AB}"/>
              </a:ext>
            </a:extLst>
          </p:cNvPr>
          <p:cNvSpPr/>
          <p:nvPr/>
        </p:nvSpPr>
        <p:spPr>
          <a:xfrm flipV="1">
            <a:off x="4494875" y="702904"/>
            <a:ext cx="2760364" cy="1074635"/>
          </a:xfrm>
          <a:prstGeom prst="bentUpArrow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B888195A-D38D-D24B-B37F-BDFCAD2E6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749" y="4483650"/>
            <a:ext cx="659850" cy="659850"/>
          </a:xfrm>
          <a:prstGeom prst="rect">
            <a:avLst/>
          </a:prstGeom>
        </p:spPr>
      </p:pic>
      <p:sp>
        <p:nvSpPr>
          <p:cNvPr id="2" name="Yuvarlatılmış Dikdörtgen 1">
            <a:extLst>
              <a:ext uri="{FF2B5EF4-FFF2-40B4-BE49-F238E27FC236}">
                <a16:creationId xmlns:a16="http://schemas.microsoft.com/office/drawing/2014/main" id="{4C333BA4-8A0D-064B-9ED7-1E95055FBEAB}"/>
              </a:ext>
            </a:extLst>
          </p:cNvPr>
          <p:cNvSpPr/>
          <p:nvPr/>
        </p:nvSpPr>
        <p:spPr>
          <a:xfrm>
            <a:off x="0" y="4629714"/>
            <a:ext cx="8521749" cy="5137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dirty="0">
                <a:ln/>
                <a:solidFill>
                  <a:schemeClr val="accent6">
                    <a:lumMod val="75000"/>
                  </a:schemeClr>
                </a:solidFill>
                <a:latin typeface="Times" pitchFamily="2" charset="0"/>
              </a:rPr>
              <a:t>TEKRAR EDELİM…</a:t>
            </a:r>
          </a:p>
        </p:txBody>
      </p:sp>
    </p:spTree>
    <p:extLst>
      <p:ext uri="{BB962C8B-B14F-4D97-AF65-F5344CB8AC3E}">
        <p14:creationId xmlns:p14="http://schemas.microsoft.com/office/powerpoint/2010/main" val="952614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6180B2E-AA26-284A-A1CE-F7ED1B6F3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3" y="268632"/>
            <a:ext cx="804366" cy="59035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65C67AB-82EE-F346-9745-E417D6C84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287" y="0"/>
            <a:ext cx="3610087" cy="3680007"/>
          </a:xfrm>
          <a:prstGeom prst="rect">
            <a:avLst/>
          </a:prstGeom>
        </p:spPr>
      </p:pic>
      <p:sp>
        <p:nvSpPr>
          <p:cNvPr id="8" name="Yuvarlatılmış Dikdörtgen 7">
            <a:extLst>
              <a:ext uri="{FF2B5EF4-FFF2-40B4-BE49-F238E27FC236}">
                <a16:creationId xmlns:a16="http://schemas.microsoft.com/office/drawing/2014/main" id="{10E8EB3C-7BDA-D54F-B57C-A2DB29FE88E7}"/>
              </a:ext>
            </a:extLst>
          </p:cNvPr>
          <p:cNvSpPr/>
          <p:nvPr/>
        </p:nvSpPr>
        <p:spPr>
          <a:xfrm>
            <a:off x="50400" y="3680007"/>
            <a:ext cx="8985600" cy="139149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/>
                <a:solidFill>
                  <a:schemeClr val="accent2">
                    <a:lumMod val="75000"/>
                  </a:schemeClr>
                </a:solidFill>
              </a:rPr>
              <a:t>Eğitimdir ki, bir milleti ya özgür, bağımsız, şanlı, yüksek bir topluluk halinde yaşatır; ya da esaret ve sefalete terk eder.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8DA0692A-278E-6C4D-9AA9-7C655DF37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000" y="1630421"/>
            <a:ext cx="977018" cy="977018"/>
          </a:xfrm>
          <a:prstGeom prst="rect">
            <a:avLst/>
          </a:prstGeom>
        </p:spPr>
      </p:pic>
      <p:sp>
        <p:nvSpPr>
          <p:cNvPr id="13" name="Yuvarlatılmış Dikdörtgen 12">
            <a:extLst>
              <a:ext uri="{FF2B5EF4-FFF2-40B4-BE49-F238E27FC236}">
                <a16:creationId xmlns:a16="http://schemas.microsoft.com/office/drawing/2014/main" id="{9CE1A916-573E-4949-8CEF-A9E9A351C130}"/>
              </a:ext>
            </a:extLst>
          </p:cNvPr>
          <p:cNvSpPr/>
          <p:nvPr/>
        </p:nvSpPr>
        <p:spPr>
          <a:xfrm>
            <a:off x="4906184" y="1752692"/>
            <a:ext cx="4029016" cy="7591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dirty="0">
                <a:ln/>
                <a:solidFill>
                  <a:schemeClr val="accent4"/>
                </a:solidFill>
                <a:latin typeface="Times" pitchFamily="2" charset="0"/>
              </a:rPr>
              <a:t>Sosyal Bilgiler Dünyası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FEFE7005-0B51-1C4C-8B5F-BE64CB56E0CF}"/>
              </a:ext>
            </a:extLst>
          </p:cNvPr>
          <p:cNvSpPr/>
          <p:nvPr/>
        </p:nvSpPr>
        <p:spPr>
          <a:xfrm>
            <a:off x="4998723" y="2851200"/>
            <a:ext cx="3843937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tr-TR" b="1" dirty="0">
                <a:ln/>
                <a:solidFill>
                  <a:schemeClr val="accent4"/>
                </a:solidFill>
              </a:rPr>
              <a:t>http://</a:t>
            </a:r>
            <a:r>
              <a:rPr lang="tr-TR" b="1" dirty="0" err="1">
                <a:ln/>
                <a:solidFill>
                  <a:schemeClr val="accent4"/>
                </a:solidFill>
              </a:rPr>
              <a:t>www.sosyalbilgilerdunyasi.com</a:t>
            </a:r>
            <a:endParaRPr lang="tr-TR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6BF9C14F-5230-6E42-AC76-38E90DA38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250" y="4734100"/>
            <a:ext cx="881690" cy="2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33692"/>
      </p:ext>
    </p:extLst>
  </p:cSld>
  <p:clrMapOvr>
    <a:masterClrMapping/>
  </p:clrMapOvr>
</p:sld>
</file>

<file path=ppt/theme/theme1.xml><?xml version="1.0" encoding="utf-8"?>
<a:theme xmlns:a="http://schemas.openxmlformats.org/drawingml/2006/main" name="Blue Par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Party</Template>
  <TotalTime>613</TotalTime>
  <Words>448</Words>
  <Application>Microsoft Macintosh PowerPoint</Application>
  <PresentationFormat>Ekran Gösterisi (16:9)</PresentationFormat>
  <Paragraphs>39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4" baseType="lpstr">
      <vt:lpstr>Arial</vt:lpstr>
      <vt:lpstr>Calibri</vt:lpstr>
      <vt:lpstr>Futura Condensed</vt:lpstr>
      <vt:lpstr>Gill Sans Light</vt:lpstr>
      <vt:lpstr>Times</vt:lpstr>
      <vt:lpstr>Blue Party</vt:lpstr>
      <vt:lpstr>İKLİM ve YAŞAMIM</vt:lpstr>
      <vt:lpstr>PowerPoint Sunusu</vt:lpstr>
      <vt:lpstr>Türkiye’deki İklim Tipleri ve Özellikleri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İklim ve Türkiye’nin İklim Özellikleri </dc:title>
  <dc:creator>Microsoft Office Kullanıcısı</dc:creator>
  <cp:lastModifiedBy>Microsoft Office Kullanıcısı</cp:lastModifiedBy>
  <cp:revision>32</cp:revision>
  <dcterms:created xsi:type="dcterms:W3CDTF">2018-10-20T22:51:59Z</dcterms:created>
  <dcterms:modified xsi:type="dcterms:W3CDTF">2018-10-28T11:24:34Z</dcterms:modified>
</cp:coreProperties>
</file>