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1704638" cy="6583363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ABA4"/>
    <a:srgbClr val="BFB4B0"/>
    <a:srgbClr val="E0E2E4"/>
    <a:srgbClr val="E9E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9" d="100"/>
          <a:sy n="79" d="100"/>
        </p:scale>
        <p:origin x="-384" y="6"/>
      </p:cViewPr>
      <p:guideLst>
        <p:guide orient="horz" pos="2074"/>
        <p:guide pos="36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4087B-AB65-284C-B08E-13CC99A526D5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3B17F-07B5-724F-80C4-D9DF2454D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343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CC7E5-C8F0-1A47-8EEA-5AD665A1F6B3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BBB83-79E8-704E-883B-3BFFFF9B2C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22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848" y="2045110"/>
            <a:ext cx="9948942" cy="1411156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5696" y="3730572"/>
            <a:ext cx="8193247" cy="1682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8A47-B69C-6341-B046-1136A4568278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14D9-CFEA-0241-897F-78F301B73F0A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5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586" y="4230421"/>
            <a:ext cx="9948942" cy="130752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586" y="2790311"/>
            <a:ext cx="9948942" cy="144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4F93-129F-1F4D-AA72-E24732563CEE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2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830" y="1475161"/>
            <a:ext cx="6642788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7695" y="1475161"/>
            <a:ext cx="6644821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07-18E9-D944-BFA8-4B28DAC29282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6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473637"/>
            <a:ext cx="5171581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232" y="2087779"/>
            <a:ext cx="5171581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5794" y="1473637"/>
            <a:ext cx="5173613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5794" y="2087779"/>
            <a:ext cx="5173613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1E9FE-0867-934F-A5DD-930AA25F658E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8DF9-9DF5-D349-AE4C-FCDD6DC6096E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5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286FE-920F-A14D-9657-3A7918A7B5FA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3" y="262116"/>
            <a:ext cx="3850745" cy="11155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188" y="262116"/>
            <a:ext cx="6543218" cy="56187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233" y="1377630"/>
            <a:ext cx="3850745" cy="45032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D21B-39B9-0B40-A863-47D2A1731759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4191" y="4608354"/>
            <a:ext cx="7022783" cy="5440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94191" y="588236"/>
            <a:ext cx="7022783" cy="39500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94191" y="5152397"/>
            <a:ext cx="7022783" cy="772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4A5F-C78E-FF4A-BB7B-164024A2E338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4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ECF-0864-6D4D-8CC6-AEC941DFC373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5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63368" y="252972"/>
            <a:ext cx="3369148" cy="5391652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830" y="252972"/>
            <a:ext cx="9918461" cy="5391652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A9C-4F8A-7A4B-86BB-4314FA486444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2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536119"/>
            <a:ext cx="10534174" cy="4344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232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3812D-BF62-3B4B-8E09-457EAA1C3F84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99085" y="6101803"/>
            <a:ext cx="3706469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8324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8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746534"/>
            <a:ext cx="11704638" cy="830997"/>
          </a:xfrm>
          <a:prstGeom prst="rect">
            <a:avLst/>
          </a:prstGeom>
          <a:noFill/>
        </p:spPr>
        <p:txBody>
          <a:bodyPr vert="horz" wrap="square" lIns="108000" rtlCol="0" anchor="t" anchorCtr="0">
            <a:spAutoFit/>
            <a:scene3d>
              <a:camera prst="orthographicFront"/>
              <a:lightRig rig="soft" dir="t">
                <a:rot lat="0" lon="0" rev="3240000"/>
              </a:lightRig>
            </a:scene3d>
            <a:sp3d contourW="12700" prstMaterial="plastic">
              <a:bevelT w="2540000" h="127000"/>
              <a:bevelB w="6350000" h="6350000"/>
              <a:contourClr>
                <a:schemeClr val="tx1"/>
              </a:contourClr>
            </a:sp3d>
          </a:bodyPr>
          <a:lstStyle/>
          <a:p>
            <a:pPr algn="ctr"/>
            <a:r>
              <a:rPr lang="en-US" sz="4800" b="1" kern="100" spc="5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F0000"/>
                </a:solidFill>
                <a:effectLst/>
                <a:latin typeface="Myriad Pro"/>
                <a:cs typeface="Myriad Pro"/>
              </a:rPr>
              <a:t>T.B.M.M.’NİN AÇILMASI</a:t>
            </a:r>
            <a:endParaRPr lang="en-US" sz="4800" b="1" kern="100" spc="5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6F0000"/>
              </a:solidFill>
              <a:effectLst/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3441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215520" y="811937"/>
            <a:ext cx="8229600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 smtClean="0">
                <a:solidFill>
                  <a:srgbClr val="800000"/>
                </a:solidFill>
              </a:rPr>
              <a:t>23 Nisan 1920</a:t>
            </a:r>
            <a:endParaRPr lang="en-US" sz="3200" b="1" dirty="0">
              <a:solidFill>
                <a:srgbClr val="800000"/>
              </a:solidFill>
            </a:endParaRPr>
          </a:p>
        </p:txBody>
      </p:sp>
      <p:sp>
        <p:nvSpPr>
          <p:cNvPr id="10" name="Metin kutusu 3"/>
          <p:cNvSpPr txBox="1"/>
          <p:nvPr/>
        </p:nvSpPr>
        <p:spPr>
          <a:xfrm>
            <a:off x="1615719" y="1686454"/>
            <a:ext cx="86595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16 Mart 1920’de İstanbul işgal edilince Ankara’da açılacak meclis için yeniden seçimler yapıldı.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43" y="2313349"/>
            <a:ext cx="5065773" cy="33028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37" y="1798168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Metin kutusu 5"/>
          <p:cNvSpPr txBox="1"/>
          <p:nvPr/>
        </p:nvSpPr>
        <p:spPr>
          <a:xfrm>
            <a:off x="1615718" y="2578668"/>
            <a:ext cx="39021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23 Nisan 1920’de TBMM açıldı.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00" y="2648190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66" y="3376379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Metin kutusu 6"/>
          <p:cNvSpPr txBox="1"/>
          <p:nvPr/>
        </p:nvSpPr>
        <p:spPr>
          <a:xfrm>
            <a:off x="1538877" y="3261866"/>
            <a:ext cx="3713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err="1" smtClean="0">
                <a:solidFill>
                  <a:schemeClr val="tx2">
                    <a:lumMod val="50000"/>
                  </a:schemeClr>
                </a:solidFill>
              </a:rPr>
              <a:t>Mebusan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 Meclisi’nin seçilmiş vekilleri de meclise kabul edildi.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Metin kutusu 8"/>
          <p:cNvSpPr txBox="1"/>
          <p:nvPr/>
        </p:nvSpPr>
        <p:spPr>
          <a:xfrm>
            <a:off x="1261443" y="4575770"/>
            <a:ext cx="41701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Bu durum, </a:t>
            </a:r>
            <a:r>
              <a:rPr lang="tr-TR" sz="2200" b="1" dirty="0" smtClean="0">
                <a:solidFill>
                  <a:srgbClr val="C00000"/>
                </a:solidFill>
              </a:rPr>
              <a:t>ulusal iradeye (ulusal egemenlik)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duyulan saygının göstergesidir.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9" name="Picture 18" descr="1401118355_emblem-downloads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963" y="4153013"/>
            <a:ext cx="496736" cy="4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3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215520" y="811937"/>
            <a:ext cx="8229600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solidFill>
                  <a:srgbClr val="800000"/>
                </a:solidFill>
              </a:rPr>
              <a:t>TBMM’ </a:t>
            </a:r>
            <a:r>
              <a:rPr lang="tr-TR" sz="3200" b="1" dirty="0" err="1">
                <a:solidFill>
                  <a:srgbClr val="800000"/>
                </a:solidFill>
              </a:rPr>
              <a:t>nin</a:t>
            </a:r>
            <a:r>
              <a:rPr lang="tr-TR" sz="3200" b="1" dirty="0">
                <a:solidFill>
                  <a:srgbClr val="800000"/>
                </a:solidFill>
              </a:rPr>
              <a:t> İlk </a:t>
            </a:r>
            <a:r>
              <a:rPr lang="tr-TR" sz="3200" b="1" dirty="0" smtClean="0">
                <a:solidFill>
                  <a:srgbClr val="800000"/>
                </a:solidFill>
              </a:rPr>
              <a:t>Çalışmaları</a:t>
            </a:r>
            <a:endParaRPr lang="en-US" sz="3200" b="1" dirty="0">
              <a:solidFill>
                <a:srgbClr val="800000"/>
              </a:solidFill>
            </a:endParaRPr>
          </a:p>
        </p:txBody>
      </p:sp>
      <p:pic>
        <p:nvPicPr>
          <p:cNvPr id="19" name="Picture 18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50" y="2758034"/>
            <a:ext cx="496736" cy="496736"/>
          </a:xfrm>
          <a:prstGeom prst="rect">
            <a:avLst/>
          </a:prstGeom>
        </p:spPr>
      </p:pic>
      <p:sp>
        <p:nvSpPr>
          <p:cNvPr id="17" name="Metin kutusu 3"/>
          <p:cNvSpPr txBox="1"/>
          <p:nvPr/>
        </p:nvSpPr>
        <p:spPr>
          <a:xfrm>
            <a:off x="1446805" y="1841567"/>
            <a:ext cx="832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23  Nisan 1920’de meclisin en yaşlı üyesi  geçici olarak başkan seçildi. </a:t>
            </a:r>
            <a:r>
              <a:rPr lang="tr-TR" sz="2400" b="1" dirty="0" smtClean="0">
                <a:solidFill>
                  <a:srgbClr val="C00000"/>
                </a:solidFill>
              </a:rPr>
              <a:t>( Sinop Milletvekili Şerif Bey)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0" name="Metin kutusu 5"/>
          <p:cNvSpPr txBox="1"/>
          <p:nvPr/>
        </p:nvSpPr>
        <p:spPr>
          <a:xfrm>
            <a:off x="1446805" y="3298174"/>
            <a:ext cx="796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24 Nisan 1920’de </a:t>
            </a:r>
            <a:r>
              <a:rPr lang="tr-TR" sz="2400" b="1" dirty="0" smtClean="0">
                <a:solidFill>
                  <a:srgbClr val="FF0000"/>
                </a:solidFill>
              </a:rPr>
              <a:t>Mustafa Kemal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, Meclis 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Başkanlığına 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seçildi.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Metin kutusu 6"/>
          <p:cNvSpPr txBox="1"/>
          <p:nvPr/>
        </p:nvSpPr>
        <p:spPr>
          <a:xfrm>
            <a:off x="1446805" y="4419481"/>
            <a:ext cx="843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TBMM’ </a:t>
            </a:r>
            <a:r>
              <a:rPr lang="tr-TR" sz="2400" dirty="0" err="1" smtClean="0">
                <a:solidFill>
                  <a:schemeClr val="tx2">
                    <a:lumMod val="50000"/>
                  </a:schemeClr>
                </a:solidFill>
              </a:rPr>
              <a:t>nin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 amacı, vatanı düşman işgalinden kurtarmak</a:t>
            </a:r>
          </a:p>
          <a:p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 ( </a:t>
            </a:r>
            <a:r>
              <a:rPr lang="tr-TR" sz="2400" b="1" dirty="0" smtClean="0">
                <a:solidFill>
                  <a:srgbClr val="C00000"/>
                </a:solidFill>
              </a:rPr>
              <a:t>Ulusal Bağımsızlık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) ve </a:t>
            </a:r>
            <a:r>
              <a:rPr lang="tr-TR" sz="2400" b="1" dirty="0" smtClean="0">
                <a:solidFill>
                  <a:srgbClr val="C00000"/>
                </a:solidFill>
              </a:rPr>
              <a:t>Ulusal İrade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’ </a:t>
            </a:r>
            <a:r>
              <a:rPr lang="tr-TR" sz="2400" dirty="0" err="1" smtClean="0">
                <a:solidFill>
                  <a:schemeClr val="tx2">
                    <a:lumMod val="50000"/>
                  </a:schemeClr>
                </a:solidFill>
              </a:rPr>
              <a:t>yi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 hakim kılmaktır.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2" name="Picture 21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50" y="3922745"/>
            <a:ext cx="496736" cy="4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0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215520" y="811937"/>
            <a:ext cx="8229600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solidFill>
                  <a:srgbClr val="800000"/>
                </a:solidFill>
              </a:rPr>
              <a:t>TBMM İsyanlara </a:t>
            </a:r>
            <a:r>
              <a:rPr lang="tr-TR" sz="3200" b="1" dirty="0" smtClean="0">
                <a:solidFill>
                  <a:srgbClr val="800000"/>
                </a:solidFill>
              </a:rPr>
              <a:t>Karşı</a:t>
            </a:r>
            <a:endParaRPr lang="en-US" sz="3200" b="1" dirty="0">
              <a:solidFill>
                <a:srgbClr val="800000"/>
              </a:solidFill>
            </a:endParaRPr>
          </a:p>
        </p:txBody>
      </p:sp>
      <p:pic>
        <p:nvPicPr>
          <p:cNvPr id="19" name="Picture 18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50" y="2184697"/>
            <a:ext cx="496736" cy="496736"/>
          </a:xfrm>
          <a:prstGeom prst="rect">
            <a:avLst/>
          </a:prstGeom>
        </p:spPr>
      </p:pic>
      <p:pic>
        <p:nvPicPr>
          <p:cNvPr id="22" name="Picture 21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50" y="3284738"/>
            <a:ext cx="496736" cy="496736"/>
          </a:xfrm>
          <a:prstGeom prst="rect">
            <a:avLst/>
          </a:prstGeom>
        </p:spPr>
      </p:pic>
      <p:sp>
        <p:nvSpPr>
          <p:cNvPr id="12" name="Metin kutusu 3"/>
          <p:cNvSpPr txBox="1"/>
          <p:nvPr/>
        </p:nvSpPr>
        <p:spPr>
          <a:xfrm>
            <a:off x="1616995" y="1693242"/>
            <a:ext cx="78478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İstanbul Hükümeti, TBMM ‘ ye karşı isyanları destekledi.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Metin kutusu 5"/>
          <p:cNvSpPr txBox="1"/>
          <p:nvPr/>
        </p:nvSpPr>
        <p:spPr>
          <a:xfrm>
            <a:off x="1616995" y="2602463"/>
            <a:ext cx="81918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İstanbul Hükümeti, Milli Mücadele’ ye karşı </a:t>
            </a:r>
            <a:r>
              <a:rPr lang="tr-TR" sz="2200" b="1" dirty="0" smtClean="0">
                <a:solidFill>
                  <a:srgbClr val="C00000"/>
                </a:solidFill>
              </a:rPr>
              <a:t>Kuvayı İnzibatiye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adı  verilen bir askeri güç kurdu.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Metin kutusu 6"/>
          <p:cNvSpPr txBox="1"/>
          <p:nvPr/>
        </p:nvSpPr>
        <p:spPr>
          <a:xfrm>
            <a:off x="1616995" y="3781474"/>
            <a:ext cx="78478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Şeyhülislam, Milli Mücadele’nin dinen caiz olmadığına dair fetva yayınladı.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Metin kutusu 7"/>
          <p:cNvSpPr txBox="1"/>
          <p:nvPr/>
        </p:nvSpPr>
        <p:spPr>
          <a:xfrm>
            <a:off x="1616995" y="4818330"/>
            <a:ext cx="79144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Buna karşılık, </a:t>
            </a:r>
            <a:r>
              <a:rPr lang="tr-TR" sz="2200" b="1" dirty="0" smtClean="0">
                <a:solidFill>
                  <a:srgbClr val="C00000"/>
                </a:solidFill>
              </a:rPr>
              <a:t>Ankara Müftüsü Rıfat Börekçi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, Milli Mücadele’nin desteklenmesini savunan fetva yayınladı.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6" name="Picture 15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50" y="4321594"/>
            <a:ext cx="496736" cy="4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1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215520" y="811937"/>
            <a:ext cx="8229600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 smtClean="0">
                <a:solidFill>
                  <a:srgbClr val="800000"/>
                </a:solidFill>
              </a:rPr>
              <a:t>İsyanların </a:t>
            </a:r>
            <a:r>
              <a:rPr lang="tr-TR" sz="3200" b="1" dirty="0">
                <a:solidFill>
                  <a:srgbClr val="800000"/>
                </a:solidFill>
              </a:rPr>
              <a:t>Nedenleri</a:t>
            </a:r>
            <a:endParaRPr lang="en-US" sz="3200" b="1" dirty="0">
              <a:solidFill>
                <a:srgbClr val="800000"/>
              </a:solidFill>
            </a:endParaRPr>
          </a:p>
        </p:txBody>
      </p:sp>
      <p:sp>
        <p:nvSpPr>
          <p:cNvPr id="17" name="Metin kutusu 3"/>
          <p:cNvSpPr txBox="1"/>
          <p:nvPr/>
        </p:nvSpPr>
        <p:spPr>
          <a:xfrm>
            <a:off x="1043607" y="1869001"/>
            <a:ext cx="68971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1.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İstanbul Hükümeti’nin Anadolu’da kaybettiği otoriteyi </a:t>
            </a:r>
          </a:p>
          <a:p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    tekrar sağlamak istemesi,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Metin kutusu 4"/>
          <p:cNvSpPr txBox="1"/>
          <p:nvPr/>
        </p:nvSpPr>
        <p:spPr>
          <a:xfrm>
            <a:off x="1043607" y="3021129"/>
            <a:ext cx="6897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2.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İtilaf Devletleri’nin kendi çıkarlarını korumak istemeleri,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Metin kutusu 5"/>
          <p:cNvSpPr txBox="1"/>
          <p:nvPr/>
        </p:nvSpPr>
        <p:spPr>
          <a:xfrm>
            <a:off x="1043607" y="3804829"/>
            <a:ext cx="72295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3.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Azınlıkların Anadolu’da devlet kurma düşünceleri, 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Metin kutusu 6"/>
          <p:cNvSpPr txBox="1"/>
          <p:nvPr/>
        </p:nvSpPr>
        <p:spPr>
          <a:xfrm>
            <a:off x="1043607" y="4676984"/>
            <a:ext cx="88885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4. </a:t>
            </a:r>
            <a:r>
              <a:rPr lang="tr-TR" sz="2200" dirty="0" err="1" smtClean="0">
                <a:solidFill>
                  <a:schemeClr val="tx2">
                    <a:lumMod val="50000"/>
                  </a:schemeClr>
                </a:solidFill>
              </a:rPr>
              <a:t>Kuvayımilliye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’ </a:t>
            </a:r>
            <a:r>
              <a:rPr lang="tr-TR" sz="2200" dirty="0" err="1" smtClean="0">
                <a:solidFill>
                  <a:schemeClr val="tx2">
                    <a:lumMod val="50000"/>
                  </a:schemeClr>
                </a:solidFill>
              </a:rPr>
              <a:t>nin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 bazı üyelerinin düzenli orduya katılmak istememeleri.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44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291" y="1554111"/>
            <a:ext cx="8187860" cy="40402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Metin kutusu 6"/>
          <p:cNvSpPr txBox="1"/>
          <p:nvPr/>
        </p:nvSpPr>
        <p:spPr>
          <a:xfrm>
            <a:off x="2102176" y="1001722"/>
            <a:ext cx="252028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err="1" smtClean="0"/>
              <a:t>Anzavur</a:t>
            </a:r>
            <a:r>
              <a:rPr lang="tr-TR" dirty="0" smtClean="0"/>
              <a:t> İsyanı</a:t>
            </a:r>
          </a:p>
          <a:p>
            <a:pPr algn="ctr"/>
            <a:r>
              <a:rPr lang="tr-TR" dirty="0" smtClean="0"/>
              <a:t>Ekim 1919- Nisan 1920</a:t>
            </a:r>
            <a:endParaRPr lang="en-US" dirty="0"/>
          </a:p>
        </p:txBody>
      </p:sp>
      <p:cxnSp>
        <p:nvCxnSpPr>
          <p:cNvPr id="15" name="Düz Ok Bağlayıcısı 8"/>
          <p:cNvCxnSpPr/>
          <p:nvPr/>
        </p:nvCxnSpPr>
        <p:spPr>
          <a:xfrm flipV="1">
            <a:off x="4364964" y="1744673"/>
            <a:ext cx="1023423" cy="10191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Metin kutusu 10"/>
          <p:cNvSpPr txBox="1"/>
          <p:nvPr/>
        </p:nvSpPr>
        <p:spPr>
          <a:xfrm>
            <a:off x="4982496" y="981208"/>
            <a:ext cx="230425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Düzce İsyanı</a:t>
            </a:r>
          </a:p>
          <a:p>
            <a:pPr algn="ctr"/>
            <a:r>
              <a:rPr lang="tr-TR" dirty="0" smtClean="0"/>
              <a:t>Nisan 1919- Eylül 1920</a:t>
            </a:r>
            <a:endParaRPr lang="en-US" dirty="0"/>
          </a:p>
        </p:txBody>
      </p:sp>
      <p:sp>
        <p:nvSpPr>
          <p:cNvPr id="24" name="Metin kutusu 14"/>
          <p:cNvSpPr txBox="1"/>
          <p:nvPr/>
        </p:nvSpPr>
        <p:spPr>
          <a:xfrm>
            <a:off x="7774867" y="981208"/>
            <a:ext cx="230425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Yozgat İsyanı</a:t>
            </a:r>
          </a:p>
          <a:p>
            <a:pPr algn="ctr"/>
            <a:r>
              <a:rPr lang="tr-TR" dirty="0" smtClean="0"/>
              <a:t>Mayıs- Aralık 1920</a:t>
            </a:r>
            <a:endParaRPr lang="en-US" dirty="0"/>
          </a:p>
        </p:txBody>
      </p:sp>
      <p:sp>
        <p:nvSpPr>
          <p:cNvPr id="26" name="Metin kutusu 16"/>
          <p:cNvSpPr txBox="1"/>
          <p:nvPr/>
        </p:nvSpPr>
        <p:spPr>
          <a:xfrm>
            <a:off x="6106754" y="4640485"/>
            <a:ext cx="223224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Milli Aşireti İsyanı</a:t>
            </a:r>
          </a:p>
          <a:p>
            <a:pPr algn="ctr"/>
            <a:r>
              <a:rPr lang="tr-TR" dirty="0" smtClean="0"/>
              <a:t>Haziran- Eylül 1920</a:t>
            </a:r>
            <a:endParaRPr lang="en-US" dirty="0"/>
          </a:p>
        </p:txBody>
      </p:sp>
      <p:sp>
        <p:nvSpPr>
          <p:cNvPr id="28" name="Metin kutusu 18"/>
          <p:cNvSpPr txBox="1"/>
          <p:nvPr/>
        </p:nvSpPr>
        <p:spPr>
          <a:xfrm>
            <a:off x="6193053" y="3605972"/>
            <a:ext cx="230425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err="1" smtClean="0"/>
              <a:t>Koçgiri</a:t>
            </a:r>
            <a:r>
              <a:rPr lang="tr-TR" dirty="0" smtClean="0"/>
              <a:t> İsyanı</a:t>
            </a:r>
          </a:p>
          <a:p>
            <a:pPr algn="ctr"/>
            <a:r>
              <a:rPr lang="tr-TR" dirty="0" smtClean="0"/>
              <a:t>Nisan- Mayıs 1921</a:t>
            </a:r>
            <a:endParaRPr lang="en-US" dirty="0"/>
          </a:p>
        </p:txBody>
      </p:sp>
      <p:sp>
        <p:nvSpPr>
          <p:cNvPr id="30" name="Metin kutusu 20"/>
          <p:cNvSpPr txBox="1"/>
          <p:nvPr/>
        </p:nvSpPr>
        <p:spPr>
          <a:xfrm>
            <a:off x="2281450" y="3698926"/>
            <a:ext cx="244827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Çerkez Ethem İsyanı</a:t>
            </a:r>
          </a:p>
          <a:p>
            <a:pPr algn="ctr"/>
            <a:r>
              <a:rPr lang="tr-TR" dirty="0" smtClean="0"/>
              <a:t>Aralık 1920- Ocak 1921</a:t>
            </a:r>
            <a:endParaRPr lang="en-US" dirty="0"/>
          </a:p>
        </p:txBody>
      </p:sp>
      <p:sp>
        <p:nvSpPr>
          <p:cNvPr id="32" name="Metin kutusu 22"/>
          <p:cNvSpPr txBox="1"/>
          <p:nvPr/>
        </p:nvSpPr>
        <p:spPr>
          <a:xfrm>
            <a:off x="8497309" y="2523355"/>
            <a:ext cx="190408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Milli Mücadele’ye Karşı Anadolu’da Çıkan İsyanlar</a:t>
            </a:r>
            <a:endParaRPr lang="en-US" dirty="0"/>
          </a:p>
        </p:txBody>
      </p:sp>
      <p:cxnSp>
        <p:nvCxnSpPr>
          <p:cNvPr id="22" name="Düz Ok Bağlayıcısı 12"/>
          <p:cNvCxnSpPr/>
          <p:nvPr/>
        </p:nvCxnSpPr>
        <p:spPr>
          <a:xfrm flipV="1">
            <a:off x="5758299" y="1627539"/>
            <a:ext cx="1960535" cy="14387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Düz Ok Bağlayıcısı 8"/>
          <p:cNvCxnSpPr/>
          <p:nvPr/>
        </p:nvCxnSpPr>
        <p:spPr>
          <a:xfrm flipV="1">
            <a:off x="2858924" y="1744673"/>
            <a:ext cx="476451" cy="13996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5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6" grpId="0" animBg="1"/>
      <p:bldP spid="28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215520" y="811937"/>
            <a:ext cx="8229600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solidFill>
                  <a:srgbClr val="800000"/>
                </a:solidFill>
              </a:rPr>
              <a:t>Hıyanet-i Vataniye </a:t>
            </a:r>
            <a:r>
              <a:rPr lang="tr-TR" sz="3200" b="1" dirty="0" smtClean="0">
                <a:solidFill>
                  <a:srgbClr val="800000"/>
                </a:solidFill>
              </a:rPr>
              <a:t>Kanunu</a:t>
            </a:r>
            <a:endParaRPr lang="en-US" sz="3200" b="1" dirty="0">
              <a:solidFill>
                <a:srgbClr val="800000"/>
              </a:solidFill>
            </a:endParaRPr>
          </a:p>
        </p:txBody>
      </p:sp>
      <p:sp>
        <p:nvSpPr>
          <p:cNvPr id="11" name="Metin kutusu 3"/>
          <p:cNvSpPr txBox="1"/>
          <p:nvPr/>
        </p:nvSpPr>
        <p:spPr>
          <a:xfrm>
            <a:off x="1316608" y="1915671"/>
            <a:ext cx="61427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Kabul Tarihi: </a:t>
            </a:r>
            <a:r>
              <a:rPr lang="tr-TR" sz="2200" dirty="0" smtClean="0"/>
              <a:t>29 Nisan 1920</a:t>
            </a:r>
            <a:endParaRPr lang="en-US" sz="2200" dirty="0"/>
          </a:p>
        </p:txBody>
      </p:sp>
      <p:sp>
        <p:nvSpPr>
          <p:cNvPr id="12" name="Metin kutusu 6"/>
          <p:cNvSpPr txBox="1"/>
          <p:nvPr/>
        </p:nvSpPr>
        <p:spPr>
          <a:xfrm>
            <a:off x="1316609" y="2676401"/>
            <a:ext cx="84059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Madde 1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. Ülkeyi yabancı devlet güçlerinden kurtarmak ve saldırıları önlemek amacına yönelik kurulan TBMM’ ne karşı düşünce ve uygulamalarıyla veya yazdıkları yazılarla muhalefet ve bozgunculuk edenler vatan haini sayılırlar.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54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215520" y="811937"/>
            <a:ext cx="8229600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solidFill>
                  <a:srgbClr val="800000"/>
                </a:solidFill>
              </a:rPr>
              <a:t>Hıyanet-i Vataniye </a:t>
            </a:r>
            <a:r>
              <a:rPr lang="tr-TR" sz="3200" b="1" dirty="0" smtClean="0">
                <a:solidFill>
                  <a:srgbClr val="800000"/>
                </a:solidFill>
              </a:rPr>
              <a:t>Kanunu</a:t>
            </a:r>
            <a:endParaRPr lang="en-US" sz="3200" b="1" dirty="0">
              <a:solidFill>
                <a:srgbClr val="800000"/>
              </a:solidFill>
            </a:endParaRPr>
          </a:p>
        </p:txBody>
      </p:sp>
      <p:sp>
        <p:nvSpPr>
          <p:cNvPr id="10" name="Metin kutusu 3"/>
          <p:cNvSpPr txBox="1"/>
          <p:nvPr/>
        </p:nvSpPr>
        <p:spPr>
          <a:xfrm>
            <a:off x="1430041" y="2074393"/>
            <a:ext cx="70532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Madde 2</a:t>
            </a:r>
            <a:r>
              <a:rPr lang="tr-TR" sz="2200" dirty="0" smtClean="0"/>
              <a:t>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Bilfiil vatan hainliği yapanlar idam edilir.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Metin kutusu 4"/>
          <p:cNvSpPr txBox="1"/>
          <p:nvPr/>
        </p:nvSpPr>
        <p:spPr>
          <a:xfrm>
            <a:off x="1430040" y="2810997"/>
            <a:ext cx="72857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Madde 4</a:t>
            </a:r>
            <a:r>
              <a:rPr lang="tr-TR" sz="2200" dirty="0" smtClean="0"/>
              <a:t>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Olağanüstü ve aceleyi gerektiren durumlarda zanlının yakalandığı yerdeki ceza mahkemesi de yargılama yapmaya ve karar vermeye yetkilidir.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Metin kutusu 5"/>
          <p:cNvSpPr txBox="1"/>
          <p:nvPr/>
        </p:nvSpPr>
        <p:spPr>
          <a:xfrm>
            <a:off x="1430041" y="4090617"/>
            <a:ext cx="70532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Madde 10</a:t>
            </a:r>
            <a:r>
              <a:rPr lang="tr-TR" sz="2200" dirty="0" smtClean="0"/>
              <a:t>.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 İsyanlara katılmayanlar hakkında kasten suçlamalarda bulunanlar, iddia ettikleri suçun cezası ile cezalandırılır.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0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215520" y="811937"/>
            <a:ext cx="8229600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solidFill>
                  <a:srgbClr val="800000"/>
                </a:solidFill>
              </a:rPr>
              <a:t>İstiklal </a:t>
            </a:r>
            <a:r>
              <a:rPr lang="tr-TR" sz="3200" b="1" dirty="0" smtClean="0">
                <a:solidFill>
                  <a:srgbClr val="800000"/>
                </a:solidFill>
              </a:rPr>
              <a:t>Mahkemeleri</a:t>
            </a:r>
            <a:endParaRPr lang="en-US" sz="3200" b="1" dirty="0">
              <a:solidFill>
                <a:srgbClr val="800000"/>
              </a:solidFill>
            </a:endParaRPr>
          </a:p>
        </p:txBody>
      </p:sp>
      <p:sp>
        <p:nvSpPr>
          <p:cNvPr id="11" name="Metin kutusu 3"/>
          <p:cNvSpPr txBox="1"/>
          <p:nvPr/>
        </p:nvSpPr>
        <p:spPr>
          <a:xfrm>
            <a:off x="1187624" y="1831073"/>
            <a:ext cx="72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1.</a:t>
            </a:r>
            <a:r>
              <a:rPr lang="tr-TR" sz="2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Hıyanet-i Vataniye Kanunu uygulamak için 11 Eylül 1920’de İstiklal Mahkemeleri kuruldu.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Metin kutusu 4"/>
          <p:cNvSpPr txBox="1"/>
          <p:nvPr/>
        </p:nvSpPr>
        <p:spPr>
          <a:xfrm>
            <a:off x="1187624" y="2767177"/>
            <a:ext cx="74888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2.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İstiklal Mahkemeleri’nin üyeleri, milletvekilleri idi.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Metin kutusu 5"/>
          <p:cNvSpPr txBox="1"/>
          <p:nvPr/>
        </p:nvSpPr>
        <p:spPr>
          <a:xfrm>
            <a:off x="1187624" y="3487257"/>
            <a:ext cx="590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3.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İstiklal Mahkemeleri, olağanüstü dönemde kurulan olağanüstü mahkemelerdir.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363" y="2369971"/>
            <a:ext cx="1656185" cy="1656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Başlık 1"/>
          <p:cNvSpPr txBox="1">
            <a:spLocks/>
          </p:cNvSpPr>
          <p:nvPr/>
        </p:nvSpPr>
        <p:spPr>
          <a:xfrm>
            <a:off x="8303949" y="2724022"/>
            <a:ext cx="745014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899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T.B.M.M.’</a:t>
            </a:r>
            <a:r>
              <a:rPr lang="tr-TR" sz="2400" b="1" baseline="30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nin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Açılması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842650" y="995053"/>
            <a:ext cx="1404691" cy="809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3200" b="1" dirty="0" smtClean="0">
                <a:solidFill>
                  <a:srgbClr val="800000"/>
                </a:solidFill>
              </a:rPr>
              <a:t>SONUÇ</a:t>
            </a:r>
            <a:endParaRPr lang="en-US" sz="3200" b="1" dirty="0">
              <a:solidFill>
                <a:srgbClr val="80000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27" r="995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70" y="927557"/>
            <a:ext cx="1159034" cy="10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Metin kutusu 5"/>
          <p:cNvSpPr txBox="1"/>
          <p:nvPr/>
        </p:nvSpPr>
        <p:spPr>
          <a:xfrm>
            <a:off x="1887999" y="1948115"/>
            <a:ext cx="7704856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dirty="0" smtClean="0"/>
              <a:t>Hıyanet-i Vataniye Kanunu ve İstiklal Mahkemeleri’nin açılması ayaklanmaların bastırılmasını kolaylaştırdı.</a:t>
            </a:r>
            <a:endParaRPr lang="en-US" sz="2000" dirty="0"/>
          </a:p>
        </p:txBody>
      </p:sp>
      <p:sp>
        <p:nvSpPr>
          <p:cNvPr id="18" name="Metin kutusu 6"/>
          <p:cNvSpPr txBox="1"/>
          <p:nvPr/>
        </p:nvSpPr>
        <p:spPr>
          <a:xfrm>
            <a:off x="1887999" y="3205051"/>
            <a:ext cx="7704856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dirty="0" smtClean="0"/>
              <a:t>Ayaklanmaların zaman alması, Milli Mücadele’nin başarıya ulaşmasını geciktirdi.</a:t>
            </a:r>
            <a:endParaRPr lang="en-US" sz="2000" dirty="0"/>
          </a:p>
        </p:txBody>
      </p:sp>
      <p:sp>
        <p:nvSpPr>
          <p:cNvPr id="19" name="Metin kutusu 7"/>
          <p:cNvSpPr txBox="1"/>
          <p:nvPr/>
        </p:nvSpPr>
        <p:spPr>
          <a:xfrm>
            <a:off x="1887999" y="4204218"/>
            <a:ext cx="7704856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dirty="0" smtClean="0"/>
              <a:t>İç güvenlik bozuldu ve işgal güçleri Anadolu içlerine kadar hızla ilerledi.</a:t>
            </a:r>
            <a:endParaRPr lang="en-US" sz="2000" dirty="0"/>
          </a:p>
        </p:txBody>
      </p:sp>
      <p:sp>
        <p:nvSpPr>
          <p:cNvPr id="20" name="Metin kutusu 8"/>
          <p:cNvSpPr txBox="1"/>
          <p:nvPr/>
        </p:nvSpPr>
        <p:spPr>
          <a:xfrm>
            <a:off x="1887999" y="5192443"/>
            <a:ext cx="7704856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dirty="0" smtClean="0"/>
              <a:t>Sonunda TBMM, bütün isyanları bastırdığı için otoritesini artırdı.</a:t>
            </a:r>
            <a:endParaRPr lang="en-US" sz="2000" dirty="0"/>
          </a:p>
        </p:txBody>
      </p:sp>
      <p:pic>
        <p:nvPicPr>
          <p:cNvPr id="21" name="Picture 20" descr="1401118355_emblem-download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141" y="2702549"/>
            <a:ext cx="496736" cy="496736"/>
          </a:xfrm>
          <a:prstGeom prst="rect">
            <a:avLst/>
          </a:prstGeom>
        </p:spPr>
      </p:pic>
      <p:pic>
        <p:nvPicPr>
          <p:cNvPr id="22" name="Picture 21" descr="1401118355_emblem-download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141" y="3814010"/>
            <a:ext cx="496736" cy="390207"/>
          </a:xfrm>
          <a:prstGeom prst="rect">
            <a:avLst/>
          </a:prstGeom>
        </p:spPr>
      </p:pic>
      <p:pic>
        <p:nvPicPr>
          <p:cNvPr id="23" name="Picture 22" descr="1401118355_emblem-download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141" y="4695707"/>
            <a:ext cx="496736" cy="4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3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527</Words>
  <Application>Microsoft Office PowerPoint</Application>
  <PresentationFormat>Özel</PresentationFormat>
  <Paragraphs>72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MEB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Tibet Oğuzoğlu</dc:creator>
  <cp:lastModifiedBy>admin</cp:lastModifiedBy>
  <cp:revision>40</cp:revision>
  <dcterms:created xsi:type="dcterms:W3CDTF">2014-03-24T15:31:55Z</dcterms:created>
  <dcterms:modified xsi:type="dcterms:W3CDTF">2014-06-03T22:45:09Z</dcterms:modified>
</cp:coreProperties>
</file>