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1704638" cy="6583363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0ABA4"/>
    <a:srgbClr val="BFB4B0"/>
    <a:srgbClr val="E0E2E4"/>
    <a:srgbClr val="E9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9" d="100"/>
          <a:sy n="79" d="100"/>
        </p:scale>
        <p:origin x="-480" y="6"/>
      </p:cViewPr>
      <p:guideLst>
        <p:guide orient="horz" pos="2074"/>
        <p:guide pos="36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087B-AB65-284C-B08E-13CC99A526D5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B17F-07B5-724F-80C4-D9DF2454D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3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C7E5-C8F0-1A47-8EEA-5AD665A1F6B3}" type="datetimeFigureOut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BBB83-79E8-704E-883B-3BFFFF9B2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22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48" y="2045110"/>
            <a:ext cx="9948942" cy="14111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696" y="3730572"/>
            <a:ext cx="819324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8A47-B69C-6341-B046-1136A4568278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4D9-CFEA-0241-897F-78F301B73F0A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586" y="4230421"/>
            <a:ext cx="994894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586" y="2790311"/>
            <a:ext cx="994894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4F93-129F-1F4D-AA72-E24732563CE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2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830" y="1475161"/>
            <a:ext cx="6642788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95" y="1475161"/>
            <a:ext cx="6644821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07-18E9-D944-BFA8-4B28DAC29282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473637"/>
            <a:ext cx="5171581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32" y="2087779"/>
            <a:ext cx="5171581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5794" y="1473637"/>
            <a:ext cx="5173613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5794" y="2087779"/>
            <a:ext cx="5173613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E9FE-0867-934F-A5DD-930AA25F658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8DF9-9DF5-D349-AE4C-FCDD6DC6096E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86FE-920F-A14D-9657-3A7918A7B5FA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3" y="262116"/>
            <a:ext cx="3850745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88" y="262116"/>
            <a:ext cx="6543218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33" y="1377630"/>
            <a:ext cx="3850745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D21B-39B9-0B40-A863-47D2A1731759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91" y="4608354"/>
            <a:ext cx="702278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4191" y="588236"/>
            <a:ext cx="702278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4191" y="5152397"/>
            <a:ext cx="702278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4A5F-C78E-FF4A-BB7B-164024A2E338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ECF-0864-6D4D-8CC6-AEC941DFC373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63368" y="252972"/>
            <a:ext cx="3369148" cy="5391652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830" y="252972"/>
            <a:ext cx="9918461" cy="5391652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A9C-4F8A-7A4B-86BB-4314FA486444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536119"/>
            <a:ext cx="1053417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232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812D-BF62-3B4B-8E09-457EAA1C3F84}" type="datetime1">
              <a:rPr lang="en-US" smtClean="0"/>
              <a:pPr/>
              <a:t>6/3/2014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9085" y="6101803"/>
            <a:ext cx="370646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24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746534"/>
            <a:ext cx="11704638" cy="830997"/>
          </a:xfrm>
          <a:prstGeom prst="rect">
            <a:avLst/>
          </a:prstGeom>
          <a:noFill/>
        </p:spPr>
        <p:txBody>
          <a:bodyPr vert="horz" wrap="square" lIns="10800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/>
          <a:p>
            <a:pPr algn="ctr"/>
            <a:r>
              <a:rPr lang="en-US" sz="4800" b="1" kern="100" spc="5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F0000"/>
                </a:solidFill>
                <a:effectLst/>
                <a:latin typeface="Myriad Pro"/>
                <a:cs typeface="Myriad Pro"/>
              </a:rPr>
              <a:t>SEVR ANLAŞMASI</a:t>
            </a:r>
            <a:endParaRPr lang="en-US" sz="4800" b="1" kern="100" spc="5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6F0000"/>
              </a:solidFill>
              <a:effectLst/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9344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9" name="Dikdörtgen 3"/>
          <p:cNvSpPr/>
          <p:nvPr/>
        </p:nvSpPr>
        <p:spPr>
          <a:xfrm>
            <a:off x="0" y="1194131"/>
            <a:ext cx="1170463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kern="1200" dirty="0" smtClean="0">
                <a:solidFill>
                  <a:srgbClr val="C00000"/>
                </a:solidFill>
              </a:rPr>
              <a:t>SEVR BARIŞ ANTLAŞMASI</a:t>
            </a:r>
          </a:p>
          <a:p>
            <a:pPr algn="ctr"/>
            <a:r>
              <a:rPr lang="en-US" sz="3200" b="1" kern="1200" dirty="0" smtClean="0">
                <a:solidFill>
                  <a:srgbClr val="C00000"/>
                </a:solidFill>
              </a:rPr>
              <a:t>10 AĞUSTOS 1920</a:t>
            </a:r>
            <a:endParaRPr lang="en-US" sz="3200" b="1" kern="1200" dirty="0">
              <a:solidFill>
                <a:srgbClr val="C00000"/>
              </a:solidFill>
            </a:endParaRPr>
          </a:p>
        </p:txBody>
      </p:sp>
      <p:sp>
        <p:nvSpPr>
          <p:cNvPr id="10" name="Başlık 1"/>
          <p:cNvSpPr>
            <a:spLocks noGrp="1"/>
          </p:cNvSpPr>
          <p:nvPr/>
        </p:nvSpPr>
        <p:spPr>
          <a:xfrm>
            <a:off x="591646" y="26594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kern="1200"/>
          </a:p>
        </p:txBody>
      </p:sp>
      <p:sp>
        <p:nvSpPr>
          <p:cNvPr id="11" name="Metin kutusu 5"/>
          <p:cNvSpPr txBox="1"/>
          <p:nvPr/>
        </p:nvSpPr>
        <p:spPr>
          <a:xfrm>
            <a:off x="1773518" y="2659484"/>
            <a:ext cx="727280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Dünya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Savaşı’nda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mağlup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olan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devletlerle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yapılacak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barış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antlaşmalarının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şartları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b="1" kern="1200" dirty="0" smtClean="0">
                <a:solidFill>
                  <a:srgbClr val="C00000"/>
                </a:solidFill>
              </a:rPr>
              <a:t>Paris </a:t>
            </a:r>
            <a:r>
              <a:rPr lang="en-US" sz="2400" b="1" kern="1200" dirty="0" err="1" smtClean="0">
                <a:solidFill>
                  <a:srgbClr val="C00000"/>
                </a:solidFill>
              </a:rPr>
              <a:t>Barış</a:t>
            </a:r>
            <a:r>
              <a:rPr lang="en-US" sz="2400" b="1" kern="1200" dirty="0" smtClean="0">
                <a:solidFill>
                  <a:srgbClr val="C00000"/>
                </a:solidFill>
              </a:rPr>
              <a:t> </a:t>
            </a:r>
            <a:r>
              <a:rPr lang="en-US" sz="2400" b="1" kern="1200" dirty="0" err="1" smtClean="0">
                <a:solidFill>
                  <a:srgbClr val="C00000"/>
                </a:solidFill>
              </a:rPr>
              <a:t>Konferansı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’nda</a:t>
            </a:r>
            <a:r>
              <a:rPr lang="en-US" sz="2400" kern="12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(18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Ocak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1919)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kararlaştırılmıştı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tr-TR" sz="2400" kern="1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Metin kutusu 5"/>
          <p:cNvSpPr txBox="1"/>
          <p:nvPr/>
        </p:nvSpPr>
        <p:spPr>
          <a:xfrm>
            <a:off x="1773518" y="4172257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Ancak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Osmanlı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Devleti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ile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İtilaf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Devletleri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arasında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kesin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bir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barış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antlaşmasının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yapılması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</a:rPr>
              <a:t>gecikmişti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29" y="272846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29" y="4235008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6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9" name="Dikdörtgen 3"/>
          <p:cNvSpPr/>
          <p:nvPr/>
        </p:nvSpPr>
        <p:spPr>
          <a:xfrm>
            <a:off x="0" y="1194131"/>
            <a:ext cx="1170463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>
                <a:solidFill>
                  <a:srgbClr val="C00000"/>
                </a:solidFill>
              </a:rPr>
              <a:t>İtilaf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Devletleri</a:t>
            </a:r>
            <a:r>
              <a:rPr lang="tr-TR" sz="3200" b="1" dirty="0">
                <a:solidFill>
                  <a:srgbClr val="C00000"/>
                </a:solidFill>
              </a:rPr>
              <a:t>’ </a:t>
            </a:r>
            <a:r>
              <a:rPr lang="en-US" sz="3200" b="1" dirty="0" err="1" smtClean="0">
                <a:solidFill>
                  <a:srgbClr val="C00000"/>
                </a:solidFill>
              </a:rPr>
              <a:t>nin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Osmanlı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Devleti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smtClean="0">
                <a:solidFill>
                  <a:srgbClr val="C00000"/>
                </a:solidFill>
              </a:rPr>
              <a:t>i</a:t>
            </a:r>
            <a:r>
              <a:rPr lang="en-US" sz="3200" b="1" dirty="0" smtClean="0">
                <a:solidFill>
                  <a:srgbClr val="C00000"/>
                </a:solidFill>
              </a:rPr>
              <a:t>le </a:t>
            </a:r>
            <a:r>
              <a:rPr lang="en-US" sz="3200" b="1" dirty="0" err="1">
                <a:solidFill>
                  <a:srgbClr val="C00000"/>
                </a:solidFill>
              </a:rPr>
              <a:t>Yapacakları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Antlaşmayı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Geciktirmelerinin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Neden</a:t>
            </a:r>
            <a:r>
              <a:rPr lang="tr-TR" sz="3200" b="1" dirty="0">
                <a:solidFill>
                  <a:srgbClr val="C00000"/>
                </a:solidFill>
              </a:rPr>
              <a:t>i</a:t>
            </a:r>
            <a:r>
              <a:rPr lang="en-US" sz="3200" b="1" dirty="0">
                <a:solidFill>
                  <a:srgbClr val="C00000"/>
                </a:solidFill>
              </a:rPr>
              <a:t>; </a:t>
            </a:r>
          </a:p>
        </p:txBody>
      </p:sp>
      <p:sp>
        <p:nvSpPr>
          <p:cNvPr id="14" name="Metin kutusu 6"/>
          <p:cNvSpPr txBox="1"/>
          <p:nvPr/>
        </p:nvSpPr>
        <p:spPr>
          <a:xfrm>
            <a:off x="3706320" y="2635079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kern="1200" dirty="0" smtClean="0">
                <a:solidFill>
                  <a:srgbClr val="660066"/>
                </a:solidFill>
              </a:rPr>
              <a:t>Osmanlı paylaşımında tam olarak ortak karar verememeleridir.</a:t>
            </a:r>
            <a:endParaRPr lang="en-US" sz="4000" b="1" kern="12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4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1204254" y="2675516"/>
            <a:ext cx="8147248" cy="298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>
                <a:solidFill>
                  <a:schemeClr val="tx1"/>
                </a:solidFill>
              </a:rPr>
              <a:t>	  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Sonunda h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azırlanan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antlaşmanın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metni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İtalya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’da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San Remo </a:t>
            </a:r>
            <a:r>
              <a:rPr lang="en-US" b="1" dirty="0" err="1" smtClean="0">
                <a:solidFill>
                  <a:srgbClr val="C00000"/>
                </a:solidFill>
              </a:rPr>
              <a:t>Konferans</a:t>
            </a:r>
            <a:r>
              <a:rPr lang="tr-TR" b="1" dirty="0" smtClean="0">
                <a:solidFill>
                  <a:srgbClr val="C00000"/>
                </a:solidFill>
              </a:rPr>
              <a:t>ı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’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nda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son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şeklini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50000"/>
                  </a:schemeClr>
                </a:solidFill>
              </a:rPr>
              <a:t>aldı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Osmanlı Devleti’ </a:t>
            </a:r>
            <a:r>
              <a:rPr lang="tr-TR" dirty="0" err="1" smtClean="0">
                <a:solidFill>
                  <a:schemeClr val="tx2">
                    <a:lumMod val="50000"/>
                  </a:schemeClr>
                </a:solidFill>
              </a:rPr>
              <a:t>ni</a:t>
            </a:r>
            <a:r>
              <a:rPr lang="tr-TR" dirty="0" smtClean="0">
                <a:solidFill>
                  <a:schemeClr val="tx2">
                    <a:lumMod val="50000"/>
                  </a:schemeClr>
                </a:solidFill>
              </a:rPr>
              <a:t> temsil eden Tevfik Paşa, anlaşmanın maddelerini ağır bulduğu için imza atmadan İstanbul’a geri döndü.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443038" y="932176"/>
            <a:ext cx="1656185" cy="1656185"/>
            <a:chOff x="7848363" y="2369971"/>
            <a:chExt cx="1656185" cy="165618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61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443038" y="932176"/>
            <a:ext cx="1656185" cy="1656185"/>
            <a:chOff x="7848363" y="2369971"/>
            <a:chExt cx="1656185" cy="165618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14" name="Metin kutusu 3"/>
          <p:cNvSpPr txBox="1"/>
          <p:nvPr/>
        </p:nvSpPr>
        <p:spPr>
          <a:xfrm>
            <a:off x="1205028" y="2607842"/>
            <a:ext cx="872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İtilaf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Devletleri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antlaşma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şartlarını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bildirmek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için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Osmanlı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Devleti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’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ni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b="1" kern="1200" dirty="0" smtClean="0">
                <a:solidFill>
                  <a:srgbClr val="C00000"/>
                </a:solidFill>
              </a:rPr>
              <a:t>Paris</a:t>
            </a:r>
            <a:r>
              <a:rPr lang="en-US" sz="2400" kern="1200" dirty="0" smtClean="0">
                <a:solidFill>
                  <a:srgbClr val="C00000"/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yakınlarında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yapılan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barış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konferansına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davet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kern="1200" dirty="0" err="1" smtClean="0">
                <a:solidFill>
                  <a:schemeClr val="tx2">
                    <a:lumMod val="50000"/>
                  </a:schemeClr>
                </a:solidFill>
              </a:rPr>
              <a:t>ettiler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2400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2400" kern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Metin kutusu 6"/>
          <p:cNvSpPr txBox="1"/>
          <p:nvPr/>
        </p:nvSpPr>
        <p:spPr>
          <a:xfrm>
            <a:off x="1205028" y="3939015"/>
            <a:ext cx="84942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kern="1200" dirty="0" smtClean="0">
                <a:solidFill>
                  <a:srgbClr val="C00000"/>
                </a:solidFill>
              </a:rPr>
              <a:t>Sadrazam Damat Ferit Paşa 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önderliğinde Paris’ e giden heyet</a:t>
            </a:r>
            <a:r>
              <a:rPr lang="tr-TR" sz="2400" b="1" kern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2400" b="1" kern="1200" dirty="0" smtClean="0"/>
              <a:t/>
            </a:r>
            <a:br>
              <a:rPr lang="tr-TR" sz="2400" b="1" kern="1200" dirty="0" smtClean="0"/>
            </a:br>
            <a:r>
              <a:rPr lang="tr-TR" sz="2400" b="1" kern="1200" dirty="0" smtClean="0">
                <a:solidFill>
                  <a:srgbClr val="C00000"/>
                </a:solidFill>
              </a:rPr>
              <a:t>10 Ağustos 1920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’de </a:t>
            </a:r>
            <a:r>
              <a:rPr lang="tr-TR" sz="2400" b="1" kern="1200" dirty="0" smtClean="0">
                <a:solidFill>
                  <a:srgbClr val="C00000"/>
                </a:solidFill>
              </a:rPr>
              <a:t>Sevr Anlaşması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’ </a:t>
            </a:r>
            <a:r>
              <a:rPr lang="tr-TR" sz="2400" kern="1200" dirty="0" err="1" smtClean="0">
                <a:solidFill>
                  <a:schemeClr val="tx2">
                    <a:lumMod val="50000"/>
                  </a:schemeClr>
                </a:solidFill>
              </a:rPr>
              <a:t>nı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 imzalayarak Osmanlı Devleti’ </a:t>
            </a:r>
            <a:r>
              <a:rPr lang="tr-TR" sz="2400" kern="1200" dirty="0" err="1" smtClean="0">
                <a:solidFill>
                  <a:schemeClr val="tx2">
                    <a:lumMod val="50000"/>
                  </a:schemeClr>
                </a:solidFill>
              </a:rPr>
              <a:t>nin</a:t>
            </a:r>
            <a:r>
              <a:rPr lang="tr-TR" sz="2400" kern="1200" dirty="0" smtClean="0">
                <a:solidFill>
                  <a:schemeClr val="tx2">
                    <a:lumMod val="50000"/>
                  </a:schemeClr>
                </a:solidFill>
              </a:rPr>
              <a:t> paylaşımına resmen onay vermiştir.</a:t>
            </a:r>
            <a:endParaRPr lang="en-US" sz="2400" kern="1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5" y="267866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85" y="4023347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830298" y="932176"/>
            <a:ext cx="1656185" cy="1656185"/>
            <a:chOff x="7848363" y="2369971"/>
            <a:chExt cx="1656185" cy="165618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45" y="282806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Başlık 1"/>
          <p:cNvSpPr>
            <a:spLocks noGrp="1"/>
          </p:cNvSpPr>
          <p:nvPr/>
        </p:nvSpPr>
        <p:spPr>
          <a:xfrm>
            <a:off x="3374425" y="1174851"/>
            <a:ext cx="36914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b="1" kern="1200" dirty="0" smtClean="0">
                <a:solidFill>
                  <a:srgbClr val="C00000"/>
                </a:solidFill>
              </a:rPr>
              <a:t>Sevr Anlaşması</a:t>
            </a:r>
            <a:endParaRPr lang="en-US" b="1" kern="1200" dirty="0">
              <a:solidFill>
                <a:srgbClr val="C00000"/>
              </a:solidFill>
            </a:endParaRPr>
          </a:p>
        </p:txBody>
      </p:sp>
      <p:sp>
        <p:nvSpPr>
          <p:cNvPr id="19" name="Metin kutusu 4"/>
          <p:cNvSpPr txBox="1"/>
          <p:nvPr/>
        </p:nvSpPr>
        <p:spPr>
          <a:xfrm>
            <a:off x="2093402" y="2759182"/>
            <a:ext cx="7632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kern="1200" dirty="0" smtClean="0">
                <a:solidFill>
                  <a:srgbClr val="C00000"/>
                </a:solidFill>
              </a:rPr>
              <a:t>Madde 1. </a:t>
            </a:r>
            <a:r>
              <a:rPr lang="tr-TR" sz="2200" kern="1200" dirty="0" smtClean="0">
                <a:solidFill>
                  <a:schemeClr val="tx2">
                    <a:lumMod val="50000"/>
                  </a:schemeClr>
                </a:solidFill>
              </a:rPr>
              <a:t>İstanbul, Osmanlı’nın başkenti kalacak ancak şartlara uyulmazsa Türklerin elinden alınacak</a:t>
            </a:r>
            <a:endParaRPr lang="en-US" sz="2200" kern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Metin kutusu 5"/>
          <p:cNvSpPr txBox="1"/>
          <p:nvPr/>
        </p:nvSpPr>
        <p:spPr>
          <a:xfrm>
            <a:off x="2093402" y="375620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kern="1200" dirty="0" smtClean="0">
                <a:solidFill>
                  <a:srgbClr val="C00000"/>
                </a:solidFill>
              </a:rPr>
              <a:t>Madde 2. </a:t>
            </a:r>
            <a:r>
              <a:rPr lang="tr-TR" sz="2200" kern="1200" dirty="0" smtClean="0">
                <a:solidFill>
                  <a:schemeClr val="tx2">
                    <a:lumMod val="50000"/>
                  </a:schemeClr>
                </a:solidFill>
              </a:rPr>
              <a:t>Mondros Ateşkes Anlaşması’ </a:t>
            </a:r>
            <a:r>
              <a:rPr lang="tr-TR" sz="2200" kern="1200" dirty="0" err="1" smtClean="0">
                <a:solidFill>
                  <a:schemeClr val="tx2">
                    <a:lumMod val="50000"/>
                  </a:schemeClr>
                </a:solidFill>
              </a:rPr>
              <a:t>nın</a:t>
            </a:r>
            <a:r>
              <a:rPr lang="tr-TR" sz="2200" kern="1200" dirty="0" smtClean="0">
                <a:solidFill>
                  <a:schemeClr val="tx2">
                    <a:lumMod val="50000"/>
                  </a:schemeClr>
                </a:solidFill>
              </a:rPr>
              <a:t> 7., 24., 10., 12. ve 13. maddeleri yürürlükte kalacak.</a:t>
            </a:r>
            <a:endParaRPr lang="en-US" sz="2200" kern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Metin kutusu 6"/>
          <p:cNvSpPr txBox="1"/>
          <p:nvPr/>
        </p:nvSpPr>
        <p:spPr>
          <a:xfrm>
            <a:off x="2093402" y="4708215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kern="1200" dirty="0" smtClean="0">
                <a:solidFill>
                  <a:srgbClr val="C00000"/>
                </a:solidFill>
              </a:rPr>
              <a:t>Madde 3. </a:t>
            </a:r>
            <a:r>
              <a:rPr lang="tr-TR" sz="2200" kern="1200" dirty="0" smtClean="0">
                <a:solidFill>
                  <a:schemeClr val="tx2">
                    <a:lumMod val="50000"/>
                  </a:schemeClr>
                </a:solidFill>
              </a:rPr>
              <a:t>Boğazlar, uluslararası bir komisyonun denetimine bırakılacak.</a:t>
            </a:r>
            <a:endParaRPr lang="en-US" sz="2200" kern="1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45" y="381168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45" y="4708215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87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830298" y="932176"/>
            <a:ext cx="1656185" cy="1656185"/>
            <a:chOff x="7848363" y="2369971"/>
            <a:chExt cx="1656185" cy="165618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4" y="2665069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Başlık 1"/>
          <p:cNvSpPr>
            <a:spLocks noGrp="1"/>
          </p:cNvSpPr>
          <p:nvPr/>
        </p:nvSpPr>
        <p:spPr>
          <a:xfrm>
            <a:off x="3374425" y="1174851"/>
            <a:ext cx="36914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b="1" kern="1200" dirty="0" smtClean="0">
                <a:solidFill>
                  <a:srgbClr val="C00000"/>
                </a:solidFill>
              </a:rPr>
              <a:t>Sevr Anlaşması</a:t>
            </a:r>
            <a:endParaRPr lang="en-US" b="1" kern="1200" dirty="0">
              <a:solidFill>
                <a:srgbClr val="C00000"/>
              </a:solidFill>
            </a:endParaRPr>
          </a:p>
        </p:txBody>
      </p:sp>
      <p:sp>
        <p:nvSpPr>
          <p:cNvPr id="17" name="Metin kutusu 3"/>
          <p:cNvSpPr txBox="1"/>
          <p:nvPr/>
        </p:nvSpPr>
        <p:spPr>
          <a:xfrm>
            <a:off x="1345333" y="2643400"/>
            <a:ext cx="9297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4.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Boğazlar, her durumda İtilaf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Devletlerine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açık olacak.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Metin kutusu 4"/>
          <p:cNvSpPr txBox="1"/>
          <p:nvPr/>
        </p:nvSpPr>
        <p:spPr>
          <a:xfrm>
            <a:off x="1338208" y="3312643"/>
            <a:ext cx="99485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5.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Askerlik zorunlu olmayacak, toplam asker sayısı 50 bini geçmeyecek, orduda tank, ağır makinalı tüfek, top ve uçak bulundurulmayacak.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Metin kutusu 5"/>
          <p:cNvSpPr txBox="1"/>
          <p:nvPr/>
        </p:nvSpPr>
        <p:spPr>
          <a:xfrm>
            <a:off x="1345332" y="4251243"/>
            <a:ext cx="83757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6.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Gayrimüslimlere çok geniş haklar verilecek.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Metin kutusu 6"/>
          <p:cNvSpPr txBox="1"/>
          <p:nvPr/>
        </p:nvSpPr>
        <p:spPr>
          <a:xfrm>
            <a:off x="1345333" y="4910733"/>
            <a:ext cx="9297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 smtClean="0">
                <a:solidFill>
                  <a:srgbClr val="C00000"/>
                </a:solidFill>
              </a:rPr>
              <a:t>Madde 7.  </a:t>
            </a:r>
            <a:r>
              <a:rPr lang="tr-TR" sz="2200" dirty="0" smtClean="0">
                <a:solidFill>
                  <a:schemeClr val="tx2">
                    <a:lumMod val="50000"/>
                  </a:schemeClr>
                </a:solidFill>
              </a:rPr>
              <a:t>Kapitülasyonlardan müttefik devletler yararlanacak ve Osmanlı savaştan zarar görenlere tazminat ödeyecek.</a:t>
            </a:r>
            <a:endParaRPr lang="en-US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4" y="331264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4" y="425124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94" y="491073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92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8" name="Başlık 1"/>
          <p:cNvSpPr>
            <a:spLocks noGrp="1"/>
          </p:cNvSpPr>
          <p:nvPr/>
        </p:nvSpPr>
        <p:spPr>
          <a:xfrm>
            <a:off x="2776782" y="882257"/>
            <a:ext cx="6355964" cy="1010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b="1" dirty="0" smtClean="0">
                <a:solidFill>
                  <a:srgbClr val="C00000"/>
                </a:solidFill>
              </a:rPr>
              <a:t>Sevr’e </a:t>
            </a:r>
            <a:r>
              <a:rPr lang="tr-TR" b="1" dirty="0">
                <a:solidFill>
                  <a:srgbClr val="C00000"/>
                </a:solidFill>
              </a:rPr>
              <a:t>Göre Osmanlı </a:t>
            </a:r>
            <a:r>
              <a:rPr lang="tr-TR" b="1" dirty="0" smtClean="0">
                <a:solidFill>
                  <a:srgbClr val="C00000"/>
                </a:solidFill>
              </a:rPr>
              <a:t>Devleti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" t="3360" r="-998" b="2420"/>
          <a:stretch/>
        </p:blipFill>
        <p:spPr bwMode="auto">
          <a:xfrm>
            <a:off x="1992145" y="2004578"/>
            <a:ext cx="7193503" cy="35298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3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Sevr Anlaşması</a:t>
            </a:r>
            <a:endParaRPr lang="tr-TR" sz="2400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Başlık 1"/>
          <p:cNvSpPr txBox="1">
            <a:spLocks/>
          </p:cNvSpPr>
          <p:nvPr/>
        </p:nvSpPr>
        <p:spPr>
          <a:xfrm>
            <a:off x="1455646" y="85360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C00000"/>
                </a:solidFill>
              </a:rPr>
              <a:t>SONUÇ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Metin kutusu 4"/>
          <p:cNvSpPr txBox="1"/>
          <p:nvPr/>
        </p:nvSpPr>
        <p:spPr>
          <a:xfrm>
            <a:off x="1663460" y="2102432"/>
            <a:ext cx="821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Sevr Anlaşması, bir barış anlaşması değil adeta bir </a:t>
            </a:r>
            <a:r>
              <a:rPr lang="tr-TR" sz="2400" b="1" dirty="0" smtClean="0">
                <a:solidFill>
                  <a:srgbClr val="FF0000"/>
                </a:solidFill>
              </a:rPr>
              <a:t>devletin ölüm fermanı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dır.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Metin kutusu 5"/>
          <p:cNvSpPr txBox="1"/>
          <p:nvPr/>
        </p:nvSpPr>
        <p:spPr>
          <a:xfrm>
            <a:off x="1608931" y="4902515"/>
            <a:ext cx="844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TBMM, Sevr’ i onaylamadığı için, </a:t>
            </a:r>
            <a:r>
              <a:rPr lang="tr-TR" sz="2400" b="1" dirty="0" smtClean="0">
                <a:solidFill>
                  <a:srgbClr val="FF0000"/>
                </a:solidFill>
              </a:rPr>
              <a:t>hukuki olarak geçerliliği yoktur.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Metin kutusu 6"/>
          <p:cNvSpPr txBox="1"/>
          <p:nvPr/>
        </p:nvSpPr>
        <p:spPr>
          <a:xfrm>
            <a:off x="1608931" y="3425737"/>
            <a:ext cx="8666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TBMM, 19 Ağustos 1920’ de yaptığı toplantıda, Sevr Barış Anlaşması’ </a:t>
            </a:r>
            <a:r>
              <a:rPr lang="tr-TR" sz="2400" dirty="0" err="1" smtClean="0">
                <a:solidFill>
                  <a:schemeClr val="tx2">
                    <a:lumMod val="50000"/>
                  </a:schemeClr>
                </a:solidFill>
              </a:rPr>
              <a:t>nı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 imzalayanları ve </a:t>
            </a:r>
            <a:r>
              <a:rPr lang="tr-TR" sz="2400" b="1" dirty="0" smtClean="0">
                <a:solidFill>
                  <a:srgbClr val="FF0000"/>
                </a:solidFill>
              </a:rPr>
              <a:t>onaylayanları vatan haini </a:t>
            </a:r>
            <a:r>
              <a:rPr lang="tr-TR" sz="2400" dirty="0" smtClean="0">
                <a:solidFill>
                  <a:schemeClr val="tx2">
                    <a:lumMod val="50000"/>
                  </a:schemeClr>
                </a:solidFill>
              </a:rPr>
              <a:t>olarak kabul etti.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5" name="Picture 14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087" y="2799873"/>
            <a:ext cx="496736" cy="496736"/>
          </a:xfrm>
          <a:prstGeom prst="rect">
            <a:avLst/>
          </a:prstGeom>
        </p:spPr>
      </p:pic>
      <p:pic>
        <p:nvPicPr>
          <p:cNvPr id="16" name="Picture 15" descr="1401118355_emblem-downloa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739" y="4405779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5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346</Words>
  <Application>Microsoft Office PowerPoint</Application>
  <PresentationFormat>Özel</PresentationFormat>
  <Paragraphs>47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Tibet Oğuzoğlu</dc:creator>
  <cp:lastModifiedBy>didem</cp:lastModifiedBy>
  <cp:revision>40</cp:revision>
  <dcterms:created xsi:type="dcterms:W3CDTF">2014-03-24T15:31:55Z</dcterms:created>
  <dcterms:modified xsi:type="dcterms:W3CDTF">2014-06-03T12:37:28Z</dcterms:modified>
</cp:coreProperties>
</file>