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audio2.wav" ContentType="audio/wav"/>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1" r:id="rId2"/>
  </p:sldMasterIdLst>
  <p:notesMasterIdLst>
    <p:notesMasterId r:id="rId62"/>
  </p:notesMasterIdLst>
  <p:sldIdLst>
    <p:sldId id="293" r:id="rId3"/>
    <p:sldId id="294" r:id="rId4"/>
    <p:sldId id="544" r:id="rId5"/>
    <p:sldId id="516" r:id="rId6"/>
    <p:sldId id="519" r:id="rId7"/>
    <p:sldId id="526" r:id="rId8"/>
    <p:sldId id="527" r:id="rId9"/>
    <p:sldId id="528" r:id="rId10"/>
    <p:sldId id="529" r:id="rId11"/>
    <p:sldId id="530" r:id="rId12"/>
    <p:sldId id="533" r:id="rId13"/>
    <p:sldId id="537" r:id="rId14"/>
    <p:sldId id="538" r:id="rId15"/>
    <p:sldId id="531" r:id="rId16"/>
    <p:sldId id="532" r:id="rId17"/>
    <p:sldId id="520" r:id="rId18"/>
    <p:sldId id="521" r:id="rId19"/>
    <p:sldId id="522" r:id="rId20"/>
    <p:sldId id="523" r:id="rId21"/>
    <p:sldId id="524" r:id="rId22"/>
    <p:sldId id="539" r:id="rId23"/>
    <p:sldId id="540" r:id="rId24"/>
    <p:sldId id="541" r:id="rId25"/>
    <p:sldId id="525" r:id="rId26"/>
    <p:sldId id="518" r:id="rId27"/>
    <p:sldId id="604" r:id="rId28"/>
    <p:sldId id="605" r:id="rId29"/>
    <p:sldId id="547" r:id="rId30"/>
    <p:sldId id="548" r:id="rId31"/>
    <p:sldId id="517" r:id="rId32"/>
    <p:sldId id="549" r:id="rId33"/>
    <p:sldId id="448" r:id="rId34"/>
    <p:sldId id="557" r:id="rId35"/>
    <p:sldId id="558" r:id="rId36"/>
    <p:sldId id="559" r:id="rId37"/>
    <p:sldId id="596" r:id="rId38"/>
    <p:sldId id="597" r:id="rId39"/>
    <p:sldId id="598" r:id="rId40"/>
    <p:sldId id="599" r:id="rId41"/>
    <p:sldId id="405" r:id="rId42"/>
    <p:sldId id="406" r:id="rId43"/>
    <p:sldId id="408" r:id="rId44"/>
    <p:sldId id="407" r:id="rId45"/>
    <p:sldId id="410" r:id="rId46"/>
    <p:sldId id="409" r:id="rId47"/>
    <p:sldId id="411" r:id="rId48"/>
    <p:sldId id="424" r:id="rId49"/>
    <p:sldId id="426" r:id="rId50"/>
    <p:sldId id="425" r:id="rId51"/>
    <p:sldId id="415" r:id="rId52"/>
    <p:sldId id="414" r:id="rId53"/>
    <p:sldId id="600" r:id="rId54"/>
    <p:sldId id="601" r:id="rId55"/>
    <p:sldId id="602" r:id="rId56"/>
    <p:sldId id="603" r:id="rId57"/>
    <p:sldId id="431" r:id="rId58"/>
    <p:sldId id="430" r:id="rId59"/>
    <p:sldId id="427" r:id="rId60"/>
    <p:sldId id="428" r:id="rId6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660066"/>
    <a:srgbClr val="CC0066"/>
    <a:srgbClr val="003300"/>
    <a:srgbClr val="660033"/>
    <a:srgbClr val="33CCFF"/>
    <a:srgbClr val="027288"/>
    <a:srgbClr val="FF33CC"/>
    <a:srgbClr val="122D46"/>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40" autoAdjust="0"/>
    <p:restoredTop sz="94343" autoAdjust="0"/>
  </p:normalViewPr>
  <p:slideViewPr>
    <p:cSldViewPr snapToGrid="0">
      <p:cViewPr varScale="1">
        <p:scale>
          <a:sx n="63" d="100"/>
          <a:sy n="63" d="100"/>
        </p:scale>
        <p:origin x="114" y="12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1.xml.rels><?xml version="1.0" encoding="UTF-8" standalone="yes"?>
<Relationships xmlns="http://schemas.openxmlformats.org/package/2006/relationships"><Relationship Id="rId1" Type="http://schemas.openxmlformats.org/officeDocument/2006/relationships/image" Target="../media/image57.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5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3D4675-D4AA-4376-BA8C-CFD2CC6BEF85}"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5B6C74D3-69F1-447E-9285-686ADA926A69}">
      <dgm:prSet phldrT="[Metin]"/>
      <dgm:spPr/>
      <dgm:t>
        <a:bodyPr/>
        <a:lstStyle/>
        <a:p>
          <a:r>
            <a:rPr lang="tr-TR" dirty="0"/>
            <a:t>.</a:t>
          </a:r>
        </a:p>
      </dgm:t>
    </dgm:pt>
    <dgm:pt modelId="{DEABFEE4-A056-462F-81B2-B002012AFCB2}" type="sibTrans" cxnId="{F3C4EEE3-196F-4CDC-956B-058170374182}">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t>
        <a:bodyPr/>
        <a:lstStyle/>
        <a:p>
          <a:endParaRPr lang="tr-TR"/>
        </a:p>
      </dgm:t>
    </dgm:pt>
    <dgm:pt modelId="{A608453B-1A03-4B5C-BE77-1E97567F8239}" type="parTrans" cxnId="{F3C4EEE3-196F-4CDC-956B-058170374182}">
      <dgm:prSet/>
      <dgm:spPr/>
      <dgm:t>
        <a:bodyPr/>
        <a:lstStyle/>
        <a:p>
          <a:endParaRPr lang="tr-TR"/>
        </a:p>
      </dgm:t>
    </dgm:pt>
    <dgm:pt modelId="{C3897C05-9EE6-46D8-9265-FD26BAC23241}" type="pres">
      <dgm:prSet presAssocID="{8C3D4675-D4AA-4376-BA8C-CFD2CC6BEF85}" presName="Name0" presStyleCnt="0">
        <dgm:presLayoutVars>
          <dgm:chMax val="7"/>
          <dgm:chPref val="7"/>
          <dgm:dir/>
        </dgm:presLayoutVars>
      </dgm:prSet>
      <dgm:spPr/>
    </dgm:pt>
    <dgm:pt modelId="{51C5AD9B-62E7-4791-B83B-D2C23ED3D766}" type="pres">
      <dgm:prSet presAssocID="{8C3D4675-D4AA-4376-BA8C-CFD2CC6BEF85}" presName="Name1" presStyleCnt="0"/>
      <dgm:spPr/>
    </dgm:pt>
    <dgm:pt modelId="{6F92B146-9856-4D11-91FD-623C5158D619}" type="pres">
      <dgm:prSet presAssocID="{DEABFEE4-A056-462F-81B2-B002012AFCB2}" presName="picture_1" presStyleCnt="0"/>
      <dgm:spPr/>
    </dgm:pt>
    <dgm:pt modelId="{2C0B24A4-C7ED-4789-ABC0-128947D966D6}" type="pres">
      <dgm:prSet presAssocID="{DEABFEE4-A056-462F-81B2-B002012AFCB2}" presName="pictureRepeatNode" presStyleLbl="alignImgPlace1" presStyleIdx="0" presStyleCnt="1" custLinFactNeighborX="-49257" custLinFactNeighborY="-13547"/>
      <dgm:spPr/>
      <dgm:t>
        <a:bodyPr/>
        <a:lstStyle/>
        <a:p>
          <a:endParaRPr lang="tr-TR"/>
        </a:p>
      </dgm:t>
    </dgm:pt>
    <dgm:pt modelId="{C8614781-0559-45BF-8495-1CAE6978965D}" type="pres">
      <dgm:prSet presAssocID="{5B6C74D3-69F1-447E-9285-686ADA926A69}" presName="text_1" presStyleLbl="node1" presStyleIdx="0" presStyleCnt="0">
        <dgm:presLayoutVars>
          <dgm:bulletEnabled val="1"/>
        </dgm:presLayoutVars>
      </dgm:prSet>
      <dgm:spPr/>
      <dgm:t>
        <a:bodyPr/>
        <a:lstStyle/>
        <a:p>
          <a:endParaRPr lang="tr-TR"/>
        </a:p>
      </dgm:t>
    </dgm:pt>
  </dgm:ptLst>
  <dgm:cxnLst>
    <dgm:cxn modelId="{8EBB1C09-30F9-412F-8B70-20059AFD7419}" type="presOf" srcId="{5B6C74D3-69F1-447E-9285-686ADA926A69}" destId="{C8614781-0559-45BF-8495-1CAE6978965D}" srcOrd="0" destOrd="0" presId="urn:microsoft.com/office/officeart/2008/layout/CircularPictureCallout"/>
    <dgm:cxn modelId="{F3C4EEE3-196F-4CDC-956B-058170374182}" srcId="{8C3D4675-D4AA-4376-BA8C-CFD2CC6BEF85}" destId="{5B6C74D3-69F1-447E-9285-686ADA926A69}" srcOrd="0" destOrd="0" parTransId="{A608453B-1A03-4B5C-BE77-1E97567F8239}" sibTransId="{DEABFEE4-A056-462F-81B2-B002012AFCB2}"/>
    <dgm:cxn modelId="{7B0E4327-1799-4B2D-8A2B-37186C9D15A6}" type="presOf" srcId="{DEABFEE4-A056-462F-81B2-B002012AFCB2}" destId="{2C0B24A4-C7ED-4789-ABC0-128947D966D6}" srcOrd="0" destOrd="0" presId="urn:microsoft.com/office/officeart/2008/layout/CircularPictureCallout"/>
    <dgm:cxn modelId="{C33EFA09-C04B-44D3-B234-31B8BBF4EDA0}" type="presOf" srcId="{8C3D4675-D4AA-4376-BA8C-CFD2CC6BEF85}" destId="{C3897C05-9EE6-46D8-9265-FD26BAC23241}" srcOrd="0" destOrd="0" presId="urn:microsoft.com/office/officeart/2008/layout/CircularPictureCallout"/>
    <dgm:cxn modelId="{1AEC959E-9ECB-434A-B765-50FF88FBAE87}" type="presParOf" srcId="{C3897C05-9EE6-46D8-9265-FD26BAC23241}" destId="{51C5AD9B-62E7-4791-B83B-D2C23ED3D766}" srcOrd="0" destOrd="0" presId="urn:microsoft.com/office/officeart/2008/layout/CircularPictureCallout"/>
    <dgm:cxn modelId="{237B2389-0983-4AFB-A4F0-6845E2452DFE}" type="presParOf" srcId="{51C5AD9B-62E7-4791-B83B-D2C23ED3D766}" destId="{6F92B146-9856-4D11-91FD-623C5158D619}" srcOrd="0" destOrd="0" presId="urn:microsoft.com/office/officeart/2008/layout/CircularPictureCallout"/>
    <dgm:cxn modelId="{2ECCC5EC-5CAF-4D0C-874B-A9C849D64EE3}" type="presParOf" srcId="{6F92B146-9856-4D11-91FD-623C5158D619}" destId="{2C0B24A4-C7ED-4789-ABC0-128947D966D6}" srcOrd="0" destOrd="0" presId="urn:microsoft.com/office/officeart/2008/layout/CircularPictureCallout"/>
    <dgm:cxn modelId="{D9D1BE51-C976-4796-9E7E-7A6348CFBE6E}" type="presParOf" srcId="{51C5AD9B-62E7-4791-B83B-D2C23ED3D766}" destId="{C8614781-0559-45BF-8495-1CAE6978965D}" srcOrd="1" destOrd="0" presId="urn:microsoft.com/office/officeart/2008/layout/CircularPictureCallou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B24A4-C7ED-4789-ABC0-128947D966D6}">
      <dsp:nvSpPr>
        <dsp:cNvPr id="0" name=""/>
        <dsp:cNvSpPr/>
      </dsp:nvSpPr>
      <dsp:spPr>
        <a:xfrm>
          <a:off x="18589" y="80114"/>
          <a:ext cx="2501927" cy="250192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614781-0559-45BF-8495-1CAE6978965D}">
      <dsp:nvSpPr>
        <dsp:cNvPr id="0" name=""/>
        <dsp:cNvSpPr/>
      </dsp:nvSpPr>
      <dsp:spPr>
        <a:xfrm>
          <a:off x="1701310" y="1747574"/>
          <a:ext cx="1601233" cy="825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2622550">
            <a:lnSpc>
              <a:spcPct val="90000"/>
            </a:lnSpc>
            <a:spcBef>
              <a:spcPct val="0"/>
            </a:spcBef>
            <a:spcAft>
              <a:spcPct val="35000"/>
            </a:spcAft>
          </a:pPr>
          <a:r>
            <a:rPr lang="tr-TR" sz="5900" kern="1200" dirty="0"/>
            <a:t>.</a:t>
          </a:r>
        </a:p>
      </dsp:txBody>
      <dsp:txXfrm>
        <a:off x="1701310" y="1747574"/>
        <a:ext cx="1601233" cy="825636"/>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62041-697D-45BB-9A50-215A02CFD79B}" type="datetimeFigureOut">
              <a:rPr lang="tr-TR" smtClean="0"/>
              <a:t>2.11.2024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B031F8-753D-4561-901C-6BE3E91FAB76}" type="slidenum">
              <a:rPr lang="tr-TR" smtClean="0"/>
              <a:t>‹#›</a:t>
            </a:fld>
            <a:endParaRPr lang="tr-TR"/>
          </a:p>
        </p:txBody>
      </p:sp>
    </p:spTree>
    <p:extLst>
      <p:ext uri="{BB962C8B-B14F-4D97-AF65-F5344CB8AC3E}">
        <p14:creationId xmlns:p14="http://schemas.microsoft.com/office/powerpoint/2010/main" val="367816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31B128-10E9-497B-9F17-282A4C6AC1D0}"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5888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860A3B6-8675-4DAF-9397-59DBCE19DD52}"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3256608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60A3B6-8675-4DAF-9397-59DBCE19DD52}"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3996850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60A3B6-8675-4DAF-9397-59DBCE19DD52}"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1321709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1" y="2130443"/>
            <a:ext cx="10363200" cy="1470025"/>
          </a:xfrm>
        </p:spPr>
        <p:txBody>
          <a:bodyPr/>
          <a:lstStyle/>
          <a:p>
            <a:r>
              <a:rPr lang="tr-TR"/>
              <a:t>Asıl başlık stili için tıklatın</a:t>
            </a:r>
          </a:p>
        </p:txBody>
      </p:sp>
      <p:sp>
        <p:nvSpPr>
          <p:cNvPr id="3" name="Alt Başlık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423298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454949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6" y="4406918"/>
            <a:ext cx="103632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963086"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86472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12812" y="1600206"/>
            <a:ext cx="72114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8227484"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618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4638"/>
            <a:ext cx="10972800" cy="114300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879766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555816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48335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4011084"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4766734" y="273067"/>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09600"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9870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60A3B6-8675-4DAF-9397-59DBCE19DD52}"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23961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636976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153498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3" y="274654"/>
            <a:ext cx="3655484"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12800" y="274654"/>
            <a:ext cx="107696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13465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860A3B6-8675-4DAF-9397-59DBCE19DD52}"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3930850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860A3B6-8675-4DAF-9397-59DBCE19DD52}"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3971542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860A3B6-8675-4DAF-9397-59DBCE19DD52}" type="datetimeFigureOut">
              <a:rPr lang="tr-TR" smtClean="0"/>
              <a:t>2.11.2024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1388987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860A3B6-8675-4DAF-9397-59DBCE19DD52}" type="datetimeFigureOut">
              <a:rPr lang="tr-TR" smtClean="0"/>
              <a:t>2.11.2024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501674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860A3B6-8675-4DAF-9397-59DBCE19DD52}" type="datetimeFigureOut">
              <a:rPr lang="tr-TR" smtClean="0"/>
              <a:t>2.11.2024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3347278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860A3B6-8675-4DAF-9397-59DBCE19DD52}"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145575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860A3B6-8675-4DAF-9397-59DBCE19DD52}"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FE45C7-B2A4-4F52-BE35-F77A92ABF0F2}" type="slidenum">
              <a:rPr lang="tr-TR" smtClean="0"/>
              <a:t>‹#›</a:t>
            </a:fld>
            <a:endParaRPr lang="tr-TR"/>
          </a:p>
        </p:txBody>
      </p:sp>
    </p:spTree>
    <p:extLst>
      <p:ext uri="{BB962C8B-B14F-4D97-AF65-F5344CB8AC3E}">
        <p14:creationId xmlns:p14="http://schemas.microsoft.com/office/powerpoint/2010/main" val="1277045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A3B6-8675-4DAF-9397-59DBCE19DD52}" type="datetimeFigureOut">
              <a:rPr lang="tr-TR" smtClean="0"/>
              <a:t>2.11.2024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E45C7-B2A4-4F52-BE35-F77A92ABF0F2}" type="slidenum">
              <a:rPr lang="tr-TR" smtClean="0"/>
              <a:t>‹#›</a:t>
            </a:fld>
            <a:endParaRPr lang="tr-TR"/>
          </a:p>
        </p:txBody>
      </p:sp>
    </p:spTree>
    <p:extLst>
      <p:ext uri="{BB962C8B-B14F-4D97-AF65-F5344CB8AC3E}">
        <p14:creationId xmlns:p14="http://schemas.microsoft.com/office/powerpoint/2010/main" val="1247304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09601" y="1600206"/>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09601" y="6356368"/>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2.11.2024</a:t>
            </a:fld>
            <a:endParaRPr lang="tr-TR">
              <a:solidFill>
                <a:prstClr val="black">
                  <a:tint val="75000"/>
                </a:prstClr>
              </a:solidFill>
            </a:endParaRPr>
          </a:p>
        </p:txBody>
      </p:sp>
      <p:sp>
        <p:nvSpPr>
          <p:cNvPr id="5" name="Altbilgi Yer Tutucusu 4"/>
          <p:cNvSpPr>
            <a:spLocks noGrp="1"/>
          </p:cNvSpPr>
          <p:nvPr>
            <p:ph type="ftr" sz="quarter" idx="3"/>
          </p:nvPr>
        </p:nvSpPr>
        <p:spPr>
          <a:xfrm>
            <a:off x="4165601" y="6356368"/>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737601" y="635636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00016332"/>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hyperlink" Target="http://powerpoint.sage-fox.com/" TargetMode="External"/></Relationships>
</file>

<file path=ppt/slides/_rels/slide1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5.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1.jp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4.jpeg"/><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2.png"/><Relationship Id="rId4" Type="http://schemas.openxmlformats.org/officeDocument/2006/relationships/image" Target="../media/image51.jpe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6.jpeg"/><Relationship Id="rId7" Type="http://schemas.openxmlformats.org/officeDocument/2006/relationships/diagramColors" Target="../diagrams/colors1.xml"/><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5.pn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3.wav"/><Relationship Id="rId7" Type="http://schemas.openxmlformats.org/officeDocument/2006/relationships/image" Target="../media/image69.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4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4.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2.png"/></Relationships>
</file>

<file path=ppt/slides/_rels/slide4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4.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2.png"/></Relationships>
</file>

<file path=ppt/slides/_rels/slide4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3.wav"/><Relationship Id="rId7" Type="http://schemas.openxmlformats.org/officeDocument/2006/relationships/image" Target="../media/image69.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4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4.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2.png"/></Relationships>
</file>

<file path=ppt/slides/_rels/slide4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3.wav"/><Relationship Id="rId7" Type="http://schemas.openxmlformats.org/officeDocument/2006/relationships/image" Target="../media/image69.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4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3.wav"/><Relationship Id="rId7" Type="http://schemas.openxmlformats.org/officeDocument/2006/relationships/image" Target="../media/image69.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4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4.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2.png"/></Relationships>
</file>

<file path=ppt/slides/_rels/slide4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3.wav"/><Relationship Id="rId7" Type="http://schemas.openxmlformats.org/officeDocument/2006/relationships/image" Target="../media/image69.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4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4.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audio" Target="../media/audio6.wav"/><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audio" Target="../media/audio7.wav"/><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audio" Target="../media/audio7.wav"/><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audio" Target="../media/audio7.wav"/><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audio" Target="../media/audio7.wav"/><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3"/>
          <a:stretch>
            <a:fillRect/>
          </a:stretch>
        </p:blipFill>
        <p:spPr>
          <a:xfrm>
            <a:off x="-122989" y="-463649"/>
            <a:ext cx="12314987" cy="8151058"/>
          </a:xfrm>
          <a:prstGeom prst="rect">
            <a:avLst/>
          </a:prstGeom>
        </p:spPr>
      </p:pic>
      <p:sp>
        <p:nvSpPr>
          <p:cNvPr id="55" name="TextBox 35"/>
          <p:cNvSpPr txBox="1"/>
          <p:nvPr/>
        </p:nvSpPr>
        <p:spPr>
          <a:xfrm>
            <a:off x="6304354" y="4189125"/>
            <a:ext cx="5426337" cy="436017"/>
          </a:xfrm>
          <a:prstGeom prst="rect">
            <a:avLst/>
          </a:prstGeom>
        </p:spPr>
        <p:txBody>
          <a:bodyPr wrap="square" lIns="0" tIns="0" rIns="0" bIns="0" rtlCol="0" anchor="ctr">
            <a:spAutoFit/>
          </a:bodyPr>
          <a:lstStyle/>
          <a:p>
            <a:pPr lvl="0" algn="ctr" defTabSz="609630">
              <a:lnSpc>
                <a:spcPts val="3432"/>
              </a:lnSpc>
              <a:defRPr/>
            </a:pPr>
            <a:r>
              <a:rPr lang="tr-TR" sz="2400" dirty="0" smtClean="0">
                <a:solidFill>
                  <a:sysClr val="windowText" lastClr="000000"/>
                </a:solidFill>
                <a:latin typeface="Poppins Semi-Bold"/>
                <a:ea typeface="Poppins Semi-Bold"/>
                <a:cs typeface="Poppins Semi-Bold"/>
                <a:sym typeface="Poppins Semi-Bold"/>
              </a:rPr>
              <a:t>Doğal ve Beşerî Çevremizdeki Değişim</a:t>
            </a:r>
            <a:endParaRPr kumimoji="0" lang="en-US" sz="2400" b="0" i="0" u="none" strike="noStrike" kern="1200" cap="none" spc="0" normalizeH="0" baseline="0" noProof="0" dirty="0">
              <a:ln>
                <a:noFill/>
              </a:ln>
              <a:solidFill>
                <a:sysClr val="windowText" lastClr="000000"/>
              </a:solidFill>
              <a:effectLst/>
              <a:uLnTx/>
              <a:uFillTx/>
              <a:latin typeface="Poppins Semi-Bold"/>
              <a:ea typeface="Poppins Semi-Bold"/>
              <a:cs typeface="Poppins Semi-Bold"/>
              <a:sym typeface="Poppins Semi-Bold"/>
            </a:endParaRPr>
          </a:p>
        </p:txBody>
      </p:sp>
      <p:sp>
        <p:nvSpPr>
          <p:cNvPr id="56" name="Alt Başlık 2">
            <a:extLst>
              <a:ext uri="{FF2B5EF4-FFF2-40B4-BE49-F238E27FC236}">
                <a16:creationId xmlns:a16="http://schemas.microsoft.com/office/drawing/2014/main" id="{53C77190-9375-4F30-B04A-7608DA79D2CA}"/>
              </a:ext>
            </a:extLst>
          </p:cNvPr>
          <p:cNvSpPr txBox="1">
            <a:spLocks/>
          </p:cNvSpPr>
          <p:nvPr/>
        </p:nvSpPr>
        <p:spPr>
          <a:xfrm>
            <a:off x="5560142" y="5017075"/>
            <a:ext cx="6399623" cy="71439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tr-TR" sz="2000" b="1" dirty="0" smtClean="0"/>
              <a:t>SB 5.2.2. </a:t>
            </a:r>
            <a:r>
              <a:rPr lang="tr-TR" sz="2000" dirty="0"/>
              <a:t>Yaşadığınız ilde doğal ve beşerî çevredeki değişimi neden ve sonuçlarıyla </a:t>
            </a:r>
            <a:r>
              <a:rPr lang="tr-TR" sz="2000" dirty="0" smtClean="0"/>
              <a:t>yorumlayabilme.</a:t>
            </a:r>
            <a:endParaRPr lang="tr-TR" sz="2000" dirty="0"/>
          </a:p>
        </p:txBody>
      </p:sp>
      <p:grpSp>
        <p:nvGrpSpPr>
          <p:cNvPr id="57" name="Grup 56"/>
          <p:cNvGrpSpPr/>
          <p:nvPr/>
        </p:nvGrpSpPr>
        <p:grpSpPr>
          <a:xfrm>
            <a:off x="8853462" y="5981019"/>
            <a:ext cx="2876359" cy="365760"/>
            <a:chOff x="9034885" y="6343145"/>
            <a:chExt cx="2876359" cy="365760"/>
          </a:xfrm>
        </p:grpSpPr>
        <p:grpSp>
          <p:nvGrpSpPr>
            <p:cNvPr id="58" name="Group 3"/>
            <p:cNvGrpSpPr/>
            <p:nvPr/>
          </p:nvGrpSpPr>
          <p:grpSpPr>
            <a:xfrm>
              <a:off x="9512484" y="6365846"/>
              <a:ext cx="2398760" cy="343059"/>
              <a:chOff x="7517011" y="6104697"/>
              <a:chExt cx="3939433" cy="343059"/>
            </a:xfrm>
          </p:grpSpPr>
          <p:grpSp>
            <p:nvGrpSpPr>
              <p:cNvPr id="68" name="Group 51"/>
              <p:cNvGrpSpPr/>
              <p:nvPr/>
            </p:nvGrpSpPr>
            <p:grpSpPr>
              <a:xfrm>
                <a:off x="7524491" y="6356316"/>
                <a:ext cx="3931920" cy="91440"/>
                <a:chOff x="6447606" y="3817143"/>
                <a:chExt cx="2621280" cy="91440"/>
              </a:xfrm>
            </p:grpSpPr>
            <p:sp>
              <p:nvSpPr>
                <p:cNvPr id="72" name="Rectangle 52"/>
                <p:cNvSpPr/>
                <p:nvPr/>
              </p:nvSpPr>
              <p:spPr>
                <a:xfrm>
                  <a:off x="6447606" y="3817143"/>
                  <a:ext cx="655320" cy="91440"/>
                </a:xfrm>
                <a:prstGeom prst="rect">
                  <a:avLst/>
                </a:prstGeom>
                <a:solidFill>
                  <a:srgbClr val="FF7467"/>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3" name="Rectangle 53"/>
                <p:cNvSpPr/>
                <p:nvPr/>
              </p:nvSpPr>
              <p:spPr>
                <a:xfrm>
                  <a:off x="7102926" y="3817143"/>
                  <a:ext cx="655320" cy="91440"/>
                </a:xfrm>
                <a:prstGeom prst="rect">
                  <a:avLst/>
                </a:prstGeom>
                <a:solidFill>
                  <a:srgbClr val="4CC8EC"/>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4" name="Rectangle 54"/>
                <p:cNvSpPr/>
                <p:nvPr/>
              </p:nvSpPr>
              <p:spPr>
                <a:xfrm>
                  <a:off x="7758246" y="3817143"/>
                  <a:ext cx="655320" cy="91440"/>
                </a:xfrm>
                <a:prstGeom prst="rect">
                  <a:avLst/>
                </a:prstGeom>
                <a:solidFill>
                  <a:srgbClr val="EABF4C"/>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5" name="Rectangle 55"/>
                <p:cNvSpPr/>
                <p:nvPr/>
              </p:nvSpPr>
              <p:spPr>
                <a:xfrm>
                  <a:off x="8413566" y="3817143"/>
                  <a:ext cx="655320" cy="91440"/>
                </a:xfrm>
                <a:prstGeom prst="rect">
                  <a:avLst/>
                </a:prstGeom>
                <a:solidFill>
                  <a:srgbClr val="57CCC6"/>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nvGrpSpPr>
              <p:cNvPr id="69" name="Group 33"/>
              <p:cNvGrpSpPr>
                <a:grpSpLocks noChangeAspect="1"/>
              </p:cNvGrpSpPr>
              <p:nvPr/>
            </p:nvGrpSpPr>
            <p:grpSpPr>
              <a:xfrm>
                <a:off x="7517011" y="6104697"/>
                <a:ext cx="3939433" cy="277000"/>
                <a:chOff x="6351269" y="5849360"/>
                <a:chExt cx="4502210" cy="316571"/>
              </a:xfrm>
            </p:grpSpPr>
            <p:sp>
              <p:nvSpPr>
                <p:cNvPr id="70" name="Rounded Rectangle 9"/>
                <p:cNvSpPr/>
                <p:nvPr/>
              </p:nvSpPr>
              <p:spPr>
                <a:xfrm>
                  <a:off x="6361220" y="5881913"/>
                  <a:ext cx="4492259" cy="261257"/>
                </a:xfrm>
                <a:prstGeom prst="rect">
                  <a:avLst/>
                </a:prstGeom>
                <a:solidFill>
                  <a:srgbClr val="524E67">
                    <a:alpha val="75000"/>
                  </a:srgbClr>
                </a:solidFill>
                <a:ln w="31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1" name="TextBox 36">
                  <a:hlinkClick r:id="rId4"/>
                </p:cNvPr>
                <p:cNvSpPr txBox="1">
                  <a:spLocks noChangeAspect="1"/>
                </p:cNvSpPr>
                <p:nvPr/>
              </p:nvSpPr>
              <p:spPr>
                <a:xfrm>
                  <a:off x="6351269" y="5849360"/>
                  <a:ext cx="4502171" cy="316571"/>
                </a:xfrm>
                <a:prstGeom prst="rect">
                  <a:avLst/>
                </a:prstGeom>
                <a:noFill/>
                <a:effectLst/>
              </p:spPr>
              <p:txBody>
                <a:bodyPr wrap="square"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200" b="0" i="1" u="none" strike="noStrike" kern="0" cap="none" spc="0" normalizeH="0" baseline="0" noProof="0" dirty="0">
                      <a:ln>
                        <a:noFill/>
                      </a:ln>
                      <a:solidFill>
                        <a:sysClr val="window" lastClr="FFFFFF">
                          <a:lumMod val="95000"/>
                        </a:sysClr>
                      </a:solidFill>
                      <a:effectLst/>
                      <a:uLnTx/>
                      <a:uFillTx/>
                      <a:latin typeface="Candara" panose="020E0502030303020204" pitchFamily="34" charset="0"/>
                      <a:ea typeface="+mn-ea"/>
                      <a:cs typeface="Estrangelo Edessa" panose="03080600000000000000" pitchFamily="66" charset="0"/>
                    </a:rPr>
                    <a:t>Süre : 40’+40</a:t>
                  </a:r>
                  <a:r>
                    <a:rPr kumimoji="0" lang="tr-TR" sz="1200" b="0" i="1" u="none" strike="noStrike" kern="0" cap="none" spc="0" normalizeH="0" baseline="0" noProof="0" dirty="0" smtClean="0">
                      <a:ln>
                        <a:noFill/>
                      </a:ln>
                      <a:solidFill>
                        <a:sysClr val="window" lastClr="FFFFFF">
                          <a:lumMod val="95000"/>
                        </a:sysClr>
                      </a:solidFill>
                      <a:effectLst/>
                      <a:uLnTx/>
                      <a:uFillTx/>
                      <a:latin typeface="Candara" panose="020E0502030303020204" pitchFamily="34" charset="0"/>
                      <a:ea typeface="+mn-ea"/>
                      <a:cs typeface="Estrangelo Edessa" panose="03080600000000000000" pitchFamily="66" charset="0"/>
                    </a:rPr>
                    <a:t>’+40’+40’+40’+40’</a:t>
                  </a:r>
                  <a:endParaRPr kumimoji="0" lang="tr-TR" sz="1200" b="0" i="1" u="none" strike="noStrike" kern="0" cap="none" spc="0" normalizeH="0" baseline="0" noProof="0" dirty="0">
                    <a:ln>
                      <a:noFill/>
                    </a:ln>
                    <a:solidFill>
                      <a:sysClr val="window" lastClr="FFFFFF">
                        <a:lumMod val="95000"/>
                      </a:sysClr>
                    </a:solidFill>
                    <a:effectLst/>
                    <a:uLnTx/>
                    <a:uFillTx/>
                    <a:latin typeface="Candara" panose="020E0502030303020204" pitchFamily="34" charset="0"/>
                    <a:ea typeface="+mn-ea"/>
                    <a:cs typeface="Estrangelo Edessa" panose="03080600000000000000" pitchFamily="66" charset="0"/>
                  </a:endParaRPr>
                </a:p>
              </p:txBody>
            </p:sp>
          </p:grpSp>
        </p:grpSp>
        <p:grpSp>
          <p:nvGrpSpPr>
            <p:cNvPr id="59" name="Group 72"/>
            <p:cNvGrpSpPr>
              <a:grpSpLocks noChangeAspect="1"/>
            </p:cNvGrpSpPr>
            <p:nvPr/>
          </p:nvGrpSpPr>
          <p:grpSpPr>
            <a:xfrm>
              <a:off x="9034885" y="6343145"/>
              <a:ext cx="365760" cy="365760"/>
              <a:chOff x="3878265" y="2220913"/>
              <a:chExt cx="547687" cy="547687"/>
            </a:xfrm>
            <a:solidFill>
              <a:srgbClr val="00B0F0"/>
            </a:solidFill>
            <a:effectLst>
              <a:outerShdw blurRad="50800" dist="38100" dir="2700000" algn="tl" rotWithShape="0">
                <a:prstClr val="black">
                  <a:alpha val="40000"/>
                </a:prstClr>
              </a:outerShdw>
            </a:effectLst>
          </p:grpSpPr>
          <p:sp>
            <p:nvSpPr>
              <p:cNvPr id="60" name="Freeform 14"/>
              <p:cNvSpPr>
                <a:spLocks/>
              </p:cNvSpPr>
              <p:nvPr/>
            </p:nvSpPr>
            <p:spPr bwMode="auto">
              <a:xfrm>
                <a:off x="4035425" y="2376488"/>
                <a:ext cx="115887" cy="130175"/>
              </a:xfrm>
              <a:custGeom>
                <a:avLst/>
                <a:gdLst/>
                <a:ahLst/>
                <a:cxnLst>
                  <a:cxn ang="0">
                    <a:pos x="73" y="63"/>
                  </a:cxn>
                  <a:cxn ang="0">
                    <a:pos x="53" y="82"/>
                  </a:cxn>
                  <a:cxn ang="0">
                    <a:pos x="0" y="18"/>
                  </a:cxn>
                  <a:cxn ang="0">
                    <a:pos x="1" y="0"/>
                  </a:cxn>
                  <a:cxn ang="0">
                    <a:pos x="21" y="0"/>
                  </a:cxn>
                  <a:cxn ang="0">
                    <a:pos x="73" y="63"/>
                  </a:cxn>
                </a:cxnLst>
                <a:rect l="0" t="0" r="r" b="b"/>
                <a:pathLst>
                  <a:path w="73" h="82">
                    <a:moveTo>
                      <a:pt x="73" y="63"/>
                    </a:moveTo>
                    <a:lnTo>
                      <a:pt x="53" y="82"/>
                    </a:lnTo>
                    <a:lnTo>
                      <a:pt x="0" y="18"/>
                    </a:lnTo>
                    <a:lnTo>
                      <a:pt x="1" y="0"/>
                    </a:lnTo>
                    <a:lnTo>
                      <a:pt x="21" y="0"/>
                    </a:lnTo>
                    <a:lnTo>
                      <a:pt x="73" y="63"/>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1" name="Freeform 15"/>
              <p:cNvSpPr>
                <a:spLocks/>
              </p:cNvSpPr>
              <p:nvPr/>
            </p:nvSpPr>
            <p:spPr bwMode="auto">
              <a:xfrm>
                <a:off x="4165600" y="2424113"/>
                <a:ext cx="149225" cy="87312"/>
              </a:xfrm>
              <a:custGeom>
                <a:avLst/>
                <a:gdLst/>
                <a:ahLst/>
                <a:cxnLst>
                  <a:cxn ang="0">
                    <a:pos x="10" y="55"/>
                  </a:cxn>
                  <a:cxn ang="0">
                    <a:pos x="0" y="30"/>
                  </a:cxn>
                  <a:cxn ang="0">
                    <a:pos x="77" y="0"/>
                  </a:cxn>
                  <a:cxn ang="0">
                    <a:pos x="94" y="8"/>
                  </a:cxn>
                  <a:cxn ang="0">
                    <a:pos x="87" y="27"/>
                  </a:cxn>
                  <a:cxn ang="0">
                    <a:pos x="10" y="55"/>
                  </a:cxn>
                </a:cxnLst>
                <a:rect l="0" t="0" r="r" b="b"/>
                <a:pathLst>
                  <a:path w="94" h="55">
                    <a:moveTo>
                      <a:pt x="10" y="55"/>
                    </a:moveTo>
                    <a:lnTo>
                      <a:pt x="0" y="30"/>
                    </a:lnTo>
                    <a:lnTo>
                      <a:pt x="77" y="0"/>
                    </a:lnTo>
                    <a:lnTo>
                      <a:pt x="94" y="8"/>
                    </a:lnTo>
                    <a:lnTo>
                      <a:pt x="87" y="27"/>
                    </a:lnTo>
                    <a:lnTo>
                      <a:pt x="10" y="55"/>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2" name="Freeform 16"/>
              <p:cNvSpPr>
                <a:spLocks noEditPoints="1"/>
              </p:cNvSpPr>
              <p:nvPr/>
            </p:nvSpPr>
            <p:spPr bwMode="auto">
              <a:xfrm>
                <a:off x="3878265" y="2220913"/>
                <a:ext cx="547687" cy="547687"/>
              </a:xfrm>
              <a:custGeom>
                <a:avLst/>
                <a:gdLst/>
                <a:ahLst/>
                <a:cxnLst>
                  <a:cxn ang="0">
                    <a:pos x="103" y="206"/>
                  </a:cxn>
                  <a:cxn ang="0">
                    <a:pos x="0" y="103"/>
                  </a:cxn>
                  <a:cxn ang="0">
                    <a:pos x="103" y="0"/>
                  </a:cxn>
                  <a:cxn ang="0">
                    <a:pos x="206" y="103"/>
                  </a:cxn>
                  <a:cxn ang="0">
                    <a:pos x="103" y="206"/>
                  </a:cxn>
                  <a:cxn ang="0">
                    <a:pos x="103" y="22"/>
                  </a:cxn>
                  <a:cxn ang="0">
                    <a:pos x="22" y="103"/>
                  </a:cxn>
                  <a:cxn ang="0">
                    <a:pos x="103" y="184"/>
                  </a:cxn>
                  <a:cxn ang="0">
                    <a:pos x="184" y="103"/>
                  </a:cxn>
                  <a:cxn ang="0">
                    <a:pos x="103" y="22"/>
                  </a:cxn>
                </a:cxnLst>
                <a:rect l="0" t="0" r="r" b="b"/>
                <a:pathLst>
                  <a:path w="206" h="206">
                    <a:moveTo>
                      <a:pt x="103" y="206"/>
                    </a:moveTo>
                    <a:cubicBezTo>
                      <a:pt x="46" y="206"/>
                      <a:pt x="0" y="160"/>
                      <a:pt x="0" y="103"/>
                    </a:cubicBezTo>
                    <a:cubicBezTo>
                      <a:pt x="0" y="46"/>
                      <a:pt x="46" y="0"/>
                      <a:pt x="103" y="0"/>
                    </a:cubicBezTo>
                    <a:cubicBezTo>
                      <a:pt x="160" y="0"/>
                      <a:pt x="206" y="46"/>
                      <a:pt x="206" y="103"/>
                    </a:cubicBezTo>
                    <a:cubicBezTo>
                      <a:pt x="206" y="160"/>
                      <a:pt x="160" y="206"/>
                      <a:pt x="103" y="206"/>
                    </a:cubicBezTo>
                    <a:close/>
                    <a:moveTo>
                      <a:pt x="103" y="22"/>
                    </a:moveTo>
                    <a:cubicBezTo>
                      <a:pt x="58" y="22"/>
                      <a:pt x="22" y="58"/>
                      <a:pt x="22" y="103"/>
                    </a:cubicBezTo>
                    <a:cubicBezTo>
                      <a:pt x="22" y="148"/>
                      <a:pt x="58" y="184"/>
                      <a:pt x="103" y="184"/>
                    </a:cubicBezTo>
                    <a:cubicBezTo>
                      <a:pt x="148" y="184"/>
                      <a:pt x="184" y="148"/>
                      <a:pt x="184" y="103"/>
                    </a:cubicBezTo>
                    <a:cubicBezTo>
                      <a:pt x="184" y="58"/>
                      <a:pt x="148" y="22"/>
                      <a:pt x="103" y="22"/>
                    </a:cubicBez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3" name="Oval 17"/>
              <p:cNvSpPr>
                <a:spLocks noChangeArrowheads="1"/>
              </p:cNvSpPr>
              <p:nvPr/>
            </p:nvSpPr>
            <p:spPr bwMode="auto">
              <a:xfrm>
                <a:off x="4111625" y="2455863"/>
                <a:ext cx="79375" cy="79375"/>
              </a:xfrm>
              <a:prstGeom prst="ellipse">
                <a:avLst/>
              </a:pr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4" name="Freeform 18"/>
              <p:cNvSpPr>
                <a:spLocks/>
              </p:cNvSpPr>
              <p:nvPr/>
            </p:nvSpPr>
            <p:spPr bwMode="auto">
              <a:xfrm>
                <a:off x="4135438" y="2654300"/>
                <a:ext cx="31750" cy="106362"/>
              </a:xfrm>
              <a:custGeom>
                <a:avLst/>
                <a:gdLst/>
                <a:ahLst/>
                <a:cxnLst>
                  <a:cxn ang="0">
                    <a:pos x="12" y="34"/>
                  </a:cxn>
                  <a:cxn ang="0">
                    <a:pos x="6" y="40"/>
                  </a:cxn>
                  <a:cxn ang="0">
                    <a:pos x="0" y="34"/>
                  </a:cxn>
                  <a:cxn ang="0">
                    <a:pos x="0" y="6"/>
                  </a:cxn>
                  <a:cxn ang="0">
                    <a:pos x="6" y="0"/>
                  </a:cxn>
                  <a:cxn ang="0">
                    <a:pos x="12" y="6"/>
                  </a:cxn>
                  <a:cxn ang="0">
                    <a:pos x="12" y="34"/>
                  </a:cxn>
                </a:cxnLst>
                <a:rect l="0" t="0" r="r" b="b"/>
                <a:pathLst>
                  <a:path w="12" h="40">
                    <a:moveTo>
                      <a:pt x="12" y="34"/>
                    </a:moveTo>
                    <a:cubicBezTo>
                      <a:pt x="12" y="38"/>
                      <a:pt x="9" y="40"/>
                      <a:pt x="6" y="40"/>
                    </a:cubicBezTo>
                    <a:cubicBezTo>
                      <a:pt x="3" y="40"/>
                      <a:pt x="0" y="38"/>
                      <a:pt x="0" y="34"/>
                    </a:cubicBezTo>
                    <a:cubicBezTo>
                      <a:pt x="0" y="6"/>
                      <a:pt x="0" y="6"/>
                      <a:pt x="0" y="6"/>
                    </a:cubicBezTo>
                    <a:cubicBezTo>
                      <a:pt x="0" y="2"/>
                      <a:pt x="3" y="0"/>
                      <a:pt x="6" y="0"/>
                    </a:cubicBezTo>
                    <a:cubicBezTo>
                      <a:pt x="9" y="0"/>
                      <a:pt x="12" y="2"/>
                      <a:pt x="12" y="6"/>
                    </a:cubicBezTo>
                    <a:lnTo>
                      <a:pt x="12" y="3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5" name="Freeform 19"/>
              <p:cNvSpPr>
                <a:spLocks/>
              </p:cNvSpPr>
              <p:nvPr/>
            </p:nvSpPr>
            <p:spPr bwMode="auto">
              <a:xfrm>
                <a:off x="4135438" y="2230438"/>
                <a:ext cx="31750" cy="107950"/>
              </a:xfrm>
              <a:custGeom>
                <a:avLst/>
                <a:gdLst/>
                <a:ahLst/>
                <a:cxnLst>
                  <a:cxn ang="0">
                    <a:pos x="12" y="34"/>
                  </a:cxn>
                  <a:cxn ang="0">
                    <a:pos x="6" y="41"/>
                  </a:cxn>
                  <a:cxn ang="0">
                    <a:pos x="0" y="34"/>
                  </a:cxn>
                  <a:cxn ang="0">
                    <a:pos x="0" y="6"/>
                  </a:cxn>
                  <a:cxn ang="0">
                    <a:pos x="6" y="0"/>
                  </a:cxn>
                  <a:cxn ang="0">
                    <a:pos x="12" y="6"/>
                  </a:cxn>
                  <a:cxn ang="0">
                    <a:pos x="12" y="34"/>
                  </a:cxn>
                </a:cxnLst>
                <a:rect l="0" t="0" r="r" b="b"/>
                <a:pathLst>
                  <a:path w="12" h="41">
                    <a:moveTo>
                      <a:pt x="12" y="34"/>
                    </a:moveTo>
                    <a:cubicBezTo>
                      <a:pt x="12" y="38"/>
                      <a:pt x="9" y="41"/>
                      <a:pt x="6" y="41"/>
                    </a:cubicBezTo>
                    <a:cubicBezTo>
                      <a:pt x="3" y="41"/>
                      <a:pt x="0" y="38"/>
                      <a:pt x="0" y="34"/>
                    </a:cubicBezTo>
                    <a:cubicBezTo>
                      <a:pt x="0" y="6"/>
                      <a:pt x="0" y="6"/>
                      <a:pt x="0" y="6"/>
                    </a:cubicBezTo>
                    <a:cubicBezTo>
                      <a:pt x="0" y="3"/>
                      <a:pt x="3" y="0"/>
                      <a:pt x="6" y="0"/>
                    </a:cubicBezTo>
                    <a:cubicBezTo>
                      <a:pt x="9" y="0"/>
                      <a:pt x="12" y="3"/>
                      <a:pt x="12" y="6"/>
                    </a:cubicBezTo>
                    <a:lnTo>
                      <a:pt x="12" y="3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6" name="Freeform 20"/>
              <p:cNvSpPr>
                <a:spLocks/>
              </p:cNvSpPr>
              <p:nvPr/>
            </p:nvSpPr>
            <p:spPr bwMode="auto">
              <a:xfrm>
                <a:off x="4308475" y="2479675"/>
                <a:ext cx="109537" cy="31750"/>
              </a:xfrm>
              <a:custGeom>
                <a:avLst/>
                <a:gdLst/>
                <a:ahLst/>
                <a:cxnLst>
                  <a:cxn ang="0">
                    <a:pos x="35" y="0"/>
                  </a:cxn>
                  <a:cxn ang="0">
                    <a:pos x="41" y="6"/>
                  </a:cxn>
                  <a:cxn ang="0">
                    <a:pos x="35" y="12"/>
                  </a:cxn>
                  <a:cxn ang="0">
                    <a:pos x="7" y="12"/>
                  </a:cxn>
                  <a:cxn ang="0">
                    <a:pos x="0" y="6"/>
                  </a:cxn>
                  <a:cxn ang="0">
                    <a:pos x="7" y="0"/>
                  </a:cxn>
                  <a:cxn ang="0">
                    <a:pos x="35" y="0"/>
                  </a:cxn>
                </a:cxnLst>
                <a:rect l="0" t="0" r="r" b="b"/>
                <a:pathLst>
                  <a:path w="41" h="12">
                    <a:moveTo>
                      <a:pt x="35" y="0"/>
                    </a:moveTo>
                    <a:cubicBezTo>
                      <a:pt x="39" y="0"/>
                      <a:pt x="41" y="3"/>
                      <a:pt x="41" y="6"/>
                    </a:cubicBezTo>
                    <a:cubicBezTo>
                      <a:pt x="41" y="10"/>
                      <a:pt x="39" y="12"/>
                      <a:pt x="35" y="12"/>
                    </a:cubicBezTo>
                    <a:cubicBezTo>
                      <a:pt x="7" y="12"/>
                      <a:pt x="7" y="12"/>
                      <a:pt x="7" y="12"/>
                    </a:cubicBezTo>
                    <a:cubicBezTo>
                      <a:pt x="3" y="12"/>
                      <a:pt x="0" y="10"/>
                      <a:pt x="0" y="6"/>
                    </a:cubicBezTo>
                    <a:cubicBezTo>
                      <a:pt x="0" y="3"/>
                      <a:pt x="3" y="0"/>
                      <a:pt x="7" y="0"/>
                    </a:cubicBezTo>
                    <a:lnTo>
                      <a:pt x="35"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7" name="Freeform 21"/>
              <p:cNvSpPr>
                <a:spLocks/>
              </p:cNvSpPr>
              <p:nvPr/>
            </p:nvSpPr>
            <p:spPr bwMode="auto">
              <a:xfrm>
                <a:off x="3886200" y="2479675"/>
                <a:ext cx="107950" cy="31750"/>
              </a:xfrm>
              <a:custGeom>
                <a:avLst/>
                <a:gdLst/>
                <a:ahLst/>
                <a:cxnLst>
                  <a:cxn ang="0">
                    <a:pos x="34" y="0"/>
                  </a:cxn>
                  <a:cxn ang="0">
                    <a:pos x="41" y="6"/>
                  </a:cxn>
                  <a:cxn ang="0">
                    <a:pos x="34" y="12"/>
                  </a:cxn>
                  <a:cxn ang="0">
                    <a:pos x="6" y="12"/>
                  </a:cxn>
                  <a:cxn ang="0">
                    <a:pos x="0" y="6"/>
                  </a:cxn>
                  <a:cxn ang="0">
                    <a:pos x="6" y="0"/>
                  </a:cxn>
                  <a:cxn ang="0">
                    <a:pos x="34" y="0"/>
                  </a:cxn>
                </a:cxnLst>
                <a:rect l="0" t="0" r="r" b="b"/>
                <a:pathLst>
                  <a:path w="41" h="12">
                    <a:moveTo>
                      <a:pt x="34" y="0"/>
                    </a:moveTo>
                    <a:cubicBezTo>
                      <a:pt x="38" y="0"/>
                      <a:pt x="41" y="3"/>
                      <a:pt x="41" y="6"/>
                    </a:cubicBezTo>
                    <a:cubicBezTo>
                      <a:pt x="41" y="10"/>
                      <a:pt x="38" y="12"/>
                      <a:pt x="34" y="12"/>
                    </a:cubicBezTo>
                    <a:cubicBezTo>
                      <a:pt x="6" y="12"/>
                      <a:pt x="6" y="12"/>
                      <a:pt x="6" y="12"/>
                    </a:cubicBezTo>
                    <a:cubicBezTo>
                      <a:pt x="2" y="12"/>
                      <a:pt x="0" y="10"/>
                      <a:pt x="0" y="6"/>
                    </a:cubicBezTo>
                    <a:cubicBezTo>
                      <a:pt x="0" y="3"/>
                      <a:pt x="2" y="0"/>
                      <a:pt x="6" y="0"/>
                    </a:cubicBezTo>
                    <a:lnTo>
                      <a:pt x="34"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pic>
        <p:nvPicPr>
          <p:cNvPr id="3" name="Resim 2"/>
          <p:cNvPicPr>
            <a:picLocks noChangeAspect="1"/>
          </p:cNvPicPr>
          <p:nvPr/>
        </p:nvPicPr>
        <p:blipFill>
          <a:blip r:embed="rId5"/>
          <a:stretch>
            <a:fillRect/>
          </a:stretch>
        </p:blipFill>
        <p:spPr>
          <a:xfrm>
            <a:off x="7498396" y="3195820"/>
            <a:ext cx="3023878" cy="963251"/>
          </a:xfrm>
          <a:prstGeom prst="rect">
            <a:avLst/>
          </a:prstGeom>
        </p:spPr>
      </p:pic>
      <p:pic>
        <p:nvPicPr>
          <p:cNvPr id="2" name="Resim 1"/>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1283648" y="1806571"/>
            <a:ext cx="3240000" cy="3240000"/>
          </a:xfrm>
          <a:prstGeom prst="ellipse">
            <a:avLst/>
          </a:prstGeom>
          <a:ln>
            <a:noFill/>
          </a:ln>
          <a:effectLst/>
        </p:spPr>
      </p:pic>
    </p:spTree>
    <p:extLst>
      <p:ext uri="{BB962C8B-B14F-4D97-AF65-F5344CB8AC3E}">
        <p14:creationId xmlns:p14="http://schemas.microsoft.com/office/powerpoint/2010/main" val="18734121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ARTVİN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RİZE</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ORDU</a:t>
            </a:r>
            <a:endParaRPr sz="1700" dirty="0">
              <a:ea typeface="Fira Sans Extra Condensed"/>
              <a:cs typeface="Fira Sans Extra Condensed"/>
              <a:sym typeface="Fira Sans Extra Condensed"/>
            </a:endParaRPr>
          </a:p>
        </p:txBody>
      </p:sp>
      <p:pic>
        <p:nvPicPr>
          <p:cNvPr id="2052" name="Picture 4" descr="Ayder yaylası nerede? Ayder yaylası hangi şehirde? - Sözcü"/>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66108"/>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AYDER YAYLASI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294288968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ÇANAKKALE</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lvl="0" algn="ctr"/>
            <a:r>
              <a:rPr lang="tr-TR" sz="2400" dirty="0">
                <a:ea typeface="Fira Sans Extra Condensed"/>
                <a:cs typeface="Fira Sans Extra Condensed"/>
                <a:sym typeface="Fira Sans Extra Condensed"/>
              </a:rPr>
              <a:t>BALIKESİR</a:t>
            </a: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BURSA</a:t>
            </a:r>
            <a:endParaRPr sz="1700" dirty="0">
              <a:ea typeface="Fira Sans Extra Condensed"/>
              <a:cs typeface="Fira Sans Extra Condensed"/>
              <a:sym typeface="Fira Sans Extra Condensed"/>
            </a:endParaRPr>
          </a:p>
        </p:txBody>
      </p:sp>
      <p:pic>
        <p:nvPicPr>
          <p:cNvPr id="33" name="Resim 32"/>
          <p:cNvPicPr>
            <a:picLocks/>
          </p:cNvPicPr>
          <p:nvPr/>
        </p:nvPicPr>
        <p:blipFill rotWithShape="1">
          <a:blip r:embed="rId4" cstate="print">
            <a:extLst>
              <a:ext uri="{28A0092B-C50C-407E-A947-70E740481C1C}">
                <a14:useLocalDpi xmlns:a14="http://schemas.microsoft.com/office/drawing/2010/main" val="0"/>
              </a:ext>
            </a:extLst>
          </a:blip>
          <a:srcRect r="16173"/>
          <a:stretch/>
        </p:blipFill>
        <p:spPr>
          <a:xfrm>
            <a:off x="3666015" y="1563012"/>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MANYAS KUŞ GÖLÜ</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378929600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İSTANBUL</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ANKARA</a:t>
            </a:r>
            <a:endParaRPr sz="1700" dirty="0">
              <a:ea typeface="Fira Sans Extra Condensed"/>
              <a:cs typeface="Fira Sans Extra Condensed"/>
              <a:sym typeface="Fira Sans Extra Condensed"/>
            </a:endParaRPr>
          </a:p>
        </p:txBody>
      </p:sp>
      <p:pic>
        <p:nvPicPr>
          <p:cNvPr id="2050" name="Picture 2" descr="Belgrad Ormanı - Vikipedi"/>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65635"/>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
        <p:nvSpPr>
          <p:cNvPr id="35" name="Yuvarlatılmış Dikdörtgen 34"/>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BELGRAT ORMANI</a:t>
            </a:r>
            <a:endParaRPr lang="tr-TR" b="1" dirty="0">
              <a:solidFill>
                <a:schemeClr val="tx1"/>
              </a:solidFill>
            </a:endParaRPr>
          </a:p>
        </p:txBody>
      </p:sp>
    </p:spTree>
    <p:extLst>
      <p:ext uri="{BB962C8B-B14F-4D97-AF65-F5344CB8AC3E}">
        <p14:creationId xmlns:p14="http://schemas.microsoft.com/office/powerpoint/2010/main" val="1806809445"/>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HATAY</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lvl="0" algn="ctr"/>
            <a:r>
              <a:rPr lang="tr-TR" sz="2400" dirty="0" smtClean="0">
                <a:ea typeface="Fira Sans Extra Condensed"/>
                <a:cs typeface="Fira Sans Extra Condensed"/>
                <a:sym typeface="Fira Sans Extra Condensed"/>
              </a:rPr>
              <a:t>ADANA</a:t>
            </a:r>
            <a:endParaRPr lang="tr-TR" sz="24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MERSİN</a:t>
            </a:r>
            <a:endParaRPr sz="1700" dirty="0">
              <a:ea typeface="Fira Sans Extra Condensed"/>
              <a:cs typeface="Fira Sans Extra Condensed"/>
              <a:sym typeface="Fira Sans Extra Condensed"/>
            </a:endParaRPr>
          </a:p>
        </p:txBody>
      </p:sp>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pic>
        <p:nvPicPr>
          <p:cNvPr id="35" name="Picture 6" descr="Çukurova'da buğday rekoltesinde artış bekleniyo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65162"/>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ÇUKUROVA</a:t>
            </a:r>
            <a:endParaRPr lang="tr-TR" b="1" dirty="0">
              <a:solidFill>
                <a:schemeClr val="tx1"/>
              </a:solidFill>
            </a:endParaRPr>
          </a:p>
        </p:txBody>
      </p:sp>
    </p:spTree>
    <p:extLst>
      <p:ext uri="{BB962C8B-B14F-4D97-AF65-F5344CB8AC3E}">
        <p14:creationId xmlns:p14="http://schemas.microsoft.com/office/powerpoint/2010/main" val="406947132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KIRIKKALE</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NİĞDE</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AKSARAY</a:t>
            </a:r>
            <a:endParaRPr sz="1700" dirty="0">
              <a:ea typeface="Fira Sans Extra Condensed"/>
              <a:cs typeface="Fira Sans Extra Condensed"/>
              <a:sym typeface="Fira Sans Extra Condensed"/>
            </a:endParaRPr>
          </a:p>
        </p:txBody>
      </p:sp>
      <p:pic>
        <p:nvPicPr>
          <p:cNvPr id="33" name="Resim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6000" y="1563012"/>
            <a:ext cx="4860000" cy="3240000"/>
          </a:xfrm>
          <a:prstGeom prst="rect">
            <a:avLst/>
          </a:prstGeom>
          <a:ln w="38100">
            <a:solidFill>
              <a:srgbClr val="FF33CC"/>
            </a:solidFill>
          </a:ln>
        </p:spPr>
      </p:pic>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IHLARA VADİSİ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BİTTİ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87690769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0099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1"/>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 36"/>
          <p:cNvGrpSpPr>
            <a:grpSpLocks noChangeAspect="1"/>
          </p:cNvGrpSpPr>
          <p:nvPr/>
        </p:nvGrpSpPr>
        <p:grpSpPr>
          <a:xfrm>
            <a:off x="9161500" y="2200386"/>
            <a:ext cx="2881178" cy="4320000"/>
            <a:chOff x="6159652" y="2232035"/>
            <a:chExt cx="2934000" cy="4399200"/>
          </a:xfrm>
        </p:grpSpPr>
        <p:pic>
          <p:nvPicPr>
            <p:cNvPr id="38" name="Resim 37"/>
            <p:cNvPicPr>
              <a:picLocks/>
            </p:cNvPicPr>
            <p:nvPr/>
          </p:nvPicPr>
          <p:blipFill rotWithShape="1">
            <a:blip r:embed="rId2" cstate="print">
              <a:extLst>
                <a:ext uri="{28A0092B-C50C-407E-A947-70E740481C1C}">
                  <a14:useLocalDpi xmlns:a14="http://schemas.microsoft.com/office/drawing/2010/main" val="0"/>
                </a:ext>
              </a:extLst>
            </a:blip>
            <a:srcRect r="2896"/>
            <a:stretch/>
          </p:blipFill>
          <p:spPr>
            <a:xfrm>
              <a:off x="6159652" y="2232035"/>
              <a:ext cx="2934000" cy="4399200"/>
            </a:xfrm>
            <a:prstGeom prst="rect">
              <a:avLst/>
            </a:prstGeom>
          </p:spPr>
        </p:pic>
        <p:sp>
          <p:nvSpPr>
            <p:cNvPr id="39" name="Yuvarlatılmış Dikdörtgen 38"/>
            <p:cNvSpPr/>
            <p:nvPr/>
          </p:nvSpPr>
          <p:spPr>
            <a:xfrm>
              <a:off x="6160388" y="2442222"/>
              <a:ext cx="2922311"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Bina</a:t>
              </a:r>
            </a:p>
          </p:txBody>
        </p:sp>
      </p:grpSp>
      <p:grpSp>
        <p:nvGrpSpPr>
          <p:cNvPr id="34" name="Grup 33"/>
          <p:cNvGrpSpPr>
            <a:grpSpLocks noChangeAspect="1"/>
          </p:cNvGrpSpPr>
          <p:nvPr/>
        </p:nvGrpSpPr>
        <p:grpSpPr>
          <a:xfrm>
            <a:off x="6149260" y="2200386"/>
            <a:ext cx="2886349" cy="4320000"/>
            <a:chOff x="3139098" y="2232035"/>
            <a:chExt cx="2939267" cy="4399200"/>
          </a:xfrm>
        </p:grpSpPr>
        <p:pic>
          <p:nvPicPr>
            <p:cNvPr id="35" name="Resim 3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144365" y="2232035"/>
              <a:ext cx="2934000" cy="4399200"/>
            </a:xfrm>
            <a:prstGeom prst="rect">
              <a:avLst/>
            </a:prstGeom>
          </p:spPr>
        </p:pic>
        <p:sp>
          <p:nvSpPr>
            <p:cNvPr id="36" name="Yuvarlatılmış Dikdörtgen 35"/>
            <p:cNvSpPr/>
            <p:nvPr/>
          </p:nvSpPr>
          <p:spPr>
            <a:xfrm>
              <a:off x="3139098" y="2442222"/>
              <a:ext cx="2932801"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Baraj</a:t>
              </a:r>
            </a:p>
          </p:txBody>
        </p:sp>
      </p:grpSp>
      <p:grpSp>
        <p:nvGrpSpPr>
          <p:cNvPr id="30" name="Grup 29"/>
          <p:cNvGrpSpPr>
            <a:grpSpLocks/>
          </p:cNvGrpSpPr>
          <p:nvPr/>
        </p:nvGrpSpPr>
        <p:grpSpPr>
          <a:xfrm>
            <a:off x="3138109" y="2200386"/>
            <a:ext cx="2887334" cy="4320000"/>
            <a:chOff x="125857" y="2232036"/>
            <a:chExt cx="2948982" cy="4399200"/>
          </a:xfrm>
        </p:grpSpPr>
        <p:pic>
          <p:nvPicPr>
            <p:cNvPr id="31" name="Resim 30"/>
            <p:cNvPicPr>
              <a:picLocks/>
            </p:cNvPicPr>
            <p:nvPr/>
          </p:nvPicPr>
          <p:blipFill rotWithShape="1">
            <a:blip r:embed="rId4" cstate="print">
              <a:extLst>
                <a:ext uri="{28A0092B-C50C-407E-A947-70E740481C1C}">
                  <a14:useLocalDpi xmlns:a14="http://schemas.microsoft.com/office/drawing/2010/main" val="0"/>
                </a:ext>
              </a:extLst>
            </a:blip>
            <a:srcRect r="11189"/>
            <a:stretch/>
          </p:blipFill>
          <p:spPr>
            <a:xfrm>
              <a:off x="133348" y="2232036"/>
              <a:ext cx="2941491" cy="4399200"/>
            </a:xfrm>
            <a:prstGeom prst="rect">
              <a:avLst/>
            </a:prstGeom>
          </p:spPr>
        </p:pic>
        <p:sp>
          <p:nvSpPr>
            <p:cNvPr id="33" name="Yuvarlatılmış Dikdörtgen 32"/>
            <p:cNvSpPr/>
            <p:nvPr/>
          </p:nvSpPr>
          <p:spPr>
            <a:xfrm>
              <a:off x="125857" y="2442222"/>
              <a:ext cx="2940458"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Köprü</a:t>
              </a:r>
            </a:p>
          </p:txBody>
        </p:sp>
      </p:grpSp>
      <p:grpSp>
        <p:nvGrpSpPr>
          <p:cNvPr id="27" name="Grup 26"/>
          <p:cNvGrpSpPr>
            <a:grpSpLocks noChangeAspect="1"/>
          </p:cNvGrpSpPr>
          <p:nvPr/>
        </p:nvGrpSpPr>
        <p:grpSpPr>
          <a:xfrm>
            <a:off x="141627" y="2200386"/>
            <a:ext cx="2879999" cy="4320000"/>
            <a:chOff x="9108922" y="2232034"/>
            <a:chExt cx="2933700" cy="4400551"/>
          </a:xfrm>
        </p:grpSpPr>
        <p:pic>
          <p:nvPicPr>
            <p:cNvPr id="28" name="Resim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8922" y="2232034"/>
              <a:ext cx="2933700" cy="4400551"/>
            </a:xfrm>
            <a:prstGeom prst="rect">
              <a:avLst/>
            </a:prstGeom>
          </p:spPr>
        </p:pic>
        <p:sp>
          <p:nvSpPr>
            <p:cNvPr id="29" name="Yuvarlatılmış Dikdörtgen 28"/>
            <p:cNvSpPr/>
            <p:nvPr/>
          </p:nvSpPr>
          <p:spPr>
            <a:xfrm>
              <a:off x="9109657" y="2442222"/>
              <a:ext cx="2932965"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Yol</a:t>
              </a:r>
            </a:p>
          </p:txBody>
        </p:sp>
      </p:grpSp>
      <p:grpSp>
        <p:nvGrpSpPr>
          <p:cNvPr id="46" name="Grup 45"/>
          <p:cNvGrpSpPr/>
          <p:nvPr/>
        </p:nvGrpSpPr>
        <p:grpSpPr>
          <a:xfrm>
            <a:off x="0" y="32800"/>
            <a:ext cx="12192000" cy="934711"/>
            <a:chOff x="0" y="32800"/>
            <a:chExt cx="12192000" cy="934711"/>
          </a:xfrm>
        </p:grpSpPr>
        <p:grpSp>
          <p:nvGrpSpPr>
            <p:cNvPr id="47" name="Grup 46"/>
            <p:cNvGrpSpPr/>
            <p:nvPr/>
          </p:nvGrpSpPr>
          <p:grpSpPr>
            <a:xfrm flipH="1">
              <a:off x="0" y="32800"/>
              <a:ext cx="12192000" cy="934711"/>
              <a:chOff x="326460" y="994885"/>
              <a:chExt cx="12624852" cy="2356020"/>
            </a:xfrm>
          </p:grpSpPr>
          <p:sp>
            <p:nvSpPr>
              <p:cNvPr id="4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5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5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5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5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5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48"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Beşerî Varlık</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32" name="Dikdörtgen: Üst Köşeleri Yuvarlatılmış 17">
            <a:extLst>
              <a:ext uri="{FF2B5EF4-FFF2-40B4-BE49-F238E27FC236}">
                <a16:creationId xmlns:a16="http://schemas.microsoft.com/office/drawing/2014/main" id="{E6A237E2-7579-478C-8864-95DBD76B84B5}"/>
              </a:ext>
            </a:extLst>
          </p:cNvPr>
          <p:cNvSpPr/>
          <p:nvPr/>
        </p:nvSpPr>
        <p:spPr>
          <a:xfrm>
            <a:off x="141627" y="998991"/>
            <a:ext cx="11901051" cy="900000"/>
          </a:xfrm>
          <a:prstGeom prst="round2SameRect">
            <a:avLst>
              <a:gd name="adj1" fmla="val 0"/>
              <a:gd name="adj2" fmla="val 0"/>
            </a:avLst>
          </a:prstGeom>
          <a:solidFill>
            <a:schemeClr val="bg1">
              <a:lumMod val="95000"/>
            </a:schemeClr>
          </a:solidFill>
          <a:ln w="12700">
            <a:solidFill>
              <a:srgbClr val="FF33CC"/>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90000" bIns="90000" anchor="ctr"/>
          <a:lstStyle/>
          <a:p>
            <a:pPr lvl="0" algn="ctr">
              <a:defRPr/>
            </a:pPr>
            <a:r>
              <a:rPr lang="tr-TR" sz="2400" b="1" dirty="0" smtClean="0">
                <a:solidFill>
                  <a:srgbClr val="0070C0"/>
                </a:solidFill>
                <a:latin typeface="Arial" panose="020B0604020202020204" pitchFamily="34" charset="0"/>
                <a:cs typeface="Arial" panose="020B0604020202020204" pitchFamily="34" charset="0"/>
              </a:rPr>
              <a:t>Beşerî varlıklar </a:t>
            </a:r>
            <a:r>
              <a:rPr lang="tr-TR" sz="2400" dirty="0" smtClean="0">
                <a:solidFill>
                  <a:prstClr val="black"/>
                </a:solidFill>
                <a:latin typeface="Arial" panose="020B0604020202020204" pitchFamily="34" charset="0"/>
                <a:cs typeface="Arial" panose="020B0604020202020204" pitchFamily="34" charset="0"/>
              </a:rPr>
              <a:t>etrafınızda gördüğünüz </a:t>
            </a:r>
            <a:r>
              <a:rPr lang="tr-TR" sz="2400" b="1" dirty="0" smtClean="0">
                <a:solidFill>
                  <a:srgbClr val="0070C0"/>
                </a:solidFill>
                <a:latin typeface="Arial" panose="020B0604020202020204" pitchFamily="34" charset="0"/>
                <a:cs typeface="Arial" panose="020B0604020202020204" pitchFamily="34" charset="0"/>
              </a:rPr>
              <a:t>beşerî çevre </a:t>
            </a:r>
            <a:r>
              <a:rPr lang="tr-TR" sz="2400" dirty="0" smtClean="0">
                <a:solidFill>
                  <a:prstClr val="black"/>
                </a:solidFill>
                <a:latin typeface="Arial" panose="020B0604020202020204" pitchFamily="34" charset="0"/>
                <a:cs typeface="Arial" panose="020B0604020202020204" pitchFamily="34" charset="0"/>
              </a:rPr>
              <a:t>unsurlarıdır.</a:t>
            </a:r>
            <a:endParaRPr kumimoji="0" lang="tr-TR" sz="24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721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p:cTn id="15" dur="1000" fill="hold"/>
                                        <p:tgtEl>
                                          <p:spTgt spid="30"/>
                                        </p:tgtEl>
                                        <p:attrNameLst>
                                          <p:attrName>ppt_w</p:attrName>
                                        </p:attrNameLst>
                                      </p:cBhvr>
                                      <p:tavLst>
                                        <p:tav tm="0">
                                          <p:val>
                                            <p:fltVal val="0"/>
                                          </p:val>
                                        </p:tav>
                                        <p:tav tm="100000">
                                          <p:val>
                                            <p:strVal val="#ppt_w"/>
                                          </p:val>
                                        </p:tav>
                                      </p:tavLst>
                                    </p:anim>
                                    <p:anim calcmode="lin" valueType="num">
                                      <p:cBhvr>
                                        <p:cTn id="16" dur="1000" fill="hold"/>
                                        <p:tgtEl>
                                          <p:spTgt spid="30"/>
                                        </p:tgtEl>
                                        <p:attrNameLst>
                                          <p:attrName>ppt_h</p:attrName>
                                        </p:attrNameLst>
                                      </p:cBhvr>
                                      <p:tavLst>
                                        <p:tav tm="0">
                                          <p:val>
                                            <p:fltVal val="0"/>
                                          </p:val>
                                        </p:tav>
                                        <p:tav tm="100000">
                                          <p:val>
                                            <p:strVal val="#ppt_h"/>
                                          </p:val>
                                        </p:tav>
                                      </p:tavLst>
                                    </p:anim>
                                    <p:anim calcmode="lin" valueType="num">
                                      <p:cBhvr>
                                        <p:cTn id="17" dur="1000" fill="hold"/>
                                        <p:tgtEl>
                                          <p:spTgt spid="30"/>
                                        </p:tgtEl>
                                        <p:attrNameLst>
                                          <p:attrName>style.rotation</p:attrName>
                                        </p:attrNameLst>
                                      </p:cBhvr>
                                      <p:tavLst>
                                        <p:tav tm="0">
                                          <p:val>
                                            <p:fltVal val="90"/>
                                          </p:val>
                                        </p:tav>
                                        <p:tav tm="100000">
                                          <p:val>
                                            <p:fltVal val="0"/>
                                          </p:val>
                                        </p:tav>
                                      </p:tavLst>
                                    </p:anim>
                                    <p:animEffect transition="in" filter="fade">
                                      <p:cBhvr>
                                        <p:cTn id="18" dur="10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1000" fill="hold"/>
                                        <p:tgtEl>
                                          <p:spTgt spid="34"/>
                                        </p:tgtEl>
                                        <p:attrNameLst>
                                          <p:attrName>ppt_w</p:attrName>
                                        </p:attrNameLst>
                                      </p:cBhvr>
                                      <p:tavLst>
                                        <p:tav tm="0">
                                          <p:val>
                                            <p:fltVal val="0"/>
                                          </p:val>
                                        </p:tav>
                                        <p:tav tm="100000">
                                          <p:val>
                                            <p:strVal val="#ppt_w"/>
                                          </p:val>
                                        </p:tav>
                                      </p:tavLst>
                                    </p:anim>
                                    <p:anim calcmode="lin" valueType="num">
                                      <p:cBhvr>
                                        <p:cTn id="24" dur="1000" fill="hold"/>
                                        <p:tgtEl>
                                          <p:spTgt spid="34"/>
                                        </p:tgtEl>
                                        <p:attrNameLst>
                                          <p:attrName>ppt_h</p:attrName>
                                        </p:attrNameLst>
                                      </p:cBhvr>
                                      <p:tavLst>
                                        <p:tav tm="0">
                                          <p:val>
                                            <p:fltVal val="0"/>
                                          </p:val>
                                        </p:tav>
                                        <p:tav tm="100000">
                                          <p:val>
                                            <p:strVal val="#ppt_h"/>
                                          </p:val>
                                        </p:tav>
                                      </p:tavLst>
                                    </p:anim>
                                    <p:anim calcmode="lin" valueType="num">
                                      <p:cBhvr>
                                        <p:cTn id="25" dur="1000" fill="hold"/>
                                        <p:tgtEl>
                                          <p:spTgt spid="34"/>
                                        </p:tgtEl>
                                        <p:attrNameLst>
                                          <p:attrName>style.rotation</p:attrName>
                                        </p:attrNameLst>
                                      </p:cBhvr>
                                      <p:tavLst>
                                        <p:tav tm="0">
                                          <p:val>
                                            <p:fltVal val="90"/>
                                          </p:val>
                                        </p:tav>
                                        <p:tav tm="100000">
                                          <p:val>
                                            <p:fltVal val="0"/>
                                          </p:val>
                                        </p:tav>
                                      </p:tavLst>
                                    </p:anim>
                                    <p:animEffect transition="in" filter="fade">
                                      <p:cBhvr>
                                        <p:cTn id="26" dur="10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p:cTn id="31" dur="1000" fill="hold"/>
                                        <p:tgtEl>
                                          <p:spTgt spid="37"/>
                                        </p:tgtEl>
                                        <p:attrNameLst>
                                          <p:attrName>ppt_w</p:attrName>
                                        </p:attrNameLst>
                                      </p:cBhvr>
                                      <p:tavLst>
                                        <p:tav tm="0">
                                          <p:val>
                                            <p:fltVal val="0"/>
                                          </p:val>
                                        </p:tav>
                                        <p:tav tm="100000">
                                          <p:val>
                                            <p:strVal val="#ppt_w"/>
                                          </p:val>
                                        </p:tav>
                                      </p:tavLst>
                                    </p:anim>
                                    <p:anim calcmode="lin" valueType="num">
                                      <p:cBhvr>
                                        <p:cTn id="32" dur="1000" fill="hold"/>
                                        <p:tgtEl>
                                          <p:spTgt spid="37"/>
                                        </p:tgtEl>
                                        <p:attrNameLst>
                                          <p:attrName>ppt_h</p:attrName>
                                        </p:attrNameLst>
                                      </p:cBhvr>
                                      <p:tavLst>
                                        <p:tav tm="0">
                                          <p:val>
                                            <p:fltVal val="0"/>
                                          </p:val>
                                        </p:tav>
                                        <p:tav tm="100000">
                                          <p:val>
                                            <p:strVal val="#ppt_h"/>
                                          </p:val>
                                        </p:tav>
                                      </p:tavLst>
                                    </p:anim>
                                    <p:anim calcmode="lin" valueType="num">
                                      <p:cBhvr>
                                        <p:cTn id="33" dur="1000" fill="hold"/>
                                        <p:tgtEl>
                                          <p:spTgt spid="37"/>
                                        </p:tgtEl>
                                        <p:attrNameLst>
                                          <p:attrName>style.rotation</p:attrName>
                                        </p:attrNameLst>
                                      </p:cBhvr>
                                      <p:tavLst>
                                        <p:tav tm="0">
                                          <p:val>
                                            <p:fltVal val="90"/>
                                          </p:val>
                                        </p:tav>
                                        <p:tav tm="100000">
                                          <p:val>
                                            <p:fltVal val="0"/>
                                          </p:val>
                                        </p:tav>
                                      </p:tavLst>
                                    </p:anim>
                                    <p:animEffect transition="in" filter="fade">
                                      <p:cBhvr>
                                        <p:cTn id="34"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algn="ctr"/>
            <a:r>
              <a:rPr lang="tr-TR" sz="2400" dirty="0" smtClean="0">
                <a:solidFill>
                  <a:schemeClr val="tx1"/>
                </a:solidFill>
                <a:latin typeface="+mn-lt"/>
              </a:rPr>
              <a:t>Görseli verilen </a:t>
            </a:r>
            <a:r>
              <a:rPr lang="tr-TR" sz="2400" b="1" dirty="0" smtClean="0">
                <a:solidFill>
                  <a:srgbClr val="0070C0"/>
                </a:solidFill>
                <a:latin typeface="+mn-lt"/>
              </a:rPr>
              <a:t>beşerî varlığın </a:t>
            </a:r>
            <a:r>
              <a:rPr lang="tr-TR" sz="2400" dirty="0" smtClean="0">
                <a:solidFill>
                  <a:schemeClr val="tx1"/>
                </a:solidFill>
                <a:latin typeface="+mn-lt"/>
              </a:rPr>
              <a:t>hangi ilde olduğunu söyleyiniz.</a:t>
            </a:r>
          </a:p>
        </p:txBody>
      </p:sp>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İSTANBUL</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ANKARA</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pic>
        <p:nvPicPr>
          <p:cNvPr id="37" name="Resim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6000" y="1563012"/>
            <a:ext cx="4860000" cy="3240000"/>
          </a:xfrm>
          <a:prstGeom prst="rect">
            <a:avLst/>
          </a:prstGeom>
          <a:ln w="38100">
            <a:solidFill>
              <a:srgbClr val="FF33CC"/>
            </a:solidFill>
          </a:ln>
        </p:spPr>
      </p:pic>
      <p:sp>
        <p:nvSpPr>
          <p:cNvPr id="36" name="Yuvarlatılmış Dikdörtgen 35"/>
          <p:cNvSpPr/>
          <p:nvPr/>
        </p:nvSpPr>
        <p:spPr>
          <a:xfrm>
            <a:off x="4468761" y="1359660"/>
            <a:ext cx="3259394"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AYASOFYA</a:t>
            </a:r>
          </a:p>
        </p:txBody>
      </p:sp>
      <p:sp>
        <p:nvSpPr>
          <p:cNvPr id="32"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33815015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SAMSUN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TRABZON</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GİRESUN</a:t>
            </a:r>
            <a:endParaRPr sz="1700" dirty="0">
              <a:ea typeface="Fira Sans Extra Condensed"/>
              <a:cs typeface="Fira Sans Extra Condensed"/>
              <a:sym typeface="Fira Sans Extra Condensed"/>
            </a:endParaRPr>
          </a:p>
        </p:txBody>
      </p:sp>
      <p:pic>
        <p:nvPicPr>
          <p:cNvPr id="34" name="Resim 33"/>
          <p:cNvPicPr>
            <a:picLocks noChangeAspect="1"/>
          </p:cNvPicPr>
          <p:nvPr/>
        </p:nvPicPr>
        <p:blipFill rotWithShape="1">
          <a:blip r:embed="rId4" cstate="print">
            <a:extLst>
              <a:ext uri="{28A0092B-C50C-407E-A947-70E740481C1C}">
                <a14:useLocalDpi xmlns:a14="http://schemas.microsoft.com/office/drawing/2010/main" val="0"/>
              </a:ext>
            </a:extLst>
          </a:blip>
          <a:srcRect b="2541"/>
          <a:stretch/>
        </p:blipFill>
        <p:spPr>
          <a:xfrm>
            <a:off x="3666000" y="1566108"/>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32" name="Yuvarlatılmış Dikdörtgen 31"/>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chemeClr val="tx1"/>
                </a:solidFill>
              </a:rPr>
              <a:t>SÜMELA MANASTIRI</a:t>
            </a:r>
            <a:endParaRPr lang="tr-TR" sz="2000" b="1" dirty="0">
              <a:solidFill>
                <a:schemeClr val="tx1"/>
              </a:solidFill>
            </a:endParaRPr>
          </a:p>
        </p:txBody>
      </p:sp>
      <p:sp>
        <p:nvSpPr>
          <p:cNvPr id="33"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187212815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HATAY</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ADANA </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MERSİN</a:t>
            </a:r>
            <a:endParaRPr sz="1700" dirty="0">
              <a:ea typeface="Fira Sans Extra Condensed"/>
              <a:cs typeface="Fira Sans Extra Condensed"/>
              <a:sym typeface="Fira Sans Extra Condensed"/>
            </a:endParaRPr>
          </a:p>
        </p:txBody>
      </p:sp>
      <p:pic>
        <p:nvPicPr>
          <p:cNvPr id="1028" name="Picture 4" descr="Mersin Kız Kalesi Hakında Her Şey"/>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205" y="1566108"/>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36" name="Yuvarlatılmış Dikdörtgen 35"/>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KIZ KALESİ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151826322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0099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1"/>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KONYA</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KAYSERİ</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KARAMAN</a:t>
            </a:r>
            <a:endParaRPr sz="1700" dirty="0">
              <a:ea typeface="Fira Sans Extra Condensed"/>
              <a:cs typeface="Fira Sans Extra Condensed"/>
              <a:sym typeface="Fira Sans Extra Condensed"/>
            </a:endParaRPr>
          </a:p>
        </p:txBody>
      </p:sp>
      <p:pic>
        <p:nvPicPr>
          <p:cNvPr id="32" name="Resim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6000" y="1563012"/>
            <a:ext cx="4860000" cy="3240000"/>
          </a:xfrm>
          <a:prstGeom prst="rect">
            <a:avLst/>
          </a:prstGeom>
          <a:ln w="38100">
            <a:solidFill>
              <a:srgbClr val="FF33CC"/>
            </a:solidFill>
          </a:ln>
        </p:spPr>
      </p:pic>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MEVLANA TÜRBESİ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406827567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575" y="1071379"/>
            <a:ext cx="11119293" cy="5400000"/>
          </a:xfrm>
          <a:prstGeom prst="rect">
            <a:avLst/>
          </a:prstGeom>
        </p:spPr>
      </p:pic>
      <p:sp>
        <p:nvSpPr>
          <p:cNvPr id="5" name="Dikdörtgen 4"/>
          <p:cNvSpPr/>
          <p:nvPr/>
        </p:nvSpPr>
        <p:spPr>
          <a:xfrm>
            <a:off x="2895600" y="3967545"/>
            <a:ext cx="7959213" cy="1815882"/>
          </a:xfrm>
          <a:prstGeom prst="rect">
            <a:avLst/>
          </a:prstGeom>
        </p:spPr>
        <p:txBody>
          <a:bodyPr wrap="square">
            <a:spAutoFit/>
          </a:bodyPr>
          <a:lstStyle/>
          <a:p>
            <a:pPr algn="ctr"/>
            <a:r>
              <a:rPr lang="tr-TR" sz="2800" b="1" dirty="0" smtClean="0"/>
              <a:t>Bu konuda </a:t>
            </a:r>
            <a:r>
              <a:rPr lang="tr-TR" sz="2800" b="1" dirty="0" smtClean="0">
                <a:solidFill>
                  <a:srgbClr val="FF3300"/>
                </a:solidFill>
              </a:rPr>
              <a:t>coğrafya</a:t>
            </a:r>
            <a:r>
              <a:rPr lang="tr-TR" sz="2800" b="1" dirty="0" smtClean="0"/>
              <a:t>, </a:t>
            </a:r>
            <a:r>
              <a:rPr lang="tr-TR" sz="2800" b="1" dirty="0" smtClean="0">
                <a:solidFill>
                  <a:srgbClr val="FF3300"/>
                </a:solidFill>
              </a:rPr>
              <a:t>doğal çevre </a:t>
            </a:r>
            <a:r>
              <a:rPr lang="tr-TR" sz="2800" b="1" dirty="0" smtClean="0"/>
              <a:t>ve </a:t>
            </a:r>
            <a:r>
              <a:rPr lang="tr-TR" sz="2800" b="1" dirty="0" smtClean="0">
                <a:solidFill>
                  <a:srgbClr val="FF3300"/>
                </a:solidFill>
              </a:rPr>
              <a:t>beşerî çevre </a:t>
            </a:r>
            <a:r>
              <a:rPr lang="tr-TR" sz="2800" b="1" dirty="0" smtClean="0"/>
              <a:t>kavramlarını öğreneceksiniz. </a:t>
            </a:r>
            <a:r>
              <a:rPr lang="tr-TR" sz="2800" b="1" dirty="0"/>
              <a:t>Yaşadığınız ilde doğal ve beşerî çevredeki değişimi neden ve sonuçlarıyla yorumlayabileceksiniz.</a:t>
            </a:r>
          </a:p>
        </p:txBody>
      </p:sp>
      <p:sp>
        <p:nvSpPr>
          <p:cNvPr id="6" name="Metin kutusu 5"/>
          <p:cNvSpPr txBox="1"/>
          <p:nvPr/>
        </p:nvSpPr>
        <p:spPr>
          <a:xfrm>
            <a:off x="4998720" y="399842"/>
            <a:ext cx="7040880" cy="830997"/>
          </a:xfrm>
          <a:prstGeom prst="rect">
            <a:avLst/>
          </a:prstGeom>
          <a:noFill/>
        </p:spPr>
        <p:txBody>
          <a:bodyPr wrap="square" rtlCol="0">
            <a:spAutoFit/>
          </a:bodyPr>
          <a:lstStyle/>
          <a:p>
            <a:pPr lvl="0" algn="ctr" defTabSz="1382298">
              <a:defRPr/>
            </a:pPr>
            <a:r>
              <a:rPr lang="tr-TR" sz="4800" b="1" kern="0" dirty="0">
                <a:solidFill>
                  <a:srgbClr val="FF3300"/>
                </a:solidFill>
                <a:effectLst>
                  <a:glow rad="241300">
                    <a:prstClr val="white"/>
                  </a:glow>
                </a:effectLst>
              </a:rPr>
              <a:t>NELER ÖĞRENECEKSİNİZ?</a:t>
            </a:r>
          </a:p>
        </p:txBody>
      </p:sp>
    </p:spTree>
    <p:extLst>
      <p:ext uri="{BB962C8B-B14F-4D97-AF65-F5344CB8AC3E}">
        <p14:creationId xmlns:p14="http://schemas.microsoft.com/office/powerpoint/2010/main" val="242099677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AYDIN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MUĞLA</a:t>
            </a:r>
            <a:endParaRPr sz="1700" dirty="0">
              <a:ea typeface="Fira Sans Extra Condensed"/>
              <a:cs typeface="Fira Sans Extra Condensed"/>
              <a:sym typeface="Fira Sans Extra Condensed"/>
            </a:endParaRPr>
          </a:p>
        </p:txBody>
      </p:sp>
      <p:pic>
        <p:nvPicPr>
          <p:cNvPr id="32" name="Resim 31"/>
          <p:cNvPicPr>
            <a:picLocks noChangeAspect="1"/>
          </p:cNvPicPr>
          <p:nvPr/>
        </p:nvPicPr>
        <p:blipFill rotWithShape="1">
          <a:blip r:embed="rId4" cstate="print">
            <a:extLst>
              <a:ext uri="{28A0092B-C50C-407E-A947-70E740481C1C}">
                <a14:useLocalDpi xmlns:a14="http://schemas.microsoft.com/office/drawing/2010/main" val="0"/>
              </a:ext>
            </a:extLst>
          </a:blip>
          <a:srcRect l="6822" r="2334"/>
          <a:stretch/>
        </p:blipFill>
        <p:spPr>
          <a:xfrm>
            <a:off x="3666000" y="1566108"/>
            <a:ext cx="4860000" cy="3240000"/>
          </a:xfrm>
          <a:prstGeom prst="rect">
            <a:avLst/>
          </a:prstGeom>
          <a:ln w="38100">
            <a:solidFill>
              <a:srgbClr val="FF33CC"/>
            </a:solidFill>
          </a:ln>
        </p:spPr>
      </p:pic>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EFES ANTİK KENTİ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418009816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İSTANBUL</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ANKARA</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pic>
        <p:nvPicPr>
          <p:cNvPr id="3074" name="Picture 2" descr="Kız Kulesi Turizm Bakanlığı'na geçti, İBB Sözcüsü Ongun açıklama yaptı -  Son Dakika Türkiye Haberleri | Cumhuriy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59916"/>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algn="ctr"/>
            <a:r>
              <a:rPr lang="tr-TR" sz="2400" dirty="0" smtClean="0">
                <a:solidFill>
                  <a:schemeClr val="tx1"/>
                </a:solidFill>
                <a:latin typeface="+mn-lt"/>
              </a:rPr>
              <a:t>Görseli verilen </a:t>
            </a:r>
            <a:r>
              <a:rPr lang="tr-TR" sz="2400" b="1" dirty="0" smtClean="0">
                <a:solidFill>
                  <a:srgbClr val="0070C0"/>
                </a:solidFill>
                <a:latin typeface="+mn-lt"/>
              </a:rPr>
              <a:t>beşerî varlığın </a:t>
            </a:r>
            <a:r>
              <a:rPr lang="tr-TR" sz="2400" dirty="0" smtClean="0">
                <a:solidFill>
                  <a:schemeClr val="tx1"/>
                </a:solidFill>
                <a:latin typeface="+mn-lt"/>
              </a:rPr>
              <a:t>hangi ilde olduğunu söyleyiniz.</a:t>
            </a:r>
          </a:p>
        </p:txBody>
      </p:sp>
      <p:sp>
        <p:nvSpPr>
          <p:cNvPr id="36" name="Yuvarlatılmış Dikdörtgen 35"/>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KIZ KULESİ</a:t>
            </a:r>
            <a:endParaRPr lang="tr-TR" b="1" dirty="0">
              <a:solidFill>
                <a:schemeClr val="tx1"/>
              </a:solidFill>
            </a:endParaRPr>
          </a:p>
        </p:txBody>
      </p:sp>
      <p:sp>
        <p:nvSpPr>
          <p:cNvPr id="32"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270004794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MARDİN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VAN</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BİTLİS</a:t>
            </a:r>
            <a:endParaRPr sz="1700" dirty="0">
              <a:ea typeface="Fira Sans Extra Condensed"/>
              <a:cs typeface="Fira Sans Extra Condensed"/>
              <a:sym typeface="Fira Sans Extra Condensed"/>
            </a:endParaRPr>
          </a:p>
        </p:txBody>
      </p:sp>
      <p:pic>
        <p:nvPicPr>
          <p:cNvPr id="4098" name="Picture 2" descr="Akdamar Kilisesi'ndeki 8. ayin Kovid-19 tedbirleri altında yapılacak - Son  Dakika Haberleri"/>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63012"/>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34" name="Yuvarlatılmış Dikdörtgen 33"/>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AKDAMAR KİLİSESİ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75123159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DENİZLİ</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AYDIN</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pic>
        <p:nvPicPr>
          <p:cNvPr id="33" name="Resim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6000" y="1562224"/>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34" name="Yuvarlatılmış Dikdörtgen 33"/>
          <p:cNvSpPr/>
          <p:nvPr/>
        </p:nvSpPr>
        <p:spPr>
          <a:xfrm>
            <a:off x="4483510" y="1359660"/>
            <a:ext cx="3244646"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HİERAPOLİS ANTİK TİYATROSU</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168290939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HATAY</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GAZİANTEP</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ADANA</a:t>
            </a:r>
            <a:endParaRPr sz="1700" dirty="0">
              <a:ea typeface="Fira Sans Extra Condensed"/>
              <a:cs typeface="Fira Sans Extra Condensed"/>
              <a:sym typeface="Fira Sans Extra Condensed"/>
            </a:endParaRPr>
          </a:p>
        </p:txBody>
      </p:sp>
      <p:pic>
        <p:nvPicPr>
          <p:cNvPr id="2050" name="Picture 2" descr="Alman Köprüsü (Varda Köprüsü) | Varda Köprüsü, Adana ili Kar… | Flick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0" y="1559916"/>
            <a:ext cx="4860000"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beşerî varlığın </a:t>
            </a:r>
            <a:r>
              <a:rPr lang="tr-TR" sz="2400" dirty="0">
                <a:solidFill>
                  <a:prstClr val="black"/>
                </a:solidFill>
                <a:latin typeface="Calibri" panose="020F0502020204030204"/>
                <a:ea typeface="+mn-ea"/>
                <a:cs typeface="+mn-cs"/>
              </a:rPr>
              <a:t>hangi ilde olduğunu söyleyiniz.</a:t>
            </a:r>
          </a:p>
        </p:txBody>
      </p:sp>
      <p:sp>
        <p:nvSpPr>
          <p:cNvPr id="34" name="Yuvarlatılmış Dikdörtgen 33"/>
          <p:cNvSpPr/>
          <p:nvPr/>
        </p:nvSpPr>
        <p:spPr>
          <a:xfrm>
            <a:off x="4483511" y="1359660"/>
            <a:ext cx="3244644"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VARDA KÖPRÜSÜ</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BİTTİ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189984327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0099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1"/>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up 45"/>
          <p:cNvGrpSpPr/>
          <p:nvPr/>
        </p:nvGrpSpPr>
        <p:grpSpPr>
          <a:xfrm>
            <a:off x="0" y="32800"/>
            <a:ext cx="12192000" cy="934711"/>
            <a:chOff x="0" y="32800"/>
            <a:chExt cx="12192000" cy="934711"/>
          </a:xfrm>
        </p:grpSpPr>
        <p:grpSp>
          <p:nvGrpSpPr>
            <p:cNvPr id="47" name="Grup 46"/>
            <p:cNvGrpSpPr/>
            <p:nvPr/>
          </p:nvGrpSpPr>
          <p:grpSpPr>
            <a:xfrm flipH="1">
              <a:off x="0" y="32800"/>
              <a:ext cx="12192000" cy="934711"/>
              <a:chOff x="326460" y="994885"/>
              <a:chExt cx="12624852" cy="2356020"/>
            </a:xfrm>
          </p:grpSpPr>
          <p:sp>
            <p:nvSpPr>
              <p:cNvPr id="4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5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5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5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5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5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48"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Yerleşmeyi Etkileyen Faktörler</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pic>
        <p:nvPicPr>
          <p:cNvPr id="21" name="Picture 4" descr="KIZ ÃÄRENCÄ° ile ilgili gÃ¶rsel sonucu">
            <a:extLst>
              <a:ext uri="{FF2B5EF4-FFF2-40B4-BE49-F238E27FC236}">
                <a16:creationId xmlns:a16="http://schemas.microsoft.com/office/drawing/2014/main" id="{A6D5DC9B-21B8-401C-97AB-EB15E9A7C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562" y="1143000"/>
            <a:ext cx="3209925" cy="5715000"/>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1442;p25"/>
          <p:cNvSpPr>
            <a:spLocks/>
          </p:cNvSpPr>
          <p:nvPr/>
        </p:nvSpPr>
        <p:spPr>
          <a:xfrm flipH="1">
            <a:off x="349560" y="1135037"/>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1">
              <a:lumMod val="60000"/>
              <a:lumOff val="40000"/>
            </a:schemeClr>
          </a:solidFill>
          <a:ln>
            <a:noFill/>
          </a:ln>
        </p:spPr>
        <p:txBody>
          <a:bodyPr spcFirstLastPara="1" wrap="square" lIns="91425" tIns="45700" rIns="91425" bIns="45700" anchor="ctr" anchorCtr="0">
            <a:noAutofit/>
          </a:bodyPr>
          <a:lstStyle/>
          <a:p>
            <a:pPr algn="ctr"/>
            <a:r>
              <a:rPr lang="tr-TR" sz="2400" dirty="0" smtClean="0"/>
              <a:t>İlk insanlar yerleşim yeri seçerken</a:t>
            </a:r>
            <a:r>
              <a:rPr lang="tr-TR" sz="2400" dirty="0"/>
              <a:t> </a:t>
            </a:r>
            <a:r>
              <a:rPr lang="tr-TR" sz="2400" b="1" dirty="0" smtClean="0">
                <a:solidFill>
                  <a:srgbClr val="FF0000"/>
                </a:solidFill>
              </a:rPr>
              <a:t>doğal unsur </a:t>
            </a:r>
            <a:r>
              <a:rPr lang="tr-TR" sz="2400" dirty="0" smtClean="0"/>
              <a:t>olarak</a:t>
            </a:r>
            <a:endParaRPr lang="tr-TR" sz="2400" dirty="0"/>
          </a:p>
        </p:txBody>
      </p:sp>
      <p:sp>
        <p:nvSpPr>
          <p:cNvPr id="29" name="Google Shape;1442;p25"/>
          <p:cNvSpPr>
            <a:spLocks/>
          </p:cNvSpPr>
          <p:nvPr/>
        </p:nvSpPr>
        <p:spPr>
          <a:xfrm flipH="1">
            <a:off x="349561" y="2244473"/>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İklim koşullarının </a:t>
            </a:r>
            <a:br>
              <a:rPr lang="tr-TR" sz="2400" dirty="0" smtClean="0"/>
            </a:br>
            <a:r>
              <a:rPr lang="tr-TR" sz="2400" dirty="0" smtClean="0"/>
              <a:t>elverişli olduğu,</a:t>
            </a:r>
            <a:endParaRPr lang="tr-TR" sz="2400" dirty="0"/>
          </a:p>
        </p:txBody>
      </p:sp>
      <p:sp>
        <p:nvSpPr>
          <p:cNvPr id="30" name="Google Shape;1442;p25"/>
          <p:cNvSpPr>
            <a:spLocks/>
          </p:cNvSpPr>
          <p:nvPr/>
        </p:nvSpPr>
        <p:spPr>
          <a:xfrm flipH="1">
            <a:off x="349559" y="3353909"/>
            <a:ext cx="4107563"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Su kaynaklarının</a:t>
            </a:r>
            <a:br>
              <a:rPr lang="tr-TR" sz="2400" dirty="0" smtClean="0"/>
            </a:br>
            <a:r>
              <a:rPr lang="tr-TR" sz="2400" dirty="0" smtClean="0"/>
              <a:t>bol olduğu,</a:t>
            </a:r>
            <a:endParaRPr lang="tr-TR" sz="2400" dirty="0"/>
          </a:p>
        </p:txBody>
      </p:sp>
      <p:sp>
        <p:nvSpPr>
          <p:cNvPr id="31" name="Google Shape;1442;p25"/>
          <p:cNvSpPr>
            <a:spLocks/>
          </p:cNvSpPr>
          <p:nvPr/>
        </p:nvSpPr>
        <p:spPr>
          <a:xfrm flipH="1">
            <a:off x="349557" y="4463345"/>
            <a:ext cx="4140003"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Yer şekillerinin düz ve yükseltinin az olduğu</a:t>
            </a:r>
            <a:endParaRPr lang="tr-TR" sz="2400" dirty="0"/>
          </a:p>
        </p:txBody>
      </p:sp>
      <p:sp>
        <p:nvSpPr>
          <p:cNvPr id="32" name="Google Shape;1442;p25"/>
          <p:cNvSpPr>
            <a:spLocks/>
          </p:cNvSpPr>
          <p:nvPr/>
        </p:nvSpPr>
        <p:spPr>
          <a:xfrm flipH="1">
            <a:off x="349556" y="5612718"/>
            <a:ext cx="4140004"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1">
              <a:lumMod val="60000"/>
              <a:lumOff val="40000"/>
            </a:schemeClr>
          </a:solidFill>
          <a:ln>
            <a:noFill/>
          </a:ln>
        </p:spPr>
        <p:txBody>
          <a:bodyPr spcFirstLastPara="1" wrap="square" lIns="91425" tIns="45700" rIns="91425" bIns="45700" anchor="ctr" anchorCtr="0">
            <a:noAutofit/>
          </a:bodyPr>
          <a:lstStyle/>
          <a:p>
            <a:pPr algn="ctr"/>
            <a:r>
              <a:rPr lang="tr-TR" sz="2400" dirty="0" smtClean="0"/>
              <a:t>yerlere yerleşmeyi </a:t>
            </a:r>
            <a:br>
              <a:rPr lang="tr-TR" sz="2400" dirty="0" smtClean="0"/>
            </a:br>
            <a:r>
              <a:rPr lang="tr-TR" sz="2400" dirty="0" smtClean="0"/>
              <a:t>tercih etmişlerdir.</a:t>
            </a:r>
            <a:endParaRPr lang="tr-TR" sz="2400" dirty="0"/>
          </a:p>
        </p:txBody>
      </p:sp>
      <p:sp>
        <p:nvSpPr>
          <p:cNvPr id="33" name="Google Shape;1442;p25"/>
          <p:cNvSpPr>
            <a:spLocks/>
          </p:cNvSpPr>
          <p:nvPr/>
        </p:nvSpPr>
        <p:spPr>
          <a:xfrm>
            <a:off x="7731926" y="1148734"/>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1">
              <a:lumMod val="60000"/>
              <a:lumOff val="40000"/>
            </a:schemeClr>
          </a:solidFill>
          <a:ln>
            <a:noFill/>
          </a:ln>
        </p:spPr>
        <p:txBody>
          <a:bodyPr spcFirstLastPara="1" wrap="square" lIns="91425" tIns="45700" rIns="91425" bIns="45700" anchor="ctr" anchorCtr="0">
            <a:noAutofit/>
          </a:bodyPr>
          <a:lstStyle/>
          <a:p>
            <a:pPr algn="ctr"/>
            <a:r>
              <a:rPr lang="tr-TR" sz="2400" dirty="0" smtClean="0"/>
              <a:t>Sonraki zamanlarda ise</a:t>
            </a:r>
            <a:br>
              <a:rPr lang="tr-TR" sz="2400" dirty="0" smtClean="0"/>
            </a:br>
            <a:r>
              <a:rPr lang="tr-TR" sz="2400" b="1" dirty="0" smtClean="0">
                <a:solidFill>
                  <a:srgbClr val="FF0000"/>
                </a:solidFill>
              </a:rPr>
              <a:t>beşerî unsur </a:t>
            </a:r>
            <a:r>
              <a:rPr lang="tr-TR" sz="2400" dirty="0" smtClean="0"/>
              <a:t>olarak</a:t>
            </a:r>
            <a:endParaRPr lang="tr-TR" sz="2400" dirty="0"/>
          </a:p>
        </p:txBody>
      </p:sp>
      <p:sp>
        <p:nvSpPr>
          <p:cNvPr id="34" name="Google Shape;1442;p25"/>
          <p:cNvSpPr>
            <a:spLocks/>
          </p:cNvSpPr>
          <p:nvPr/>
        </p:nvSpPr>
        <p:spPr>
          <a:xfrm>
            <a:off x="7731926" y="2258923"/>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Sanayinin ve iş </a:t>
            </a:r>
            <a:br>
              <a:rPr lang="tr-TR" sz="2400" dirty="0" smtClean="0"/>
            </a:br>
            <a:r>
              <a:rPr lang="tr-TR" sz="2400" dirty="0" smtClean="0"/>
              <a:t>imkanlarının bol olduğu,</a:t>
            </a:r>
            <a:endParaRPr lang="tr-TR" sz="2400" dirty="0"/>
          </a:p>
        </p:txBody>
      </p:sp>
      <p:sp>
        <p:nvSpPr>
          <p:cNvPr id="35" name="Google Shape;1442;p25"/>
          <p:cNvSpPr>
            <a:spLocks/>
          </p:cNvSpPr>
          <p:nvPr/>
        </p:nvSpPr>
        <p:spPr>
          <a:xfrm>
            <a:off x="7731926" y="3353909"/>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Ulaşımın ve ticari </a:t>
            </a:r>
            <a:br>
              <a:rPr lang="tr-TR" sz="2400" dirty="0" smtClean="0"/>
            </a:br>
            <a:r>
              <a:rPr lang="tr-TR" sz="2400" dirty="0" smtClean="0"/>
              <a:t>faaliyetlerin geliştiği,</a:t>
            </a:r>
            <a:endParaRPr lang="tr-TR" sz="2400" dirty="0"/>
          </a:p>
        </p:txBody>
      </p:sp>
      <p:sp>
        <p:nvSpPr>
          <p:cNvPr id="36" name="Google Shape;1442;p25"/>
          <p:cNvSpPr>
            <a:spLocks/>
          </p:cNvSpPr>
          <p:nvPr/>
        </p:nvSpPr>
        <p:spPr>
          <a:xfrm>
            <a:off x="7731926" y="4465477"/>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rgbClr val="FFC000"/>
          </a:solidFill>
          <a:ln>
            <a:noFill/>
          </a:ln>
        </p:spPr>
        <p:txBody>
          <a:bodyPr spcFirstLastPara="1" wrap="square" lIns="91425" tIns="45700" rIns="91425" bIns="45700" anchor="ctr" anchorCtr="0">
            <a:noAutofit/>
          </a:bodyPr>
          <a:lstStyle/>
          <a:p>
            <a:pPr algn="ctr"/>
            <a:r>
              <a:rPr lang="tr-TR" sz="2400" dirty="0" smtClean="0"/>
              <a:t>Tarımsal faaliyetlerin kolaylaştığı</a:t>
            </a:r>
            <a:endParaRPr lang="tr-TR" sz="2400" dirty="0"/>
          </a:p>
        </p:txBody>
      </p:sp>
      <p:sp>
        <p:nvSpPr>
          <p:cNvPr id="37" name="Google Shape;1442;p25"/>
          <p:cNvSpPr>
            <a:spLocks/>
          </p:cNvSpPr>
          <p:nvPr/>
        </p:nvSpPr>
        <p:spPr>
          <a:xfrm>
            <a:off x="7731926" y="5612718"/>
            <a:ext cx="4140000" cy="900000"/>
          </a:xfrm>
          <a:custGeom>
            <a:avLst/>
            <a:gdLst/>
            <a:ahLst/>
            <a:cxnLst/>
            <a:rect l="l" t="t" r="r" b="b"/>
            <a:pathLst>
              <a:path w="597075" h="158308" extrusionOk="0">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1">
              <a:lumMod val="60000"/>
              <a:lumOff val="40000"/>
            </a:schemeClr>
          </a:solidFill>
          <a:ln>
            <a:noFill/>
          </a:ln>
        </p:spPr>
        <p:txBody>
          <a:bodyPr spcFirstLastPara="1" wrap="square" lIns="91425" tIns="45700" rIns="91425" bIns="45700" anchor="ctr" anchorCtr="0">
            <a:noAutofit/>
          </a:bodyPr>
          <a:lstStyle/>
          <a:p>
            <a:pPr algn="ctr"/>
            <a:r>
              <a:rPr lang="tr-TR" sz="2400" dirty="0" smtClean="0"/>
              <a:t>yerlere yerleşmeyi </a:t>
            </a:r>
            <a:br>
              <a:rPr lang="tr-TR" sz="2400" dirty="0" smtClean="0"/>
            </a:br>
            <a:r>
              <a:rPr lang="tr-TR" sz="2400" dirty="0" smtClean="0"/>
              <a:t>tercih etmişlerdir.</a:t>
            </a:r>
            <a:endParaRPr lang="tr-TR" sz="2400" dirty="0"/>
          </a:p>
        </p:txBody>
      </p:sp>
      <p:sp>
        <p:nvSpPr>
          <p:cNvPr id="41" name="AutoShape 15">
            <a:extLst>
              <a:ext uri="{FF2B5EF4-FFF2-40B4-BE49-F238E27FC236}">
                <a16:creationId xmlns:a16="http://schemas.microsoft.com/office/drawing/2014/main" id="{F61415C6-964A-416D-8CE4-EACB59CC1C3E}"/>
              </a:ext>
            </a:extLst>
          </p:cNvPr>
          <p:cNvSpPr>
            <a:spLocks noChangeArrowheads="1"/>
          </p:cNvSpPr>
          <p:nvPr/>
        </p:nvSpPr>
        <p:spPr bwMode="auto">
          <a:xfrm>
            <a:off x="783340" y="1776227"/>
            <a:ext cx="3240000" cy="3960000"/>
          </a:xfrm>
          <a:prstGeom prst="wedgeRoundRectCallout">
            <a:avLst>
              <a:gd name="adj1" fmla="val 70232"/>
              <a:gd name="adj2" fmla="val -8451"/>
              <a:gd name="adj3" fmla="val 16667"/>
            </a:avLst>
          </a:prstGeom>
          <a:solidFill>
            <a:schemeClr val="bg1"/>
          </a:solidFill>
          <a:ln w="28575" cmpd="thickThin">
            <a:solidFill>
              <a:srgbClr val="660033"/>
            </a:solidFill>
            <a:miter lim="800000"/>
            <a:headEnd/>
            <a:tailEnd/>
          </a:ln>
          <a:effectLst>
            <a:outerShdw dist="50800" dir="8100000" algn="r" rotWithShape="0">
              <a:srgbClr val="660033"/>
            </a:outerShdw>
          </a:effectLst>
        </p:spPr>
        <p:txBody>
          <a:bodyPr lIns="0" r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ts val="0"/>
              </a:spcBef>
              <a:buNone/>
              <a:defRPr/>
            </a:pPr>
            <a:r>
              <a:rPr lang="tr-TR" altLang="tr-TR" sz="2400" dirty="0">
                <a:solidFill>
                  <a:prstClr val="black"/>
                </a:solidFill>
              </a:rPr>
              <a:t>Bunların dışında doğal ve </a:t>
            </a:r>
            <a:r>
              <a:rPr lang="tr-TR" altLang="tr-TR" sz="2400" dirty="0" smtClean="0">
                <a:solidFill>
                  <a:prstClr val="black"/>
                </a:solidFill>
              </a:rPr>
              <a:t>beşerî </a:t>
            </a:r>
            <a:r>
              <a:rPr lang="tr-TR" altLang="tr-TR" sz="2400" dirty="0">
                <a:solidFill>
                  <a:prstClr val="black"/>
                </a:solidFill>
              </a:rPr>
              <a:t>olarak yerleşmeyi etkileyen hangi unsurlar var? </a:t>
            </a:r>
          </a:p>
        </p:txBody>
      </p:sp>
      <p:sp>
        <p:nvSpPr>
          <p:cNvPr id="42" name="AutoShape 15">
            <a:extLst>
              <a:ext uri="{FF2B5EF4-FFF2-40B4-BE49-F238E27FC236}">
                <a16:creationId xmlns:a16="http://schemas.microsoft.com/office/drawing/2014/main" id="{5C2D84A7-8C91-4631-AFAA-509D15B46150}"/>
              </a:ext>
            </a:extLst>
          </p:cNvPr>
          <p:cNvSpPr>
            <a:spLocks noChangeArrowheads="1"/>
          </p:cNvSpPr>
          <p:nvPr/>
        </p:nvSpPr>
        <p:spPr bwMode="auto">
          <a:xfrm flipH="1">
            <a:off x="8181926" y="1776227"/>
            <a:ext cx="3240000" cy="3960000"/>
          </a:xfrm>
          <a:prstGeom prst="wedgeRoundRectCallout">
            <a:avLst>
              <a:gd name="adj1" fmla="val 70232"/>
              <a:gd name="adj2" fmla="val -8451"/>
              <a:gd name="adj3" fmla="val 16667"/>
            </a:avLst>
          </a:prstGeom>
          <a:solidFill>
            <a:schemeClr val="bg1"/>
          </a:solidFill>
          <a:ln w="28575" cmpd="thickThin">
            <a:solidFill>
              <a:srgbClr val="660033"/>
            </a:solidFill>
            <a:miter lim="800000"/>
            <a:headEnd/>
            <a:tailEnd/>
          </a:ln>
          <a:effectLst>
            <a:outerShdw dist="50800" dir="2700000" algn="r" rotWithShape="0">
              <a:srgbClr val="660033"/>
            </a:outerShdw>
          </a:effectLst>
        </p:spPr>
        <p:txBody>
          <a:bodyPr lIns="0" r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ts val="0"/>
              </a:spcBef>
              <a:buNone/>
              <a:defRPr/>
            </a:pPr>
            <a:r>
              <a:rPr lang="tr-TR" altLang="tr-TR" sz="2400" dirty="0">
                <a:solidFill>
                  <a:prstClr val="black"/>
                </a:solidFill>
              </a:rPr>
              <a:t>Yaşadığınız yerin yerleşim yeri olarak seçilmesinde hangi unsurlar </a:t>
            </a:r>
            <a:r>
              <a:rPr lang="tr-TR" altLang="tr-TR" sz="2400" dirty="0" smtClean="0">
                <a:solidFill>
                  <a:prstClr val="black"/>
                </a:solidFill>
              </a:rPr>
              <a:t>etkili</a:t>
            </a:r>
            <a:br>
              <a:rPr lang="tr-TR" altLang="tr-TR" sz="2400" dirty="0" smtClean="0">
                <a:solidFill>
                  <a:prstClr val="black"/>
                </a:solidFill>
              </a:rPr>
            </a:br>
            <a:r>
              <a:rPr lang="tr-TR" altLang="tr-TR" sz="2400" dirty="0" smtClean="0">
                <a:solidFill>
                  <a:prstClr val="black"/>
                </a:solidFill>
              </a:rPr>
              <a:t>olmuş </a:t>
            </a:r>
            <a:r>
              <a:rPr lang="tr-TR" altLang="tr-TR" sz="2400" dirty="0">
                <a:solidFill>
                  <a:prstClr val="black"/>
                </a:solidFill>
              </a:rPr>
              <a:t>olabilir</a:t>
            </a:r>
            <a:r>
              <a:rPr lang="tr-TR" altLang="tr-TR" sz="2400" dirty="0" smtClean="0">
                <a:solidFill>
                  <a:prstClr val="black"/>
                </a:solidFill>
              </a:rPr>
              <a:t>?</a:t>
            </a:r>
            <a:endParaRPr lang="tr-TR" altLang="tr-TR" sz="2400" dirty="0">
              <a:solidFill>
                <a:prstClr val="black"/>
              </a:solidFill>
            </a:endParaRPr>
          </a:p>
        </p:txBody>
      </p:sp>
    </p:spTree>
    <p:extLst>
      <p:ext uri="{BB962C8B-B14F-4D97-AF65-F5344CB8AC3E}">
        <p14:creationId xmlns:p14="http://schemas.microsoft.com/office/powerpoint/2010/main" val="4582827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up)">
                                      <p:cBhvr>
                                        <p:cTn id="11" dur="500"/>
                                        <p:tgtEl>
                                          <p:spTgt spid="29"/>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up)">
                                      <p:cBhvr>
                                        <p:cTn id="19" dur="500"/>
                                        <p:tgtEl>
                                          <p:spTgt spid="31"/>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up)">
                                      <p:cBhvr>
                                        <p:cTn id="23" dur="500"/>
                                        <p:tgtEl>
                                          <p:spTgt spid="32"/>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up)">
                                      <p:cBhvr>
                                        <p:cTn id="28" dur="500"/>
                                        <p:tgtEl>
                                          <p:spTgt spid="33"/>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up)">
                                      <p:cBhvr>
                                        <p:cTn id="32" dur="500"/>
                                        <p:tgtEl>
                                          <p:spTgt spid="34"/>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3" fill="hold">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up)">
                                      <p:cBhvr>
                                        <p:cTn id="36" dur="500"/>
                                        <p:tgtEl>
                                          <p:spTgt spid="35"/>
                                        </p:tgtEl>
                                      </p:cBhvr>
                                    </p:animEffect>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par>
                          <p:cTn id="37" fill="hold">
                            <p:stCondLst>
                              <p:cond delay="1500"/>
                            </p:stCondLst>
                            <p:childTnLst>
                              <p:par>
                                <p:cTn id="38" presetID="22" presetClass="entr" presetSubtype="1"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subTnLst>
                                    <p:audio>
                                      <p:cMediaNode>
                                        <p:cTn display="0" masterRel="sameClick">
                                          <p:stCondLst>
                                            <p:cond evt="begin" delay="0">
                                              <p:tn val="38"/>
                                            </p:cond>
                                          </p:stCondLst>
                                          <p:endCondLst>
                                            <p:cond evt="onStopAudio" delay="0">
                                              <p:tgtEl>
                                                <p:sldTgt/>
                                              </p:tgtEl>
                                            </p:cond>
                                          </p:endCondLst>
                                        </p:cTn>
                                        <p:tgtEl>
                                          <p:sndTgt r:embed="rId2" name="chimes.wav"/>
                                        </p:tgtEl>
                                      </p:cMediaNode>
                                    </p:audio>
                                  </p:subTnLst>
                                </p:cTn>
                              </p:par>
                            </p:childTnLst>
                          </p:cTn>
                        </p:par>
                        <p:par>
                          <p:cTn id="41" fill="hold">
                            <p:stCondLst>
                              <p:cond delay="2000"/>
                            </p:stCondLst>
                            <p:childTnLst>
                              <p:par>
                                <p:cTn id="42" presetID="22" presetClass="entr" presetSubtype="1"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up)">
                                      <p:cBhvr>
                                        <p:cTn id="44" dur="500"/>
                                        <p:tgtEl>
                                          <p:spTgt spid="37"/>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41"/>
                                        </p:tgtEl>
                                        <p:attrNameLst>
                                          <p:attrName>style.visibility</p:attrName>
                                        </p:attrNameLst>
                                      </p:cBhvr>
                                      <p:to>
                                        <p:strVal val="visible"/>
                                      </p:to>
                                    </p:set>
                                    <p:anim calcmode="discrete" valueType="clr">
                                      <p:cBhvr override="childStyle">
                                        <p:cTn id="49"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41"/>
                                        </p:tgtEl>
                                        <p:attrNameLst>
                                          <p:attrName>fillcolor</p:attrName>
                                        </p:attrNameLst>
                                      </p:cBhvr>
                                      <p:tavLst>
                                        <p:tav tm="0">
                                          <p:val>
                                            <p:clrVal>
                                              <a:schemeClr val="accent2"/>
                                            </p:clrVal>
                                          </p:val>
                                        </p:tav>
                                        <p:tav tm="50000">
                                          <p:val>
                                            <p:clrVal>
                                              <a:schemeClr val="hlink"/>
                                            </p:clrVal>
                                          </p:val>
                                        </p:tav>
                                      </p:tavLst>
                                    </p:anim>
                                    <p:set>
                                      <p:cBhvr>
                                        <p:cTn id="51" dur="80"/>
                                        <p:tgtEl>
                                          <p:spTgt spid="41"/>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42"/>
                                        </p:tgtEl>
                                        <p:attrNameLst>
                                          <p:attrName>style.visibility</p:attrName>
                                        </p:attrNameLst>
                                      </p:cBhvr>
                                      <p:to>
                                        <p:strVal val="visible"/>
                                      </p:to>
                                    </p:set>
                                    <p:anim calcmode="discrete" valueType="clr">
                                      <p:cBhvr override="childStyle">
                                        <p:cTn id="56"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42"/>
                                        </p:tgtEl>
                                        <p:attrNameLst>
                                          <p:attrName>fillcolor</p:attrName>
                                        </p:attrNameLst>
                                      </p:cBhvr>
                                      <p:tavLst>
                                        <p:tav tm="0">
                                          <p:val>
                                            <p:clrVal>
                                              <a:schemeClr val="accent2"/>
                                            </p:clrVal>
                                          </p:val>
                                        </p:tav>
                                        <p:tav tm="50000">
                                          <p:val>
                                            <p:clrVal>
                                              <a:schemeClr val="hlink"/>
                                            </p:clrVal>
                                          </p:val>
                                        </p:tav>
                                      </p:tavLst>
                                    </p:anim>
                                    <p:set>
                                      <p:cBhvr>
                                        <p:cTn id="58"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0" grpId="0" animBg="1"/>
      <p:bldP spid="31" grpId="0" animBg="1"/>
      <p:bldP spid="32" grpId="0" animBg="1"/>
      <p:bldP spid="33" grpId="0" animBg="1"/>
      <p:bldP spid="34" grpId="0" animBg="1"/>
      <p:bldP spid="35" grpId="0" animBg="1"/>
      <p:bldP spid="36" grpId="0" animBg="1"/>
      <p:bldP spid="37" grpId="0" animBg="1"/>
      <p:bldP spid="41" grpId="0" animBg="1"/>
      <p:bldP spid="4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 18"/>
          <p:cNvGrpSpPr/>
          <p:nvPr/>
        </p:nvGrpSpPr>
        <p:grpSpPr>
          <a:xfrm>
            <a:off x="5253532" y="978012"/>
            <a:ext cx="914400" cy="914400"/>
            <a:chOff x="5639650" y="958160"/>
            <a:chExt cx="914400" cy="914400"/>
          </a:xfrm>
        </p:grpSpPr>
        <p:grpSp>
          <p:nvGrpSpPr>
            <p:cNvPr id="2" name="Group 38">
              <a:extLst>
                <a:ext uri="{FF2B5EF4-FFF2-40B4-BE49-F238E27FC236}">
                  <a16:creationId xmlns:a16="http://schemas.microsoft.com/office/drawing/2014/main" id="{43E65664-9CFF-40AA-98F4-9209F4FE24BE}"/>
                </a:ext>
              </a:extLst>
            </p:cNvPr>
            <p:cNvGrpSpPr/>
            <p:nvPr/>
          </p:nvGrpSpPr>
          <p:grpSpPr>
            <a:xfrm>
              <a:off x="5639650" y="958160"/>
              <a:ext cx="914400" cy="914400"/>
              <a:chOff x="5828166" y="496120"/>
              <a:chExt cx="914400" cy="914400"/>
            </a:xfrm>
          </p:grpSpPr>
          <p:sp>
            <p:nvSpPr>
              <p:cNvPr id="3" name="Rectangle 39">
                <a:extLst>
                  <a:ext uri="{FF2B5EF4-FFF2-40B4-BE49-F238E27FC236}">
                    <a16:creationId xmlns:a16="http://schemas.microsoft.com/office/drawing/2014/main" id="{21B9F1F3-22AD-4C90-B86A-541117BA89E3}"/>
                  </a:ext>
                </a:extLst>
              </p:cNvPr>
              <p:cNvSpPr>
                <a:spLocks noChangeAspect="1"/>
              </p:cNvSpPr>
              <p:nvPr/>
            </p:nvSpPr>
            <p:spPr>
              <a:xfrm rot="2677901">
                <a:off x="5919605" y="587560"/>
                <a:ext cx="731520" cy="731520"/>
              </a:xfrm>
              <a:prstGeom prst="rect">
                <a:avLst/>
              </a:prstGeom>
              <a:solidFill>
                <a:srgbClr val="FF2B2A"/>
              </a:solidFill>
              <a:ln w="12700" cap="flat" cmpd="sng" algn="ctr">
                <a:noFill/>
                <a:prstDash val="solid"/>
                <a:miter lim="800000"/>
              </a:ln>
              <a:effectLst/>
            </p:spPr>
            <p:txBody>
              <a:bodyPr rtlCol="0" anchor="ctr"/>
              <a:lstStyle/>
              <a:p>
                <a:pPr algn="ctr">
                  <a:defRPr/>
                </a:pPr>
                <a:endParaRPr lang="en-US" kern="0" dirty="0">
                  <a:solidFill>
                    <a:prstClr val="white"/>
                  </a:solidFill>
                  <a:latin typeface="Calibri"/>
                </a:endParaRPr>
              </a:p>
            </p:txBody>
          </p:sp>
          <p:sp>
            <p:nvSpPr>
              <p:cNvPr id="4" name="Freeform: Shape 40">
                <a:extLst>
                  <a:ext uri="{FF2B5EF4-FFF2-40B4-BE49-F238E27FC236}">
                    <a16:creationId xmlns:a16="http://schemas.microsoft.com/office/drawing/2014/main" id="{FB5F0E6C-6757-49E8-8323-254CA09A5D64}"/>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n-US" kern="0">
                  <a:solidFill>
                    <a:prstClr val="white"/>
                  </a:solidFill>
                  <a:latin typeface="Calibri"/>
                </a:endParaRPr>
              </a:p>
            </p:txBody>
          </p:sp>
        </p:grpSp>
        <p:sp>
          <p:nvSpPr>
            <p:cNvPr id="5" name="Text Box 10">
              <a:extLst>
                <a:ext uri="{FF2B5EF4-FFF2-40B4-BE49-F238E27FC236}">
                  <a16:creationId xmlns:a16="http://schemas.microsoft.com/office/drawing/2014/main" id="{C156CEFE-6255-431A-8C31-DBDEFA2B085C}"/>
                </a:ext>
              </a:extLst>
            </p:cNvPr>
            <p:cNvSpPr txBox="1">
              <a:spLocks noChangeArrowheads="1"/>
            </p:cNvSpPr>
            <p:nvPr/>
          </p:nvSpPr>
          <p:spPr bwMode="auto">
            <a:xfrm>
              <a:off x="5755599" y="1169138"/>
              <a:ext cx="685800" cy="492443"/>
            </a:xfrm>
            <a:prstGeom prst="rect">
              <a:avLst/>
            </a:prstGeom>
            <a:noFill/>
            <a:ln w="9525">
              <a:noFill/>
              <a:miter lim="800000"/>
              <a:headEnd/>
              <a:tailEnd/>
            </a:ln>
          </p:spPr>
          <p:txBody>
            <a:bodyPr wrap="square" lIns="60960" tIns="30480" rIns="60960" bIns="30480">
              <a:spAutoFit/>
            </a:bodyPr>
            <a:lstStyle/>
            <a:p>
              <a:pPr algn="ctr">
                <a:defRPr/>
              </a:pPr>
              <a:r>
                <a:rPr lang="en-US" sz="2800" b="1" kern="0" dirty="0">
                  <a:solidFill>
                    <a:prstClr val="white"/>
                  </a:solidFill>
                  <a:latin typeface="Calibri"/>
                </a:rPr>
                <a:t>01</a:t>
              </a:r>
            </a:p>
          </p:txBody>
        </p:sp>
      </p:grpSp>
      <p:grpSp>
        <p:nvGrpSpPr>
          <p:cNvPr id="6" name="Grup 5"/>
          <p:cNvGrpSpPr/>
          <p:nvPr/>
        </p:nvGrpSpPr>
        <p:grpSpPr>
          <a:xfrm>
            <a:off x="0" y="32800"/>
            <a:ext cx="12192000" cy="934711"/>
            <a:chOff x="0" y="32800"/>
            <a:chExt cx="12192000" cy="934711"/>
          </a:xfrm>
        </p:grpSpPr>
        <p:grpSp>
          <p:nvGrpSpPr>
            <p:cNvPr id="7" name="Grup 6"/>
            <p:cNvGrpSpPr/>
            <p:nvPr/>
          </p:nvGrpSpPr>
          <p:grpSpPr>
            <a:xfrm flipH="1">
              <a:off x="0" y="32800"/>
              <a:ext cx="12192000" cy="934711"/>
              <a:chOff x="326460" y="994885"/>
              <a:chExt cx="12624852" cy="2356020"/>
            </a:xfrm>
          </p:grpSpPr>
          <p:sp>
            <p:nvSpPr>
              <p:cNvPr id="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1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1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8"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İnsanların Doğal ve Beşerî Ortamda Yaptıkları Bazı Değişiklikler</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18" name="TextBox 21">
            <a:extLst>
              <a:ext uri="{FF2B5EF4-FFF2-40B4-BE49-F238E27FC236}">
                <a16:creationId xmlns:a16="http://schemas.microsoft.com/office/drawing/2014/main" id="{33B1F4F1-FB35-4E45-B7FA-E04AC47FA61F}"/>
              </a:ext>
            </a:extLst>
          </p:cNvPr>
          <p:cNvSpPr txBox="1"/>
          <p:nvPr/>
        </p:nvSpPr>
        <p:spPr>
          <a:xfrm>
            <a:off x="292701" y="938305"/>
            <a:ext cx="4889749" cy="954107"/>
          </a:xfrm>
          <a:prstGeom prst="rect">
            <a:avLst/>
          </a:prstGeom>
          <a:noFill/>
        </p:spPr>
        <p:txBody>
          <a:bodyPr wrap="square" rtlCol="0">
            <a:spAutoFit/>
          </a:bodyPr>
          <a:lstStyle/>
          <a:p>
            <a:pPr algn="ctr" defTabSz="1219170">
              <a:spcBef>
                <a:spcPct val="20000"/>
              </a:spcBef>
              <a:defRPr/>
            </a:pPr>
            <a:r>
              <a:rPr lang="tr-TR" sz="2800" dirty="0" smtClean="0">
                <a:solidFill>
                  <a:prstClr val="black"/>
                </a:solidFill>
                <a:latin typeface="Calibri"/>
              </a:rPr>
              <a:t>Dinlenme ve eğlenme amacıyla parkların yapılması</a:t>
            </a:r>
            <a:endParaRPr lang="en-US" sz="1200" dirty="0">
              <a:solidFill>
                <a:srgbClr val="56595E"/>
              </a:solidFill>
              <a:latin typeface="Candara" panose="020E0502030303020204" pitchFamily="34" charset="0"/>
            </a:endParaRPr>
          </a:p>
        </p:txBody>
      </p:sp>
      <p:grpSp>
        <p:nvGrpSpPr>
          <p:cNvPr id="24" name="Grup 23"/>
          <p:cNvGrpSpPr/>
          <p:nvPr/>
        </p:nvGrpSpPr>
        <p:grpSpPr>
          <a:xfrm>
            <a:off x="6017869" y="1715523"/>
            <a:ext cx="914400" cy="914400"/>
            <a:chOff x="3619158" y="2970574"/>
            <a:chExt cx="914400" cy="914400"/>
          </a:xfrm>
        </p:grpSpPr>
        <p:grpSp>
          <p:nvGrpSpPr>
            <p:cNvPr id="20" name="Group 35">
              <a:extLst>
                <a:ext uri="{FF2B5EF4-FFF2-40B4-BE49-F238E27FC236}">
                  <a16:creationId xmlns:a16="http://schemas.microsoft.com/office/drawing/2014/main" id="{B1D8DC71-435F-4A07-98D4-27C252EA3DAE}"/>
                </a:ext>
              </a:extLst>
            </p:cNvPr>
            <p:cNvGrpSpPr/>
            <p:nvPr/>
          </p:nvGrpSpPr>
          <p:grpSpPr>
            <a:xfrm>
              <a:off x="3619158" y="2970574"/>
              <a:ext cx="914400" cy="914400"/>
              <a:chOff x="5828166" y="496120"/>
              <a:chExt cx="914400" cy="914400"/>
            </a:xfrm>
          </p:grpSpPr>
          <p:sp>
            <p:nvSpPr>
              <p:cNvPr id="21" name="Rectangle 36">
                <a:extLst>
                  <a:ext uri="{FF2B5EF4-FFF2-40B4-BE49-F238E27FC236}">
                    <a16:creationId xmlns:a16="http://schemas.microsoft.com/office/drawing/2014/main" id="{20A25F95-16BE-4F1B-ACB3-F47D723F87D0}"/>
                  </a:ext>
                </a:extLst>
              </p:cNvPr>
              <p:cNvSpPr>
                <a:spLocks noChangeAspect="1"/>
              </p:cNvSpPr>
              <p:nvPr/>
            </p:nvSpPr>
            <p:spPr>
              <a:xfrm rot="2677901">
                <a:off x="5919605" y="587560"/>
                <a:ext cx="731520" cy="731520"/>
              </a:xfrm>
              <a:prstGeom prst="rect">
                <a:avLst/>
              </a:prstGeom>
              <a:solidFill>
                <a:srgbClr val="85C401"/>
              </a:solidFill>
              <a:ln w="12700" cap="flat" cmpd="sng" algn="ctr">
                <a:noFill/>
                <a:prstDash val="solid"/>
                <a:miter lim="800000"/>
              </a:ln>
              <a:effectLst/>
            </p:spPr>
            <p:txBody>
              <a:bodyPr rtlCol="0" anchor="ctr"/>
              <a:lstStyle/>
              <a:p>
                <a:pPr algn="ctr">
                  <a:defRPr/>
                </a:pPr>
                <a:endParaRPr lang="en-US" kern="0" dirty="0">
                  <a:solidFill>
                    <a:prstClr val="white"/>
                  </a:solidFill>
                  <a:latin typeface="Calibri"/>
                </a:endParaRPr>
              </a:p>
            </p:txBody>
          </p:sp>
          <p:sp>
            <p:nvSpPr>
              <p:cNvPr id="22" name="Freeform: Shape 37">
                <a:extLst>
                  <a:ext uri="{FF2B5EF4-FFF2-40B4-BE49-F238E27FC236}">
                    <a16:creationId xmlns:a16="http://schemas.microsoft.com/office/drawing/2014/main" id="{41E5F5F4-0487-426D-ADC6-D9A66E5DD875}"/>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n-US" kern="0">
                  <a:solidFill>
                    <a:prstClr val="white"/>
                  </a:solidFill>
                  <a:latin typeface="Calibri"/>
                </a:endParaRPr>
              </a:p>
            </p:txBody>
          </p:sp>
        </p:grpSp>
        <p:sp>
          <p:nvSpPr>
            <p:cNvPr id="23" name="Text Box 10">
              <a:extLst>
                <a:ext uri="{FF2B5EF4-FFF2-40B4-BE49-F238E27FC236}">
                  <a16:creationId xmlns:a16="http://schemas.microsoft.com/office/drawing/2014/main" id="{A6ACFE60-B9BB-4B53-BAD3-1DC22317969E}"/>
                </a:ext>
              </a:extLst>
            </p:cNvPr>
            <p:cNvSpPr txBox="1">
              <a:spLocks noChangeArrowheads="1"/>
            </p:cNvSpPr>
            <p:nvPr/>
          </p:nvSpPr>
          <p:spPr bwMode="auto">
            <a:xfrm>
              <a:off x="3733457" y="3181552"/>
              <a:ext cx="685800" cy="492443"/>
            </a:xfrm>
            <a:prstGeom prst="rect">
              <a:avLst/>
            </a:prstGeom>
            <a:noFill/>
            <a:ln w="9525">
              <a:noFill/>
              <a:miter lim="800000"/>
              <a:headEnd/>
              <a:tailEnd/>
            </a:ln>
          </p:spPr>
          <p:txBody>
            <a:bodyPr wrap="square" lIns="60960" tIns="30480" rIns="60960" bIns="30480">
              <a:spAutoFit/>
            </a:bodyPr>
            <a:lstStyle/>
            <a:p>
              <a:pPr algn="ctr">
                <a:defRPr/>
              </a:pPr>
              <a:r>
                <a:rPr lang="en-US" sz="2800" b="1" kern="0" dirty="0">
                  <a:solidFill>
                    <a:prstClr val="white"/>
                  </a:solidFill>
                  <a:latin typeface="Calibri"/>
                </a:rPr>
                <a:t>02</a:t>
              </a:r>
            </a:p>
          </p:txBody>
        </p:sp>
      </p:grpSp>
      <p:sp>
        <p:nvSpPr>
          <p:cNvPr id="25" name="TextBox 21">
            <a:extLst>
              <a:ext uri="{FF2B5EF4-FFF2-40B4-BE49-F238E27FC236}">
                <a16:creationId xmlns:a16="http://schemas.microsoft.com/office/drawing/2014/main" id="{33B1F4F1-FB35-4E45-B7FA-E04AC47FA61F}"/>
              </a:ext>
            </a:extLst>
          </p:cNvPr>
          <p:cNvSpPr txBox="1"/>
          <p:nvPr/>
        </p:nvSpPr>
        <p:spPr>
          <a:xfrm>
            <a:off x="7244805" y="1659940"/>
            <a:ext cx="4725696" cy="954107"/>
          </a:xfrm>
          <a:prstGeom prst="rect">
            <a:avLst/>
          </a:prstGeom>
          <a:noFill/>
        </p:spPr>
        <p:txBody>
          <a:bodyPr wrap="square" rtlCol="0">
            <a:spAutoFit/>
          </a:bodyPr>
          <a:lstStyle/>
          <a:p>
            <a:pPr algn="ctr" defTabSz="1219170">
              <a:spcBef>
                <a:spcPct val="20000"/>
              </a:spcBef>
              <a:defRPr/>
            </a:pPr>
            <a:r>
              <a:rPr lang="tr-TR" sz="2800" dirty="0" smtClean="0">
                <a:solidFill>
                  <a:prstClr val="black"/>
                </a:solidFill>
                <a:latin typeface="Calibri"/>
              </a:rPr>
              <a:t>Ulaşım ve ticaret için limanların yapılması</a:t>
            </a:r>
            <a:endParaRPr lang="en-US" sz="1200" dirty="0">
              <a:solidFill>
                <a:srgbClr val="56595E"/>
              </a:solidFill>
              <a:latin typeface="Candara" panose="020E0502030303020204" pitchFamily="34" charset="0"/>
            </a:endParaRPr>
          </a:p>
        </p:txBody>
      </p:sp>
      <p:grpSp>
        <p:nvGrpSpPr>
          <p:cNvPr id="30" name="Grup 29"/>
          <p:cNvGrpSpPr/>
          <p:nvPr/>
        </p:nvGrpSpPr>
        <p:grpSpPr>
          <a:xfrm>
            <a:off x="5247192" y="2480130"/>
            <a:ext cx="914400" cy="914400"/>
            <a:chOff x="5993528" y="2965688"/>
            <a:chExt cx="914400" cy="914400"/>
          </a:xfrm>
        </p:grpSpPr>
        <p:grpSp>
          <p:nvGrpSpPr>
            <p:cNvPr id="26" name="Group 34">
              <a:extLst>
                <a:ext uri="{FF2B5EF4-FFF2-40B4-BE49-F238E27FC236}">
                  <a16:creationId xmlns:a16="http://schemas.microsoft.com/office/drawing/2014/main" id="{E9005DC1-9DBB-4CC6-99F3-9F68EDFCAA0F}"/>
                </a:ext>
              </a:extLst>
            </p:cNvPr>
            <p:cNvGrpSpPr/>
            <p:nvPr/>
          </p:nvGrpSpPr>
          <p:grpSpPr>
            <a:xfrm>
              <a:off x="5993528" y="2965688"/>
              <a:ext cx="914400" cy="914400"/>
              <a:chOff x="5828166" y="496120"/>
              <a:chExt cx="914400" cy="914400"/>
            </a:xfrm>
          </p:grpSpPr>
          <p:sp>
            <p:nvSpPr>
              <p:cNvPr id="27" name="Rectangle 33">
                <a:extLst>
                  <a:ext uri="{FF2B5EF4-FFF2-40B4-BE49-F238E27FC236}">
                    <a16:creationId xmlns:a16="http://schemas.microsoft.com/office/drawing/2014/main" id="{749C266A-2B6D-4BE2-8A47-B64BD71546F6}"/>
                  </a:ext>
                </a:extLst>
              </p:cNvPr>
              <p:cNvSpPr>
                <a:spLocks noChangeAspect="1"/>
              </p:cNvSpPr>
              <p:nvPr/>
            </p:nvSpPr>
            <p:spPr>
              <a:xfrm rot="2677901">
                <a:off x="5919605" y="587560"/>
                <a:ext cx="731520" cy="731520"/>
              </a:xfrm>
              <a:prstGeom prst="rect">
                <a:avLst/>
              </a:prstGeom>
              <a:solidFill>
                <a:srgbClr val="3EB8CD"/>
              </a:solidFill>
              <a:ln w="12700" cap="flat" cmpd="sng" algn="ctr">
                <a:noFill/>
                <a:prstDash val="solid"/>
                <a:miter lim="800000"/>
              </a:ln>
              <a:effectLst/>
            </p:spPr>
            <p:txBody>
              <a:bodyPr rtlCol="0" anchor="ctr"/>
              <a:lstStyle/>
              <a:p>
                <a:pPr algn="ctr">
                  <a:defRPr/>
                </a:pPr>
                <a:endParaRPr lang="en-US" kern="0" dirty="0">
                  <a:solidFill>
                    <a:prstClr val="white"/>
                  </a:solidFill>
                  <a:latin typeface="Calibri"/>
                </a:endParaRPr>
              </a:p>
            </p:txBody>
          </p:sp>
          <p:sp>
            <p:nvSpPr>
              <p:cNvPr id="28" name="Freeform: Shape 32">
                <a:extLst>
                  <a:ext uri="{FF2B5EF4-FFF2-40B4-BE49-F238E27FC236}">
                    <a16:creationId xmlns:a16="http://schemas.microsoft.com/office/drawing/2014/main" id="{0989F283-D32C-4DA6-9F0F-10A50A6A2843}"/>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n-US" kern="0">
                  <a:solidFill>
                    <a:prstClr val="white"/>
                  </a:solidFill>
                  <a:latin typeface="Calibri"/>
                </a:endParaRPr>
              </a:p>
            </p:txBody>
          </p:sp>
        </p:grpSp>
        <p:sp>
          <p:nvSpPr>
            <p:cNvPr id="29" name="Text Box 10">
              <a:extLst>
                <a:ext uri="{FF2B5EF4-FFF2-40B4-BE49-F238E27FC236}">
                  <a16:creationId xmlns:a16="http://schemas.microsoft.com/office/drawing/2014/main" id="{8448027E-9206-4642-908F-4C6E1475E5BA}"/>
                </a:ext>
              </a:extLst>
            </p:cNvPr>
            <p:cNvSpPr txBox="1">
              <a:spLocks noChangeArrowheads="1"/>
            </p:cNvSpPr>
            <p:nvPr/>
          </p:nvSpPr>
          <p:spPr bwMode="auto">
            <a:xfrm>
              <a:off x="6107827" y="3176666"/>
              <a:ext cx="685800" cy="492443"/>
            </a:xfrm>
            <a:prstGeom prst="rect">
              <a:avLst/>
            </a:prstGeom>
            <a:noFill/>
            <a:ln w="9525">
              <a:noFill/>
              <a:miter lim="800000"/>
              <a:headEnd/>
              <a:tailEnd/>
            </a:ln>
          </p:spPr>
          <p:txBody>
            <a:bodyPr wrap="square" lIns="60960" tIns="30480" rIns="60960" bIns="30480">
              <a:spAutoFit/>
            </a:bodyPr>
            <a:lstStyle/>
            <a:p>
              <a:pPr algn="ctr">
                <a:defRPr/>
              </a:pPr>
              <a:r>
                <a:rPr lang="en-US" sz="2800" b="1" kern="0" dirty="0">
                  <a:solidFill>
                    <a:prstClr val="white"/>
                  </a:solidFill>
                  <a:latin typeface="Calibri"/>
                </a:rPr>
                <a:t>03</a:t>
              </a:r>
            </a:p>
          </p:txBody>
        </p:sp>
      </p:grpSp>
      <p:sp>
        <p:nvSpPr>
          <p:cNvPr id="31" name="TextBox 21">
            <a:extLst>
              <a:ext uri="{FF2B5EF4-FFF2-40B4-BE49-F238E27FC236}">
                <a16:creationId xmlns:a16="http://schemas.microsoft.com/office/drawing/2014/main" id="{33B1F4F1-FB35-4E45-B7FA-E04AC47FA61F}"/>
              </a:ext>
            </a:extLst>
          </p:cNvPr>
          <p:cNvSpPr txBox="1"/>
          <p:nvPr/>
        </p:nvSpPr>
        <p:spPr>
          <a:xfrm>
            <a:off x="255342" y="2221866"/>
            <a:ext cx="4906978" cy="1384995"/>
          </a:xfrm>
          <a:prstGeom prst="rect">
            <a:avLst/>
          </a:prstGeom>
          <a:noFill/>
        </p:spPr>
        <p:txBody>
          <a:bodyPr wrap="square" rtlCol="0">
            <a:spAutoFit/>
          </a:bodyPr>
          <a:lstStyle/>
          <a:p>
            <a:pPr lvl="0" algn="ctr" defTabSz="1219170">
              <a:spcBef>
                <a:spcPct val="20000"/>
              </a:spcBef>
              <a:defRPr/>
            </a:pPr>
            <a:r>
              <a:rPr lang="tr-TR" sz="2800" dirty="0">
                <a:solidFill>
                  <a:prstClr val="black"/>
                </a:solidFill>
              </a:rPr>
              <a:t>Enerji ve su ihtiyacının karşılanması için barajların </a:t>
            </a:r>
            <a:r>
              <a:rPr lang="tr-TR" sz="2800" dirty="0" smtClean="0">
                <a:solidFill>
                  <a:prstClr val="black"/>
                </a:solidFill>
              </a:rPr>
              <a:t>yapılması</a:t>
            </a:r>
            <a:endParaRPr lang="en-US" sz="1200" dirty="0">
              <a:solidFill>
                <a:srgbClr val="56595E"/>
              </a:solidFill>
              <a:latin typeface="Candara" panose="020E0502030303020204" pitchFamily="34" charset="0"/>
            </a:endParaRPr>
          </a:p>
        </p:txBody>
      </p:sp>
      <p:grpSp>
        <p:nvGrpSpPr>
          <p:cNvPr id="40" name="Grup 39"/>
          <p:cNvGrpSpPr/>
          <p:nvPr/>
        </p:nvGrpSpPr>
        <p:grpSpPr>
          <a:xfrm>
            <a:off x="6007572" y="3199049"/>
            <a:ext cx="914400" cy="914400"/>
            <a:chOff x="1269128" y="2970574"/>
            <a:chExt cx="914400" cy="914400"/>
          </a:xfrm>
        </p:grpSpPr>
        <p:grpSp>
          <p:nvGrpSpPr>
            <p:cNvPr id="36" name="Group 38">
              <a:extLst>
                <a:ext uri="{FF2B5EF4-FFF2-40B4-BE49-F238E27FC236}">
                  <a16:creationId xmlns:a16="http://schemas.microsoft.com/office/drawing/2014/main" id="{43E65664-9CFF-40AA-98F4-9209F4FE24BE}"/>
                </a:ext>
              </a:extLst>
            </p:cNvPr>
            <p:cNvGrpSpPr/>
            <p:nvPr/>
          </p:nvGrpSpPr>
          <p:grpSpPr>
            <a:xfrm>
              <a:off x="1269128" y="2970574"/>
              <a:ext cx="914400" cy="914400"/>
              <a:chOff x="5828166" y="496120"/>
              <a:chExt cx="914400" cy="914400"/>
            </a:xfrm>
          </p:grpSpPr>
          <p:sp>
            <p:nvSpPr>
              <p:cNvPr id="37" name="Rectangle 39">
                <a:extLst>
                  <a:ext uri="{FF2B5EF4-FFF2-40B4-BE49-F238E27FC236}">
                    <a16:creationId xmlns:a16="http://schemas.microsoft.com/office/drawing/2014/main" id="{21B9F1F3-22AD-4C90-B86A-541117BA89E3}"/>
                  </a:ext>
                </a:extLst>
              </p:cNvPr>
              <p:cNvSpPr>
                <a:spLocks noChangeAspect="1"/>
              </p:cNvSpPr>
              <p:nvPr/>
            </p:nvSpPr>
            <p:spPr>
              <a:xfrm rot="2677901">
                <a:off x="5919605" y="587560"/>
                <a:ext cx="731520" cy="731520"/>
              </a:xfrm>
              <a:prstGeom prst="rect">
                <a:avLst/>
              </a:prstGeom>
              <a:solidFill>
                <a:srgbClr val="EEEC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38" name="Freeform: Shape 40">
                <a:extLst>
                  <a:ext uri="{FF2B5EF4-FFF2-40B4-BE49-F238E27FC236}">
                    <a16:creationId xmlns:a16="http://schemas.microsoft.com/office/drawing/2014/main" id="{FB5F0E6C-6757-49E8-8323-254CA09A5D64}"/>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grpSp>
        <p:sp>
          <p:nvSpPr>
            <p:cNvPr id="39" name="Text Box 10">
              <a:extLst>
                <a:ext uri="{FF2B5EF4-FFF2-40B4-BE49-F238E27FC236}">
                  <a16:creationId xmlns:a16="http://schemas.microsoft.com/office/drawing/2014/main" id="{C156CEFE-6255-431A-8C31-DBDEFA2B085C}"/>
                </a:ext>
              </a:extLst>
            </p:cNvPr>
            <p:cNvSpPr txBox="1">
              <a:spLocks noChangeArrowheads="1"/>
            </p:cNvSpPr>
            <p:nvPr/>
          </p:nvSpPr>
          <p:spPr bwMode="auto">
            <a:xfrm>
              <a:off x="1383427" y="3161233"/>
              <a:ext cx="685800" cy="492443"/>
            </a:xfrm>
            <a:prstGeom prst="rect">
              <a:avLst/>
            </a:prstGeom>
            <a:noFill/>
            <a:ln w="9525">
              <a:noFill/>
              <a:miter lim="800000"/>
              <a:headEnd/>
              <a:tailEnd/>
            </a:ln>
          </p:spPr>
          <p:txBody>
            <a:bodyPr wrap="square" lIns="60960" tIns="30480" rIns="60960" bIns="3048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rPr>
                <a:t>0</a:t>
              </a:r>
              <a:r>
                <a:rPr kumimoji="0" lang="tr-TR" sz="2800" b="1" i="0" u="none" strike="noStrike" kern="0" cap="none" spc="0" normalizeH="0" baseline="0" noProof="0" dirty="0" smtClean="0">
                  <a:ln>
                    <a:noFill/>
                  </a:ln>
                  <a:solidFill>
                    <a:prstClr val="white"/>
                  </a:solidFill>
                  <a:effectLst/>
                  <a:uLnTx/>
                  <a:uFillTx/>
                </a:rPr>
                <a:t>4</a:t>
              </a:r>
              <a:endParaRPr kumimoji="0" lang="en-US" sz="2800" b="1" i="0" u="none" strike="noStrike" kern="0" cap="none" spc="0" normalizeH="0" baseline="0" noProof="0" dirty="0">
                <a:ln>
                  <a:noFill/>
                </a:ln>
                <a:solidFill>
                  <a:prstClr val="white"/>
                </a:solidFill>
                <a:effectLst/>
                <a:uLnTx/>
                <a:uFillTx/>
              </a:endParaRPr>
            </a:p>
          </p:txBody>
        </p:sp>
      </p:grpSp>
      <p:sp>
        <p:nvSpPr>
          <p:cNvPr id="41" name="TextBox 21">
            <a:extLst>
              <a:ext uri="{FF2B5EF4-FFF2-40B4-BE49-F238E27FC236}">
                <a16:creationId xmlns:a16="http://schemas.microsoft.com/office/drawing/2014/main" id="{33B1F4F1-FB35-4E45-B7FA-E04AC47FA61F}"/>
              </a:ext>
            </a:extLst>
          </p:cNvPr>
          <p:cNvSpPr txBox="1"/>
          <p:nvPr/>
        </p:nvSpPr>
        <p:spPr>
          <a:xfrm>
            <a:off x="7104318" y="3017254"/>
            <a:ext cx="4911639" cy="1384995"/>
          </a:xfrm>
          <a:prstGeom prst="rect">
            <a:avLst/>
          </a:prstGeom>
          <a:noFill/>
        </p:spPr>
        <p:txBody>
          <a:bodyPr wrap="square" rtlCol="0">
            <a:spAutoFit/>
          </a:bodyPr>
          <a:lstStyle/>
          <a:p>
            <a:pPr algn="ctr" defTabSz="1219170">
              <a:spcBef>
                <a:spcPct val="20000"/>
              </a:spcBef>
              <a:defRPr/>
            </a:pPr>
            <a:r>
              <a:rPr lang="tr-TR" sz="2800" dirty="0">
                <a:solidFill>
                  <a:prstClr val="black"/>
                </a:solidFill>
              </a:rPr>
              <a:t>Beslenme ihtiyacının karşılanması için toprağın işlenerek tarım </a:t>
            </a:r>
            <a:r>
              <a:rPr lang="tr-TR" sz="2800" dirty="0" smtClean="0">
                <a:solidFill>
                  <a:prstClr val="black"/>
                </a:solidFill>
              </a:rPr>
              <a:t>yapılması</a:t>
            </a:r>
            <a:endParaRPr lang="tr-TR" sz="2800" dirty="0">
              <a:solidFill>
                <a:prstClr val="black"/>
              </a:solidFill>
            </a:endParaRPr>
          </a:p>
        </p:txBody>
      </p:sp>
      <p:grpSp>
        <p:nvGrpSpPr>
          <p:cNvPr id="46" name="Grup 45"/>
          <p:cNvGrpSpPr/>
          <p:nvPr/>
        </p:nvGrpSpPr>
        <p:grpSpPr>
          <a:xfrm>
            <a:off x="5254212" y="3948159"/>
            <a:ext cx="914400" cy="914400"/>
            <a:chOff x="3619158" y="2970574"/>
            <a:chExt cx="914400" cy="914400"/>
          </a:xfrm>
        </p:grpSpPr>
        <p:grpSp>
          <p:nvGrpSpPr>
            <p:cNvPr id="42" name="Group 35">
              <a:extLst>
                <a:ext uri="{FF2B5EF4-FFF2-40B4-BE49-F238E27FC236}">
                  <a16:creationId xmlns:a16="http://schemas.microsoft.com/office/drawing/2014/main" id="{B1D8DC71-435F-4A07-98D4-27C252EA3DAE}"/>
                </a:ext>
              </a:extLst>
            </p:cNvPr>
            <p:cNvGrpSpPr/>
            <p:nvPr/>
          </p:nvGrpSpPr>
          <p:grpSpPr>
            <a:xfrm>
              <a:off x="3619158" y="2970574"/>
              <a:ext cx="914400" cy="914400"/>
              <a:chOff x="5828166" y="496120"/>
              <a:chExt cx="914400" cy="914400"/>
            </a:xfrm>
          </p:grpSpPr>
          <p:sp>
            <p:nvSpPr>
              <p:cNvPr id="43" name="Rectangle 36">
                <a:extLst>
                  <a:ext uri="{FF2B5EF4-FFF2-40B4-BE49-F238E27FC236}">
                    <a16:creationId xmlns:a16="http://schemas.microsoft.com/office/drawing/2014/main" id="{20A25F95-16BE-4F1B-ACB3-F47D723F87D0}"/>
                  </a:ext>
                </a:extLst>
              </p:cNvPr>
              <p:cNvSpPr>
                <a:spLocks noChangeAspect="1"/>
              </p:cNvSpPr>
              <p:nvPr/>
            </p:nvSpPr>
            <p:spPr>
              <a:xfrm rot="2677901">
                <a:off x="5919605" y="587560"/>
                <a:ext cx="731520" cy="731520"/>
              </a:xfrm>
              <a:prstGeom prst="rect">
                <a:avLst/>
              </a:prstGeom>
              <a:solidFill>
                <a:srgbClr val="FFC000"/>
              </a:solidFill>
              <a:ln w="12700" cap="flat" cmpd="sng" algn="ctr">
                <a:noFill/>
                <a:prstDash val="solid"/>
                <a:miter lim="800000"/>
              </a:ln>
              <a:effectLst/>
            </p:spPr>
            <p:txBody>
              <a:bodyPr rtlCol="0" anchor="ctr"/>
              <a:lstStyle/>
              <a:p>
                <a:pPr algn="ctr">
                  <a:defRPr/>
                </a:pPr>
                <a:endParaRPr lang="en-US" kern="0" dirty="0">
                  <a:solidFill>
                    <a:prstClr val="white"/>
                  </a:solidFill>
                  <a:latin typeface="Calibri"/>
                </a:endParaRPr>
              </a:p>
            </p:txBody>
          </p:sp>
          <p:sp>
            <p:nvSpPr>
              <p:cNvPr id="44" name="Freeform: Shape 37">
                <a:extLst>
                  <a:ext uri="{FF2B5EF4-FFF2-40B4-BE49-F238E27FC236}">
                    <a16:creationId xmlns:a16="http://schemas.microsoft.com/office/drawing/2014/main" id="{41E5F5F4-0487-426D-ADC6-D9A66E5DD875}"/>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n-US" kern="0">
                  <a:solidFill>
                    <a:prstClr val="white"/>
                  </a:solidFill>
                  <a:latin typeface="Calibri"/>
                </a:endParaRPr>
              </a:p>
            </p:txBody>
          </p:sp>
        </p:grpSp>
        <p:sp>
          <p:nvSpPr>
            <p:cNvPr id="45" name="Text Box 10">
              <a:extLst>
                <a:ext uri="{FF2B5EF4-FFF2-40B4-BE49-F238E27FC236}">
                  <a16:creationId xmlns:a16="http://schemas.microsoft.com/office/drawing/2014/main" id="{A6ACFE60-B9BB-4B53-BAD3-1DC22317969E}"/>
                </a:ext>
              </a:extLst>
            </p:cNvPr>
            <p:cNvSpPr txBox="1">
              <a:spLocks noChangeArrowheads="1"/>
            </p:cNvSpPr>
            <p:nvPr/>
          </p:nvSpPr>
          <p:spPr bwMode="auto">
            <a:xfrm>
              <a:off x="3733457" y="3212038"/>
              <a:ext cx="685800" cy="492443"/>
            </a:xfrm>
            <a:prstGeom prst="rect">
              <a:avLst/>
            </a:prstGeom>
            <a:noFill/>
            <a:ln w="9525">
              <a:noFill/>
              <a:miter lim="800000"/>
              <a:headEnd/>
              <a:tailEnd/>
            </a:ln>
          </p:spPr>
          <p:txBody>
            <a:bodyPr wrap="square" lIns="60960" tIns="30480" rIns="60960" bIns="30480">
              <a:spAutoFit/>
            </a:bodyPr>
            <a:lstStyle/>
            <a:p>
              <a:pPr algn="ctr">
                <a:defRPr/>
              </a:pPr>
              <a:r>
                <a:rPr lang="en-US" sz="2800" b="1" kern="0" dirty="0" smtClean="0">
                  <a:solidFill>
                    <a:prstClr val="white"/>
                  </a:solidFill>
                  <a:latin typeface="Calibri"/>
                </a:rPr>
                <a:t>0</a:t>
              </a:r>
              <a:r>
                <a:rPr lang="tr-TR" sz="2800" b="1" kern="0" dirty="0" smtClean="0">
                  <a:solidFill>
                    <a:prstClr val="white"/>
                  </a:solidFill>
                  <a:latin typeface="Calibri"/>
                </a:rPr>
                <a:t>5</a:t>
              </a:r>
              <a:endParaRPr lang="en-US" sz="2800" b="1" kern="0" dirty="0">
                <a:solidFill>
                  <a:prstClr val="white"/>
                </a:solidFill>
                <a:latin typeface="Calibri"/>
              </a:endParaRPr>
            </a:p>
          </p:txBody>
        </p:sp>
      </p:grpSp>
      <p:sp>
        <p:nvSpPr>
          <p:cNvPr id="47" name="TextBox 21">
            <a:extLst>
              <a:ext uri="{FF2B5EF4-FFF2-40B4-BE49-F238E27FC236}">
                <a16:creationId xmlns:a16="http://schemas.microsoft.com/office/drawing/2014/main" id="{33B1F4F1-FB35-4E45-B7FA-E04AC47FA61F}"/>
              </a:ext>
            </a:extLst>
          </p:cNvPr>
          <p:cNvSpPr txBox="1"/>
          <p:nvPr/>
        </p:nvSpPr>
        <p:spPr>
          <a:xfrm>
            <a:off x="161229" y="3975946"/>
            <a:ext cx="4945752" cy="954107"/>
          </a:xfrm>
          <a:prstGeom prst="rect">
            <a:avLst/>
          </a:prstGeom>
          <a:noFill/>
        </p:spPr>
        <p:txBody>
          <a:bodyPr wrap="square" rtlCol="0">
            <a:spAutoFit/>
          </a:bodyPr>
          <a:lstStyle/>
          <a:p>
            <a:pPr algn="ctr" defTabSz="1219170">
              <a:spcBef>
                <a:spcPct val="20000"/>
              </a:spcBef>
              <a:defRPr/>
            </a:pPr>
            <a:r>
              <a:rPr lang="tr-TR" sz="2800" dirty="0">
                <a:solidFill>
                  <a:prstClr val="black"/>
                </a:solidFill>
              </a:rPr>
              <a:t>Eğitim ihtiyacının karşılanması için okulların yapılması</a:t>
            </a:r>
          </a:p>
        </p:txBody>
      </p:sp>
      <p:grpSp>
        <p:nvGrpSpPr>
          <p:cNvPr id="56" name="Grup 55"/>
          <p:cNvGrpSpPr/>
          <p:nvPr/>
        </p:nvGrpSpPr>
        <p:grpSpPr>
          <a:xfrm>
            <a:off x="6023069" y="4674880"/>
            <a:ext cx="914400" cy="914400"/>
            <a:chOff x="5993528" y="2965688"/>
            <a:chExt cx="914400" cy="914400"/>
          </a:xfrm>
        </p:grpSpPr>
        <p:grpSp>
          <p:nvGrpSpPr>
            <p:cNvPr id="52" name="Group 34">
              <a:extLst>
                <a:ext uri="{FF2B5EF4-FFF2-40B4-BE49-F238E27FC236}">
                  <a16:creationId xmlns:a16="http://schemas.microsoft.com/office/drawing/2014/main" id="{E9005DC1-9DBB-4CC6-99F3-9F68EDFCAA0F}"/>
                </a:ext>
              </a:extLst>
            </p:cNvPr>
            <p:cNvGrpSpPr/>
            <p:nvPr/>
          </p:nvGrpSpPr>
          <p:grpSpPr>
            <a:xfrm>
              <a:off x="5993528" y="2965688"/>
              <a:ext cx="914400" cy="914400"/>
              <a:chOff x="5828166" y="496120"/>
              <a:chExt cx="914400" cy="914400"/>
            </a:xfrm>
          </p:grpSpPr>
          <p:sp>
            <p:nvSpPr>
              <p:cNvPr id="53" name="Rectangle 33">
                <a:extLst>
                  <a:ext uri="{FF2B5EF4-FFF2-40B4-BE49-F238E27FC236}">
                    <a16:creationId xmlns:a16="http://schemas.microsoft.com/office/drawing/2014/main" id="{749C266A-2B6D-4BE2-8A47-B64BD71546F6}"/>
                  </a:ext>
                </a:extLst>
              </p:cNvPr>
              <p:cNvSpPr>
                <a:spLocks noChangeAspect="1"/>
              </p:cNvSpPr>
              <p:nvPr/>
            </p:nvSpPr>
            <p:spPr>
              <a:xfrm rot="2677901">
                <a:off x="5919605" y="587560"/>
                <a:ext cx="731520" cy="731520"/>
              </a:xfrm>
              <a:prstGeom prst="rect">
                <a:avLst/>
              </a:prstGeom>
              <a:solidFill>
                <a:srgbClr val="8064A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4" name="Freeform: Shape 32">
                <a:extLst>
                  <a:ext uri="{FF2B5EF4-FFF2-40B4-BE49-F238E27FC236}">
                    <a16:creationId xmlns:a16="http://schemas.microsoft.com/office/drawing/2014/main" id="{0989F283-D32C-4DA6-9F0F-10A50A6A2843}"/>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grpSp>
        <p:sp>
          <p:nvSpPr>
            <p:cNvPr id="55" name="Text Box 10">
              <a:extLst>
                <a:ext uri="{FF2B5EF4-FFF2-40B4-BE49-F238E27FC236}">
                  <a16:creationId xmlns:a16="http://schemas.microsoft.com/office/drawing/2014/main" id="{8448027E-9206-4642-908F-4C6E1475E5BA}"/>
                </a:ext>
              </a:extLst>
            </p:cNvPr>
            <p:cNvSpPr txBox="1">
              <a:spLocks noChangeArrowheads="1"/>
            </p:cNvSpPr>
            <p:nvPr/>
          </p:nvSpPr>
          <p:spPr bwMode="auto">
            <a:xfrm>
              <a:off x="6107828" y="3161505"/>
              <a:ext cx="685800" cy="492443"/>
            </a:xfrm>
            <a:prstGeom prst="rect">
              <a:avLst/>
            </a:prstGeom>
            <a:noFill/>
            <a:ln w="9525">
              <a:noFill/>
              <a:miter lim="800000"/>
              <a:headEnd/>
              <a:tailEnd/>
            </a:ln>
          </p:spPr>
          <p:txBody>
            <a:bodyPr wrap="square" lIns="60960" tIns="30480" rIns="60960" bIns="3048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rPr>
                <a:t>0</a:t>
              </a:r>
              <a:r>
                <a:rPr kumimoji="0" lang="tr-TR" sz="2800" b="1" i="0" u="none" strike="noStrike" kern="0" cap="none" spc="0" normalizeH="0" baseline="0" noProof="0" dirty="0" smtClean="0">
                  <a:ln>
                    <a:noFill/>
                  </a:ln>
                  <a:solidFill>
                    <a:prstClr val="white"/>
                  </a:solidFill>
                  <a:effectLst/>
                  <a:uLnTx/>
                  <a:uFillTx/>
                </a:rPr>
                <a:t>6</a:t>
              </a:r>
              <a:endParaRPr kumimoji="0" lang="en-US" sz="2800" b="1" i="0" u="none" strike="noStrike" kern="0" cap="none" spc="0" normalizeH="0" baseline="0" noProof="0" dirty="0">
                <a:ln>
                  <a:noFill/>
                </a:ln>
                <a:solidFill>
                  <a:prstClr val="white"/>
                </a:solidFill>
                <a:effectLst/>
                <a:uLnTx/>
                <a:uFillTx/>
              </a:endParaRPr>
            </a:p>
          </p:txBody>
        </p:sp>
      </p:grpSp>
      <p:sp>
        <p:nvSpPr>
          <p:cNvPr id="57" name="TextBox 21">
            <a:extLst>
              <a:ext uri="{FF2B5EF4-FFF2-40B4-BE49-F238E27FC236}">
                <a16:creationId xmlns:a16="http://schemas.microsoft.com/office/drawing/2014/main" id="{33B1F4F1-FB35-4E45-B7FA-E04AC47FA61F}"/>
              </a:ext>
            </a:extLst>
          </p:cNvPr>
          <p:cNvSpPr txBox="1"/>
          <p:nvPr/>
        </p:nvSpPr>
        <p:spPr>
          <a:xfrm>
            <a:off x="7126833" y="4682066"/>
            <a:ext cx="4911639" cy="954107"/>
          </a:xfrm>
          <a:prstGeom prst="rect">
            <a:avLst/>
          </a:prstGeom>
          <a:noFill/>
        </p:spPr>
        <p:txBody>
          <a:bodyPr wrap="square" rtlCol="0">
            <a:spAutoFit/>
          </a:bodyPr>
          <a:lstStyle/>
          <a:p>
            <a:pPr algn="ctr" defTabSz="1219170">
              <a:spcBef>
                <a:spcPct val="20000"/>
              </a:spcBef>
              <a:defRPr/>
            </a:pPr>
            <a:r>
              <a:rPr lang="tr-TR" sz="2800" dirty="0">
                <a:solidFill>
                  <a:prstClr val="black"/>
                </a:solidFill>
              </a:rPr>
              <a:t>Barınma ihtiyacının karşılanması için konutların yapılması</a:t>
            </a:r>
          </a:p>
        </p:txBody>
      </p:sp>
      <p:grpSp>
        <p:nvGrpSpPr>
          <p:cNvPr id="67" name="Grup 66"/>
          <p:cNvGrpSpPr/>
          <p:nvPr/>
        </p:nvGrpSpPr>
        <p:grpSpPr>
          <a:xfrm>
            <a:off x="5288717" y="5421010"/>
            <a:ext cx="914400" cy="914400"/>
            <a:chOff x="5435204" y="5420230"/>
            <a:chExt cx="914400" cy="914400"/>
          </a:xfrm>
        </p:grpSpPr>
        <p:grpSp>
          <p:nvGrpSpPr>
            <p:cNvPr id="63" name="Group 34">
              <a:extLst>
                <a:ext uri="{FF2B5EF4-FFF2-40B4-BE49-F238E27FC236}">
                  <a16:creationId xmlns:a16="http://schemas.microsoft.com/office/drawing/2014/main" id="{E9005DC1-9DBB-4CC6-99F3-9F68EDFCAA0F}"/>
                </a:ext>
              </a:extLst>
            </p:cNvPr>
            <p:cNvGrpSpPr/>
            <p:nvPr/>
          </p:nvGrpSpPr>
          <p:grpSpPr>
            <a:xfrm>
              <a:off x="5435204" y="5420230"/>
              <a:ext cx="914400" cy="914400"/>
              <a:chOff x="5828166" y="496120"/>
              <a:chExt cx="914400" cy="914400"/>
            </a:xfrm>
          </p:grpSpPr>
          <p:sp>
            <p:nvSpPr>
              <p:cNvPr id="64" name="Rectangle 33">
                <a:extLst>
                  <a:ext uri="{FF2B5EF4-FFF2-40B4-BE49-F238E27FC236}">
                    <a16:creationId xmlns:a16="http://schemas.microsoft.com/office/drawing/2014/main" id="{749C266A-2B6D-4BE2-8A47-B64BD71546F6}"/>
                  </a:ext>
                </a:extLst>
              </p:cNvPr>
              <p:cNvSpPr>
                <a:spLocks noChangeAspect="1"/>
              </p:cNvSpPr>
              <p:nvPr/>
            </p:nvSpPr>
            <p:spPr>
              <a:xfrm rot="2677901">
                <a:off x="5919605" y="587560"/>
                <a:ext cx="731520" cy="731520"/>
              </a:xfrm>
              <a:prstGeom prst="rect">
                <a:avLst/>
              </a:prstGeom>
              <a:solidFill>
                <a:srgbClr val="C050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65" name="Freeform: Shape 32">
                <a:extLst>
                  <a:ext uri="{FF2B5EF4-FFF2-40B4-BE49-F238E27FC236}">
                    <a16:creationId xmlns:a16="http://schemas.microsoft.com/office/drawing/2014/main" id="{0989F283-D32C-4DA6-9F0F-10A50A6A2843}"/>
                  </a:ext>
                </a:extLst>
              </p:cNvPr>
              <p:cNvSpPr>
                <a:spLocks noChangeAspect="1"/>
              </p:cNvSpPr>
              <p:nvPr/>
            </p:nvSpPr>
            <p:spPr>
              <a:xfrm rot="2677901">
                <a:off x="5828166" y="496120"/>
                <a:ext cx="914400" cy="914400"/>
              </a:xfrm>
              <a:custGeom>
                <a:avLst/>
                <a:gdLst>
                  <a:gd name="connsiteX0" fmla="*/ 91439 w 914400"/>
                  <a:gd name="connsiteY0" fmla="*/ 91441 h 914400"/>
                  <a:gd name="connsiteX1" fmla="*/ 91439 w 914400"/>
                  <a:gd name="connsiteY1" fmla="*/ 822961 h 914400"/>
                  <a:gd name="connsiteX2" fmla="*/ 822959 w 914400"/>
                  <a:gd name="connsiteY2" fmla="*/ 822961 h 914400"/>
                  <a:gd name="connsiteX3" fmla="*/ 822959 w 914400"/>
                  <a:gd name="connsiteY3" fmla="*/ 91441 h 914400"/>
                  <a:gd name="connsiteX4" fmla="*/ 0 w 914400"/>
                  <a:gd name="connsiteY4" fmla="*/ 0 h 914400"/>
                  <a:gd name="connsiteX5" fmla="*/ 914400 w 914400"/>
                  <a:gd name="connsiteY5" fmla="*/ 0 h 914400"/>
                  <a:gd name="connsiteX6" fmla="*/ 914400 w 914400"/>
                  <a:gd name="connsiteY6" fmla="*/ 914400 h 914400"/>
                  <a:gd name="connsiteX7" fmla="*/ 0 w 914400"/>
                  <a:gd name="connsiteY7" fmla="*/ 9144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 h="914400">
                    <a:moveTo>
                      <a:pt x="91439" y="91441"/>
                    </a:moveTo>
                    <a:lnTo>
                      <a:pt x="91439" y="822961"/>
                    </a:lnTo>
                    <a:lnTo>
                      <a:pt x="822959" y="822961"/>
                    </a:lnTo>
                    <a:lnTo>
                      <a:pt x="822959" y="91441"/>
                    </a:lnTo>
                    <a:close/>
                    <a:moveTo>
                      <a:pt x="0" y="0"/>
                    </a:moveTo>
                    <a:lnTo>
                      <a:pt x="914400" y="0"/>
                    </a:lnTo>
                    <a:lnTo>
                      <a:pt x="914400" y="914400"/>
                    </a:lnTo>
                    <a:lnTo>
                      <a:pt x="0" y="914400"/>
                    </a:lnTo>
                    <a:close/>
                  </a:path>
                </a:pathLst>
              </a:custGeom>
              <a:gradFill flip="none" rotWithShape="1">
                <a:gsLst>
                  <a:gs pos="0">
                    <a:srgbClr val="A5A5A5">
                      <a:lumMod val="5000"/>
                      <a:lumOff val="95000"/>
                    </a:srgbClr>
                  </a:gs>
                  <a:gs pos="74000">
                    <a:srgbClr val="A5A5A5">
                      <a:lumMod val="45000"/>
                      <a:lumOff val="55000"/>
                    </a:srgbClr>
                  </a:gs>
                  <a:gs pos="83000">
                    <a:srgbClr val="A5A5A5">
                      <a:lumMod val="45000"/>
                      <a:lumOff val="55000"/>
                    </a:srgbClr>
                  </a:gs>
                  <a:gs pos="100000">
                    <a:srgbClr val="A5A5A5">
                      <a:lumMod val="30000"/>
                      <a:lumOff val="70000"/>
                    </a:srgbClr>
                  </a:gs>
                </a:gsLst>
                <a:lin ang="5400000" scaled="1"/>
                <a:tileRect/>
              </a:gra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grpSp>
        <p:sp>
          <p:nvSpPr>
            <p:cNvPr id="66" name="Text Box 10">
              <a:extLst>
                <a:ext uri="{FF2B5EF4-FFF2-40B4-BE49-F238E27FC236}">
                  <a16:creationId xmlns:a16="http://schemas.microsoft.com/office/drawing/2014/main" id="{8448027E-9206-4642-908F-4C6E1475E5BA}"/>
                </a:ext>
              </a:extLst>
            </p:cNvPr>
            <p:cNvSpPr txBox="1">
              <a:spLocks noChangeArrowheads="1"/>
            </p:cNvSpPr>
            <p:nvPr/>
          </p:nvSpPr>
          <p:spPr bwMode="auto">
            <a:xfrm>
              <a:off x="5539356" y="5661737"/>
              <a:ext cx="685800" cy="492443"/>
            </a:xfrm>
            <a:prstGeom prst="rect">
              <a:avLst/>
            </a:prstGeom>
            <a:noFill/>
            <a:ln w="9525">
              <a:noFill/>
              <a:miter lim="800000"/>
              <a:headEnd/>
              <a:tailEnd/>
            </a:ln>
          </p:spPr>
          <p:txBody>
            <a:bodyPr wrap="square" lIns="60960" tIns="30480" rIns="60960" bIns="3048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rPr>
                <a:t>0</a:t>
              </a:r>
              <a:r>
                <a:rPr kumimoji="0" lang="tr-TR" sz="2800" b="1" i="0" u="none" strike="noStrike" kern="0" cap="none" spc="0" normalizeH="0" baseline="0" noProof="0" dirty="0" smtClean="0">
                  <a:ln>
                    <a:noFill/>
                  </a:ln>
                  <a:solidFill>
                    <a:prstClr val="white"/>
                  </a:solidFill>
                  <a:effectLst/>
                  <a:uLnTx/>
                  <a:uFillTx/>
                </a:rPr>
                <a:t>7</a:t>
              </a:r>
              <a:endParaRPr kumimoji="0" lang="en-US" sz="2800" b="1" i="0" u="none" strike="noStrike" kern="0" cap="none" spc="0" normalizeH="0" baseline="0" noProof="0" dirty="0">
                <a:ln>
                  <a:noFill/>
                </a:ln>
                <a:solidFill>
                  <a:prstClr val="white"/>
                </a:solidFill>
                <a:effectLst/>
                <a:uLnTx/>
                <a:uFillTx/>
              </a:endParaRPr>
            </a:p>
          </p:txBody>
        </p:sp>
      </p:grpSp>
      <p:sp>
        <p:nvSpPr>
          <p:cNvPr id="68" name="TextBox 21">
            <a:extLst>
              <a:ext uri="{FF2B5EF4-FFF2-40B4-BE49-F238E27FC236}">
                <a16:creationId xmlns:a16="http://schemas.microsoft.com/office/drawing/2014/main" id="{33B1F4F1-FB35-4E45-B7FA-E04AC47FA61F}"/>
              </a:ext>
            </a:extLst>
          </p:cNvPr>
          <p:cNvSpPr txBox="1"/>
          <p:nvPr/>
        </p:nvSpPr>
        <p:spPr>
          <a:xfrm>
            <a:off x="175205" y="5185712"/>
            <a:ext cx="5067253" cy="1384995"/>
          </a:xfrm>
          <a:prstGeom prst="rect">
            <a:avLst/>
          </a:prstGeom>
          <a:noFill/>
        </p:spPr>
        <p:txBody>
          <a:bodyPr wrap="square" rtlCol="0">
            <a:spAutoFit/>
          </a:bodyPr>
          <a:lstStyle/>
          <a:p>
            <a:pPr algn="ctr" defTabSz="1219170">
              <a:spcBef>
                <a:spcPct val="20000"/>
              </a:spcBef>
              <a:defRPr/>
            </a:pPr>
            <a:r>
              <a:rPr lang="tr-TR" sz="2800" dirty="0" smtClean="0">
                <a:solidFill>
                  <a:prstClr val="black"/>
                </a:solidFill>
                <a:latin typeface="Calibri"/>
              </a:rPr>
              <a:t>Ulaşım ihtiyacının karşılanması için </a:t>
            </a:r>
            <a:r>
              <a:rPr lang="tr-TR" sz="2800" dirty="0" smtClean="0">
                <a:solidFill>
                  <a:prstClr val="black"/>
                </a:solidFill>
                <a:latin typeface="Calibri"/>
              </a:rPr>
              <a:t>yol, köprü, tünel ve havalimanı</a:t>
            </a:r>
            <a:r>
              <a:rPr lang="tr-TR" sz="2800" dirty="0" smtClean="0">
                <a:solidFill>
                  <a:prstClr val="black"/>
                </a:solidFill>
                <a:latin typeface="Calibri"/>
              </a:rPr>
              <a:t> yapılması</a:t>
            </a:r>
            <a:endParaRPr lang="en-US" sz="1200" dirty="0">
              <a:solidFill>
                <a:srgbClr val="56595E"/>
              </a:solidFill>
              <a:latin typeface="Candara" panose="020E0502030303020204" pitchFamily="34" charset="0"/>
            </a:endParaRPr>
          </a:p>
        </p:txBody>
      </p:sp>
    </p:spTree>
    <p:extLst>
      <p:ext uri="{BB962C8B-B14F-4D97-AF65-F5344CB8AC3E}">
        <p14:creationId xmlns:p14="http://schemas.microsoft.com/office/powerpoint/2010/main" val="4673075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right)">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 calcmode="lin" valueType="num">
                                      <p:cBhvr>
                                        <p:cTn id="21" dur="500" fill="hold"/>
                                        <p:tgtEl>
                                          <p:spTgt spid="24"/>
                                        </p:tgtEl>
                                        <p:attrNameLst>
                                          <p:attrName>style.rotation</p:attrName>
                                        </p:attrNameLst>
                                      </p:cBhvr>
                                      <p:tavLst>
                                        <p:tav tm="0">
                                          <p:val>
                                            <p:fltVal val="360"/>
                                          </p:val>
                                        </p:tav>
                                        <p:tav tm="100000">
                                          <p:val>
                                            <p:fltVal val="0"/>
                                          </p:val>
                                        </p:tav>
                                      </p:tavLst>
                                    </p:anim>
                                    <p:animEffect transition="in" filter="fade">
                                      <p:cBhvr>
                                        <p:cTn id="22" dur="500"/>
                                        <p:tgtEl>
                                          <p:spTgt spid="24"/>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 calcmode="lin" valueType="num">
                                      <p:cBhvr>
                                        <p:cTn id="33" dur="500" fill="hold"/>
                                        <p:tgtEl>
                                          <p:spTgt spid="30"/>
                                        </p:tgtEl>
                                        <p:attrNameLst>
                                          <p:attrName>style.rotation</p:attrName>
                                        </p:attrNameLst>
                                      </p:cBhvr>
                                      <p:tavLst>
                                        <p:tav tm="0">
                                          <p:val>
                                            <p:fltVal val="360"/>
                                          </p:val>
                                        </p:tav>
                                        <p:tav tm="100000">
                                          <p:val>
                                            <p:fltVal val="0"/>
                                          </p:val>
                                        </p:tav>
                                      </p:tavLst>
                                    </p:anim>
                                    <p:animEffect transition="in" filter="fade">
                                      <p:cBhvr>
                                        <p:cTn id="34" dur="500"/>
                                        <p:tgtEl>
                                          <p:spTgt spid="30"/>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right)">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 calcmode="lin" valueType="num">
                                      <p:cBhvr>
                                        <p:cTn id="45" dur="500" fill="hold"/>
                                        <p:tgtEl>
                                          <p:spTgt spid="40"/>
                                        </p:tgtEl>
                                        <p:attrNameLst>
                                          <p:attrName>style.rotation</p:attrName>
                                        </p:attrNameLst>
                                      </p:cBhvr>
                                      <p:tavLst>
                                        <p:tav tm="0">
                                          <p:val>
                                            <p:fltVal val="360"/>
                                          </p:val>
                                        </p:tav>
                                        <p:tav tm="100000">
                                          <p:val>
                                            <p:fltVal val="0"/>
                                          </p:val>
                                        </p:tav>
                                      </p:tavLst>
                                    </p:anim>
                                    <p:animEffect transition="in" filter="fade">
                                      <p:cBhvr>
                                        <p:cTn id="46" dur="500"/>
                                        <p:tgtEl>
                                          <p:spTgt spid="40"/>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wipe(left)">
                                      <p:cBhvr>
                                        <p:cTn id="50" dur="5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nodeType="click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 calcmode="lin" valueType="num">
                                      <p:cBhvr>
                                        <p:cTn id="57" dur="500" fill="hold"/>
                                        <p:tgtEl>
                                          <p:spTgt spid="46"/>
                                        </p:tgtEl>
                                        <p:attrNameLst>
                                          <p:attrName>style.rotation</p:attrName>
                                        </p:attrNameLst>
                                      </p:cBhvr>
                                      <p:tavLst>
                                        <p:tav tm="0">
                                          <p:val>
                                            <p:fltVal val="360"/>
                                          </p:val>
                                        </p:tav>
                                        <p:tav tm="100000">
                                          <p:val>
                                            <p:fltVal val="0"/>
                                          </p:val>
                                        </p:tav>
                                      </p:tavLst>
                                    </p:anim>
                                    <p:animEffect transition="in" filter="fade">
                                      <p:cBhvr>
                                        <p:cTn id="58" dur="500"/>
                                        <p:tgtEl>
                                          <p:spTgt spid="46"/>
                                        </p:tgtEl>
                                      </p:cBhvr>
                                    </p:animEffect>
                                  </p:childTnLst>
                                </p:cTn>
                              </p:par>
                            </p:childTnLst>
                          </p:cTn>
                        </p:par>
                        <p:par>
                          <p:cTn id="59" fill="hold">
                            <p:stCondLst>
                              <p:cond delay="500"/>
                            </p:stCondLst>
                            <p:childTnLst>
                              <p:par>
                                <p:cTn id="60" presetID="22" presetClass="entr" presetSubtype="2" fill="hold" grpId="0" nodeType="after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wipe(right)">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49" presetClass="entr" presetSubtype="0" decel="100000" fill="hold" nodeType="clickEffect">
                                  <p:stCondLst>
                                    <p:cond delay="0"/>
                                  </p:stCondLst>
                                  <p:childTnLst>
                                    <p:set>
                                      <p:cBhvr>
                                        <p:cTn id="66" dur="1" fill="hold">
                                          <p:stCondLst>
                                            <p:cond delay="0"/>
                                          </p:stCondLst>
                                        </p:cTn>
                                        <p:tgtEl>
                                          <p:spTgt spid="56"/>
                                        </p:tgtEl>
                                        <p:attrNameLst>
                                          <p:attrName>style.visibility</p:attrName>
                                        </p:attrNameLst>
                                      </p:cBhvr>
                                      <p:to>
                                        <p:strVal val="visible"/>
                                      </p:to>
                                    </p:set>
                                    <p:anim calcmode="lin" valueType="num">
                                      <p:cBhvr>
                                        <p:cTn id="67" dur="500" fill="hold"/>
                                        <p:tgtEl>
                                          <p:spTgt spid="56"/>
                                        </p:tgtEl>
                                        <p:attrNameLst>
                                          <p:attrName>ppt_w</p:attrName>
                                        </p:attrNameLst>
                                      </p:cBhvr>
                                      <p:tavLst>
                                        <p:tav tm="0">
                                          <p:val>
                                            <p:fltVal val="0"/>
                                          </p:val>
                                        </p:tav>
                                        <p:tav tm="100000">
                                          <p:val>
                                            <p:strVal val="#ppt_w"/>
                                          </p:val>
                                        </p:tav>
                                      </p:tavLst>
                                    </p:anim>
                                    <p:anim calcmode="lin" valueType="num">
                                      <p:cBhvr>
                                        <p:cTn id="68" dur="500" fill="hold"/>
                                        <p:tgtEl>
                                          <p:spTgt spid="56"/>
                                        </p:tgtEl>
                                        <p:attrNameLst>
                                          <p:attrName>ppt_h</p:attrName>
                                        </p:attrNameLst>
                                      </p:cBhvr>
                                      <p:tavLst>
                                        <p:tav tm="0">
                                          <p:val>
                                            <p:fltVal val="0"/>
                                          </p:val>
                                        </p:tav>
                                        <p:tav tm="100000">
                                          <p:val>
                                            <p:strVal val="#ppt_h"/>
                                          </p:val>
                                        </p:tav>
                                      </p:tavLst>
                                    </p:anim>
                                    <p:anim calcmode="lin" valueType="num">
                                      <p:cBhvr>
                                        <p:cTn id="69" dur="500" fill="hold"/>
                                        <p:tgtEl>
                                          <p:spTgt spid="56"/>
                                        </p:tgtEl>
                                        <p:attrNameLst>
                                          <p:attrName>style.rotation</p:attrName>
                                        </p:attrNameLst>
                                      </p:cBhvr>
                                      <p:tavLst>
                                        <p:tav tm="0">
                                          <p:val>
                                            <p:fltVal val="360"/>
                                          </p:val>
                                        </p:tav>
                                        <p:tav tm="100000">
                                          <p:val>
                                            <p:fltVal val="0"/>
                                          </p:val>
                                        </p:tav>
                                      </p:tavLst>
                                    </p:anim>
                                    <p:animEffect transition="in" filter="fade">
                                      <p:cBhvr>
                                        <p:cTn id="70" dur="500"/>
                                        <p:tgtEl>
                                          <p:spTgt spid="56"/>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57"/>
                                        </p:tgtEl>
                                        <p:attrNameLst>
                                          <p:attrName>style.visibility</p:attrName>
                                        </p:attrNameLst>
                                      </p:cBhvr>
                                      <p:to>
                                        <p:strVal val="visible"/>
                                      </p:to>
                                    </p:set>
                                    <p:animEffect transition="in" filter="wipe(left)">
                                      <p:cBhvr>
                                        <p:cTn id="74" dur="500"/>
                                        <p:tgtEl>
                                          <p:spTgt spid="57"/>
                                        </p:tgtEl>
                                      </p:cBhvr>
                                    </p:animEffect>
                                  </p:childTnLst>
                                </p:cTn>
                              </p:par>
                            </p:childTnLst>
                          </p:cTn>
                        </p:par>
                      </p:childTnLst>
                    </p:cTn>
                  </p:par>
                  <p:par>
                    <p:cTn id="75" fill="hold">
                      <p:stCondLst>
                        <p:cond delay="indefinite"/>
                      </p:stCondLst>
                      <p:childTnLst>
                        <p:par>
                          <p:cTn id="76" fill="hold">
                            <p:stCondLst>
                              <p:cond delay="0"/>
                            </p:stCondLst>
                            <p:childTnLst>
                              <p:par>
                                <p:cTn id="77" presetID="49" presetClass="entr" presetSubtype="0" decel="100000" fill="hold" nodeType="clickEffect">
                                  <p:stCondLst>
                                    <p:cond delay="0"/>
                                  </p:stCondLst>
                                  <p:childTnLst>
                                    <p:set>
                                      <p:cBhvr>
                                        <p:cTn id="78" dur="1" fill="hold">
                                          <p:stCondLst>
                                            <p:cond delay="0"/>
                                          </p:stCondLst>
                                        </p:cTn>
                                        <p:tgtEl>
                                          <p:spTgt spid="67"/>
                                        </p:tgtEl>
                                        <p:attrNameLst>
                                          <p:attrName>style.visibility</p:attrName>
                                        </p:attrNameLst>
                                      </p:cBhvr>
                                      <p:to>
                                        <p:strVal val="visible"/>
                                      </p:to>
                                    </p:set>
                                    <p:anim calcmode="lin" valueType="num">
                                      <p:cBhvr>
                                        <p:cTn id="79" dur="500" fill="hold"/>
                                        <p:tgtEl>
                                          <p:spTgt spid="67"/>
                                        </p:tgtEl>
                                        <p:attrNameLst>
                                          <p:attrName>ppt_w</p:attrName>
                                        </p:attrNameLst>
                                      </p:cBhvr>
                                      <p:tavLst>
                                        <p:tav tm="0">
                                          <p:val>
                                            <p:fltVal val="0"/>
                                          </p:val>
                                        </p:tav>
                                        <p:tav tm="100000">
                                          <p:val>
                                            <p:strVal val="#ppt_w"/>
                                          </p:val>
                                        </p:tav>
                                      </p:tavLst>
                                    </p:anim>
                                    <p:anim calcmode="lin" valueType="num">
                                      <p:cBhvr>
                                        <p:cTn id="80" dur="500" fill="hold"/>
                                        <p:tgtEl>
                                          <p:spTgt spid="67"/>
                                        </p:tgtEl>
                                        <p:attrNameLst>
                                          <p:attrName>ppt_h</p:attrName>
                                        </p:attrNameLst>
                                      </p:cBhvr>
                                      <p:tavLst>
                                        <p:tav tm="0">
                                          <p:val>
                                            <p:fltVal val="0"/>
                                          </p:val>
                                        </p:tav>
                                        <p:tav tm="100000">
                                          <p:val>
                                            <p:strVal val="#ppt_h"/>
                                          </p:val>
                                        </p:tav>
                                      </p:tavLst>
                                    </p:anim>
                                    <p:anim calcmode="lin" valueType="num">
                                      <p:cBhvr>
                                        <p:cTn id="81" dur="500" fill="hold"/>
                                        <p:tgtEl>
                                          <p:spTgt spid="67"/>
                                        </p:tgtEl>
                                        <p:attrNameLst>
                                          <p:attrName>style.rotation</p:attrName>
                                        </p:attrNameLst>
                                      </p:cBhvr>
                                      <p:tavLst>
                                        <p:tav tm="0">
                                          <p:val>
                                            <p:fltVal val="360"/>
                                          </p:val>
                                        </p:tav>
                                        <p:tav tm="100000">
                                          <p:val>
                                            <p:fltVal val="0"/>
                                          </p:val>
                                        </p:tav>
                                      </p:tavLst>
                                    </p:anim>
                                    <p:animEffect transition="in" filter="fade">
                                      <p:cBhvr>
                                        <p:cTn id="82" dur="500"/>
                                        <p:tgtEl>
                                          <p:spTgt spid="67"/>
                                        </p:tgtEl>
                                      </p:cBhvr>
                                    </p:animEffect>
                                  </p:childTnLst>
                                </p:cTn>
                              </p:par>
                            </p:childTnLst>
                          </p:cTn>
                        </p:par>
                        <p:par>
                          <p:cTn id="83" fill="hold">
                            <p:stCondLst>
                              <p:cond delay="500"/>
                            </p:stCondLst>
                            <p:childTnLst>
                              <p:par>
                                <p:cTn id="84" presetID="22" presetClass="entr" presetSubtype="2" fill="hold" grpId="0" nodeType="afterEffect">
                                  <p:stCondLst>
                                    <p:cond delay="0"/>
                                  </p:stCondLst>
                                  <p:childTnLst>
                                    <p:set>
                                      <p:cBhvr>
                                        <p:cTn id="85" dur="1" fill="hold">
                                          <p:stCondLst>
                                            <p:cond delay="0"/>
                                          </p:stCondLst>
                                        </p:cTn>
                                        <p:tgtEl>
                                          <p:spTgt spid="68"/>
                                        </p:tgtEl>
                                        <p:attrNameLst>
                                          <p:attrName>style.visibility</p:attrName>
                                        </p:attrNameLst>
                                      </p:cBhvr>
                                      <p:to>
                                        <p:strVal val="visible"/>
                                      </p:to>
                                    </p:set>
                                    <p:animEffect transition="in" filter="wipe(right)">
                                      <p:cBhvr>
                                        <p:cTn id="8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31" grpId="0"/>
      <p:bldP spid="41" grpId="0"/>
      <p:bldP spid="47" grpId="0"/>
      <p:bldP spid="57" grpId="0"/>
      <p:bldP spid="6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351343" y="852642"/>
            <a:ext cx="11489313"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smtClean="0">
                <a:solidFill>
                  <a:prstClr val="black"/>
                </a:solidFill>
                <a:latin typeface="Calibri" panose="020F0502020204030204"/>
                <a:ea typeface="+mn-ea"/>
                <a:cs typeface="+mn-cs"/>
              </a:rPr>
              <a:t>Görsellerde insanların doğal ve beşerî çevrede yaptığı bazı değişiklikler verilmiştir. İnsanlar bu değişiklikleri hangi alandaki ihtiyaçlarını karşılamak için yapmışlardır? Söyleyiniz. </a:t>
            </a:r>
            <a:endParaRPr lang="tr-TR" sz="2400" dirty="0">
              <a:solidFill>
                <a:prstClr val="black"/>
              </a:solidFill>
              <a:latin typeface="Calibri" panose="020F0502020204030204"/>
              <a:ea typeface="+mn-ea"/>
              <a:cs typeface="+mn-cs"/>
            </a:endParaRPr>
          </a:p>
        </p:txBody>
      </p:sp>
      <p:pic>
        <p:nvPicPr>
          <p:cNvPr id="5122" name="Picture 2" descr="İstanbul Boğazı - Pera Rose Hot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343" y="1941438"/>
            <a:ext cx="3600000" cy="2340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Barajlar Neden Gereklidir? Kullanım Alanları Nelerd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999" y="1941438"/>
            <a:ext cx="3600000" cy="234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Ankara ve İstanbul'da konut sahibi olmayan kalmayacak! O ilçelere müjde:  Yeni konutla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0656" y="1941438"/>
            <a:ext cx="3600000" cy="2340000"/>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18">
            <a:extLst>
              <a:ext uri="{FF2B5EF4-FFF2-40B4-BE49-F238E27FC236}">
                <a16:creationId xmlns:a16="http://schemas.microsoft.com/office/drawing/2014/main" id="{648E1E19-D843-41F5-A8EB-3001A56D9500}"/>
              </a:ext>
            </a:extLst>
          </p:cNvPr>
          <p:cNvGrpSpPr>
            <a:grpSpLocks/>
          </p:cNvGrpSpPr>
          <p:nvPr/>
        </p:nvGrpSpPr>
        <p:grpSpPr bwMode="auto">
          <a:xfrm flipH="1">
            <a:off x="351343" y="4524251"/>
            <a:ext cx="3600000" cy="901189"/>
            <a:chOff x="4686" y="-298"/>
            <a:chExt cx="3730" cy="3407"/>
          </a:xfrm>
        </p:grpSpPr>
        <p:sp>
          <p:nvSpPr>
            <p:cNvPr id="33" name="AutoShape 19">
              <a:extLst>
                <a:ext uri="{FF2B5EF4-FFF2-40B4-BE49-F238E27FC236}">
                  <a16:creationId xmlns:a16="http://schemas.microsoft.com/office/drawing/2014/main" id="{7D2691A2-C02F-4317-9018-181EFB4EE4B0}"/>
                </a:ext>
              </a:extLst>
            </p:cNvPr>
            <p:cNvSpPr>
              <a:spLocks noChangeArrowheads="1"/>
            </p:cNvSpPr>
            <p:nvPr/>
          </p:nvSpPr>
          <p:spPr bwMode="auto">
            <a:xfrm rot="10800000">
              <a:off x="4686" y="-298"/>
              <a:ext cx="3730" cy="3407"/>
            </a:xfrm>
            <a:prstGeom prst="rect">
              <a:avLst/>
            </a:prstGeom>
            <a:solidFill>
              <a:srgbClr val="99CCFF"/>
            </a:solidFill>
            <a:ln w="57150">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Arial"/>
                <a:ea typeface="+mn-ea"/>
                <a:cs typeface="Arial"/>
              </a:endParaRPr>
            </a:p>
          </p:txBody>
        </p:sp>
        <p:sp>
          <p:nvSpPr>
            <p:cNvPr id="34" name="Text Box 22">
              <a:extLst>
                <a:ext uri="{FF2B5EF4-FFF2-40B4-BE49-F238E27FC236}">
                  <a16:creationId xmlns:a16="http://schemas.microsoft.com/office/drawing/2014/main" id="{2AD40FFF-7F53-4A68-81D6-063FE3ABBB90}"/>
                </a:ext>
              </a:extLst>
            </p:cNvPr>
            <p:cNvSpPr txBox="1">
              <a:spLocks noChangeArrowheads="1"/>
            </p:cNvSpPr>
            <p:nvPr/>
          </p:nvSpPr>
          <p:spPr bwMode="auto">
            <a:xfrm>
              <a:off x="5046" y="533"/>
              <a:ext cx="3010" cy="1745"/>
            </a:xfrm>
            <a:prstGeom prst="rect">
              <a:avLst/>
            </a:prstGeom>
            <a:noFill/>
            <a:ln w="9525" algn="ctr">
              <a:noFill/>
              <a:miter lim="800000"/>
              <a:headEnd/>
              <a:tailEnd/>
            </a:ln>
            <a:effectLst/>
          </p:spPr>
          <p:txBody>
            <a:bodyPr wrap="square">
              <a:spAutoFit/>
            </a:bodyPr>
            <a:lstStyle/>
            <a:p>
              <a:pPr lvl="0" algn="ctr" eaLnBrk="0" fontAlgn="base" hangingPunct="0">
                <a:spcBef>
                  <a:spcPct val="0"/>
                </a:spcBef>
                <a:spcAft>
                  <a:spcPct val="0"/>
                </a:spcAft>
                <a:defRPr/>
              </a:pPr>
              <a:r>
                <a:rPr lang="tr-TR" sz="2400" dirty="0" smtClean="0">
                  <a:solidFill>
                    <a:srgbClr val="000000"/>
                  </a:solidFill>
                  <a:cs typeface="Arial" panose="020B0604020202020204" pitchFamily="34" charset="0"/>
                </a:rPr>
                <a:t>ULAŞIM</a:t>
              </a:r>
              <a:endParaRPr lang="tr-TR" sz="2400" dirty="0">
                <a:solidFill>
                  <a:srgbClr val="000000"/>
                </a:solidFill>
                <a:cs typeface="Arial" panose="020B0604020202020204" pitchFamily="34" charset="0"/>
              </a:endParaRPr>
            </a:p>
          </p:txBody>
        </p:sp>
      </p:grpSp>
      <p:grpSp>
        <p:nvGrpSpPr>
          <p:cNvPr id="35" name="Group 18">
            <a:extLst>
              <a:ext uri="{FF2B5EF4-FFF2-40B4-BE49-F238E27FC236}">
                <a16:creationId xmlns:a16="http://schemas.microsoft.com/office/drawing/2014/main" id="{648E1E19-D843-41F5-A8EB-3001A56D9500}"/>
              </a:ext>
            </a:extLst>
          </p:cNvPr>
          <p:cNvGrpSpPr>
            <a:grpSpLocks/>
          </p:cNvGrpSpPr>
          <p:nvPr/>
        </p:nvGrpSpPr>
        <p:grpSpPr bwMode="auto">
          <a:xfrm flipH="1">
            <a:off x="4295999" y="4524251"/>
            <a:ext cx="3600000" cy="901189"/>
            <a:chOff x="4686" y="-298"/>
            <a:chExt cx="3730" cy="3407"/>
          </a:xfrm>
        </p:grpSpPr>
        <p:sp>
          <p:nvSpPr>
            <p:cNvPr id="44" name="AutoShape 19">
              <a:extLst>
                <a:ext uri="{FF2B5EF4-FFF2-40B4-BE49-F238E27FC236}">
                  <a16:creationId xmlns:a16="http://schemas.microsoft.com/office/drawing/2014/main" id="{7D2691A2-C02F-4317-9018-181EFB4EE4B0}"/>
                </a:ext>
              </a:extLst>
            </p:cNvPr>
            <p:cNvSpPr>
              <a:spLocks noChangeArrowheads="1"/>
            </p:cNvSpPr>
            <p:nvPr/>
          </p:nvSpPr>
          <p:spPr bwMode="auto">
            <a:xfrm rot="10800000">
              <a:off x="4686" y="-298"/>
              <a:ext cx="3730" cy="3407"/>
            </a:xfrm>
            <a:prstGeom prst="rect">
              <a:avLst/>
            </a:prstGeom>
            <a:solidFill>
              <a:srgbClr val="99CCFF"/>
            </a:solidFill>
            <a:ln w="57150">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Arial"/>
                <a:ea typeface="+mn-ea"/>
                <a:cs typeface="Arial"/>
              </a:endParaRPr>
            </a:p>
          </p:txBody>
        </p:sp>
        <p:sp>
          <p:nvSpPr>
            <p:cNvPr id="45" name="Text Box 22">
              <a:extLst>
                <a:ext uri="{FF2B5EF4-FFF2-40B4-BE49-F238E27FC236}">
                  <a16:creationId xmlns:a16="http://schemas.microsoft.com/office/drawing/2014/main" id="{2AD40FFF-7F53-4A68-81D6-063FE3ABBB90}"/>
                </a:ext>
              </a:extLst>
            </p:cNvPr>
            <p:cNvSpPr txBox="1">
              <a:spLocks noChangeArrowheads="1"/>
            </p:cNvSpPr>
            <p:nvPr/>
          </p:nvSpPr>
          <p:spPr bwMode="auto">
            <a:xfrm>
              <a:off x="5046" y="533"/>
              <a:ext cx="3010" cy="1745"/>
            </a:xfrm>
            <a:prstGeom prst="rect">
              <a:avLst/>
            </a:prstGeom>
            <a:noFill/>
            <a:ln w="9525" algn="ctr">
              <a:noFill/>
              <a:miter lim="800000"/>
              <a:headEnd/>
              <a:tailEnd/>
            </a:ln>
            <a:effectLst/>
          </p:spPr>
          <p:txBody>
            <a:bodyPr wrap="square">
              <a:spAutoFit/>
            </a:bodyPr>
            <a:lstStyle/>
            <a:p>
              <a:pPr lvl="0" algn="ctr" eaLnBrk="0" fontAlgn="base" hangingPunct="0">
                <a:spcBef>
                  <a:spcPct val="0"/>
                </a:spcBef>
                <a:spcAft>
                  <a:spcPct val="0"/>
                </a:spcAft>
                <a:defRPr/>
              </a:pPr>
              <a:r>
                <a:rPr lang="tr-TR" sz="2400" dirty="0" smtClean="0">
                  <a:solidFill>
                    <a:srgbClr val="000000"/>
                  </a:solidFill>
                  <a:cs typeface="Arial" panose="020B0604020202020204" pitchFamily="34" charset="0"/>
                </a:rPr>
                <a:t>SU VE ENERJİ</a:t>
              </a:r>
              <a:endParaRPr lang="tr-TR" sz="2400" dirty="0">
                <a:solidFill>
                  <a:srgbClr val="000000"/>
                </a:solidFill>
                <a:cs typeface="Arial" panose="020B0604020202020204" pitchFamily="34" charset="0"/>
              </a:endParaRPr>
            </a:p>
          </p:txBody>
        </p:sp>
      </p:grpSp>
      <p:grpSp>
        <p:nvGrpSpPr>
          <p:cNvPr id="46" name="Group 18">
            <a:extLst>
              <a:ext uri="{FF2B5EF4-FFF2-40B4-BE49-F238E27FC236}">
                <a16:creationId xmlns:a16="http://schemas.microsoft.com/office/drawing/2014/main" id="{648E1E19-D843-41F5-A8EB-3001A56D9500}"/>
              </a:ext>
            </a:extLst>
          </p:cNvPr>
          <p:cNvGrpSpPr>
            <a:grpSpLocks/>
          </p:cNvGrpSpPr>
          <p:nvPr/>
        </p:nvGrpSpPr>
        <p:grpSpPr bwMode="auto">
          <a:xfrm flipH="1">
            <a:off x="8240654" y="4524251"/>
            <a:ext cx="3600000" cy="901189"/>
            <a:chOff x="4686" y="-298"/>
            <a:chExt cx="3730" cy="3407"/>
          </a:xfrm>
        </p:grpSpPr>
        <p:sp>
          <p:nvSpPr>
            <p:cNvPr id="47" name="AutoShape 19">
              <a:extLst>
                <a:ext uri="{FF2B5EF4-FFF2-40B4-BE49-F238E27FC236}">
                  <a16:creationId xmlns:a16="http://schemas.microsoft.com/office/drawing/2014/main" id="{7D2691A2-C02F-4317-9018-181EFB4EE4B0}"/>
                </a:ext>
              </a:extLst>
            </p:cNvPr>
            <p:cNvSpPr>
              <a:spLocks noChangeArrowheads="1"/>
            </p:cNvSpPr>
            <p:nvPr/>
          </p:nvSpPr>
          <p:spPr bwMode="auto">
            <a:xfrm rot="10800000">
              <a:off x="4686" y="-298"/>
              <a:ext cx="3730" cy="3407"/>
            </a:xfrm>
            <a:prstGeom prst="rect">
              <a:avLst/>
            </a:prstGeom>
            <a:solidFill>
              <a:srgbClr val="99CCFF"/>
            </a:solidFill>
            <a:ln w="57150">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Arial"/>
                <a:ea typeface="+mn-ea"/>
                <a:cs typeface="Arial"/>
              </a:endParaRPr>
            </a:p>
          </p:txBody>
        </p:sp>
        <p:sp>
          <p:nvSpPr>
            <p:cNvPr id="51" name="Text Box 22">
              <a:extLst>
                <a:ext uri="{FF2B5EF4-FFF2-40B4-BE49-F238E27FC236}">
                  <a16:creationId xmlns:a16="http://schemas.microsoft.com/office/drawing/2014/main" id="{2AD40FFF-7F53-4A68-81D6-063FE3ABBB90}"/>
                </a:ext>
              </a:extLst>
            </p:cNvPr>
            <p:cNvSpPr txBox="1">
              <a:spLocks noChangeArrowheads="1"/>
            </p:cNvSpPr>
            <p:nvPr/>
          </p:nvSpPr>
          <p:spPr bwMode="auto">
            <a:xfrm>
              <a:off x="5046" y="533"/>
              <a:ext cx="3010" cy="1745"/>
            </a:xfrm>
            <a:prstGeom prst="rect">
              <a:avLst/>
            </a:prstGeom>
            <a:noFill/>
            <a:ln w="9525" algn="ctr">
              <a:noFill/>
              <a:miter lim="800000"/>
              <a:headEnd/>
              <a:tailEnd/>
            </a:ln>
            <a:effectLst/>
          </p:spPr>
          <p:txBody>
            <a:bodyPr wrap="square">
              <a:spAutoFit/>
            </a:bodyPr>
            <a:lstStyle/>
            <a:p>
              <a:pPr lvl="0" algn="ctr" eaLnBrk="0" fontAlgn="base" hangingPunct="0">
                <a:spcBef>
                  <a:spcPct val="0"/>
                </a:spcBef>
                <a:spcAft>
                  <a:spcPct val="0"/>
                </a:spcAft>
                <a:defRPr/>
              </a:pPr>
              <a:r>
                <a:rPr lang="tr-TR" sz="2400" dirty="0" smtClean="0">
                  <a:solidFill>
                    <a:srgbClr val="000000"/>
                  </a:solidFill>
                  <a:cs typeface="Arial" panose="020B0604020202020204" pitchFamily="34" charset="0"/>
                </a:rPr>
                <a:t>BARINMA</a:t>
              </a:r>
              <a:endParaRPr lang="tr-TR" sz="2400" dirty="0">
                <a:solidFill>
                  <a:srgbClr val="000000"/>
                </a:solidFill>
                <a:cs typeface="Arial" panose="020B0604020202020204" pitchFamily="34" charset="0"/>
              </a:endParaRPr>
            </a:p>
          </p:txBody>
        </p:sp>
      </p:grpSp>
    </p:spTree>
    <p:extLst>
      <p:ext uri="{BB962C8B-B14F-4D97-AF65-F5344CB8AC3E}">
        <p14:creationId xmlns:p14="http://schemas.microsoft.com/office/powerpoint/2010/main" val="30033198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p:tgtEl>
                                          <p:spTgt spid="32"/>
                                        </p:tgtEl>
                                        <p:attrNameLst>
                                          <p:attrName>ppt_y</p:attrName>
                                        </p:attrNameLst>
                                      </p:cBhvr>
                                      <p:tavLst>
                                        <p:tav tm="0">
                                          <p:val>
                                            <p:strVal val="#ppt_y-#ppt_h*1.125000"/>
                                          </p:val>
                                        </p:tav>
                                        <p:tav tm="100000">
                                          <p:val>
                                            <p:strVal val="#ppt_y"/>
                                          </p:val>
                                        </p:tav>
                                      </p:tavLst>
                                    </p:anim>
                                    <p:animEffect transition="in" filter="wipe(down)">
                                      <p:cBhvr>
                                        <p:cTn id="8" dur="500"/>
                                        <p:tgtEl>
                                          <p:spTgt spid="3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p:tgtEl>
                                          <p:spTgt spid="35"/>
                                        </p:tgtEl>
                                        <p:attrNameLst>
                                          <p:attrName>ppt_y</p:attrName>
                                        </p:attrNameLst>
                                      </p:cBhvr>
                                      <p:tavLst>
                                        <p:tav tm="0">
                                          <p:val>
                                            <p:strVal val="#ppt_y-#ppt_h*1.125000"/>
                                          </p:val>
                                        </p:tav>
                                        <p:tav tm="100000">
                                          <p:val>
                                            <p:strVal val="#ppt_y"/>
                                          </p:val>
                                        </p:tav>
                                      </p:tavLst>
                                    </p:anim>
                                    <p:animEffect transition="in" filter="wipe(down)">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p:tgtEl>
                                          <p:spTgt spid="46"/>
                                        </p:tgtEl>
                                        <p:attrNameLst>
                                          <p:attrName>ppt_y</p:attrName>
                                        </p:attrNameLst>
                                      </p:cBhvr>
                                      <p:tavLst>
                                        <p:tav tm="0">
                                          <p:val>
                                            <p:strVal val="#ppt_y-#ppt_h*1.125000"/>
                                          </p:val>
                                        </p:tav>
                                        <p:tav tm="100000">
                                          <p:val>
                                            <p:strVal val="#ppt_y"/>
                                          </p:val>
                                        </p:tav>
                                      </p:tavLst>
                                    </p:anim>
                                    <p:animEffect transition="in" filter="wipe(down)">
                                      <p:cBhvr>
                                        <p:cTn id="2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2" name="Picture 18" descr="Visit Istanbul: Best of Istanbul Tourism | Expedia Travel Gui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7926" y="1017365"/>
            <a:ext cx="5760000" cy="3240000"/>
          </a:xfrm>
          <a:prstGeom prst="rect">
            <a:avLst/>
          </a:prstGeom>
          <a:noFill/>
          <a:extLst>
            <a:ext uri="{909E8E84-426E-40DD-AFC4-6F175D3DCCD1}">
              <a14:hiddenFill xmlns:a14="http://schemas.microsoft.com/office/drawing/2010/main">
                <a:solidFill>
                  <a:srgbClr val="FFFFFF"/>
                </a:solidFill>
              </a14:hiddenFill>
            </a:ext>
          </a:extLst>
        </p:spPr>
      </p:pic>
      <p:pic>
        <p:nvPicPr>
          <p:cNvPr id="31" name="Resim 30">
            <a:extLst>
              <a:ext uri="{FF2B5EF4-FFF2-40B4-BE49-F238E27FC236}">
                <a16:creationId xmlns:a16="http://schemas.microsoft.com/office/drawing/2014/main" id="{8CF32CEA-3F17-443A-84D6-89D31CA3D782}"/>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227654" y="1017365"/>
            <a:ext cx="5760000" cy="3240000"/>
          </a:xfrm>
          <a:prstGeom prst="rect">
            <a:avLst/>
          </a:prstGeom>
          <a:ln>
            <a:noFill/>
          </a:ln>
          <a:effectLst/>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Eski ve Yeni Yerleşmelerin Karşılaştırılması</a:t>
              </a: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49796" y="5130130"/>
              <a:ext cx="5472608" cy="1300575"/>
            </a:xfrm>
            <a:prstGeom prst="rect">
              <a:avLst/>
            </a:prstGeom>
            <a:noFill/>
          </p:spPr>
          <p:txBody>
            <a:bodyPr wrap="square">
              <a:spAutoFit/>
            </a:bodyPr>
            <a:lstStyle/>
            <a:p>
              <a:pPr lvl="0" algn="ctr"/>
              <a:r>
                <a:rPr lang="tr-TR" sz="2400" dirty="0">
                  <a:solidFill>
                    <a:prstClr val="black"/>
                  </a:solidFill>
                </a:rPr>
                <a:t>İlk yerleşim yerlerinde insanlar yaşam alanlarına sadece barınma amacı ile ev ve ibadetlerini yerine getirmek için tapınak yapmışlardır. </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49796" y="5130131"/>
              <a:ext cx="5472608" cy="1300575"/>
            </a:xfrm>
            <a:prstGeom prst="rect">
              <a:avLst/>
            </a:prstGeom>
            <a:noFill/>
          </p:spPr>
          <p:txBody>
            <a:bodyPr wrap="square">
              <a:spAutoFit/>
            </a:bodyPr>
            <a:lstStyle/>
            <a:p>
              <a:pPr lvl="0" algn="ctr"/>
              <a:r>
                <a:rPr lang="tr-TR" sz="2400" dirty="0">
                  <a:solidFill>
                    <a:prstClr val="black"/>
                  </a:solidFill>
                </a:rPr>
                <a:t>Zamanla nüfusun artması, teknolojinin gelişmesi, ihtiyaçların çeşitlenmesi ile birlikte yerleşim yerlerinde değişiklikler olmuştur.</a:t>
              </a:r>
            </a:p>
          </p:txBody>
        </p:sp>
      </p:grpSp>
      <p:grpSp>
        <p:nvGrpSpPr>
          <p:cNvPr id="48" name="Group 42"/>
          <p:cNvGrpSpPr>
            <a:grpSpLocks/>
          </p:cNvGrpSpPr>
          <p:nvPr/>
        </p:nvGrpSpPr>
        <p:grpSpPr bwMode="auto">
          <a:xfrm>
            <a:off x="-25474" y="5574350"/>
            <a:ext cx="12240000" cy="1440000"/>
            <a:chOff x="-394" y="2980"/>
            <a:chExt cx="8475" cy="824"/>
          </a:xfrm>
        </p:grpSpPr>
        <p:pic>
          <p:nvPicPr>
            <p:cNvPr id="49"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50"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İlk yerleşim yerlerinden biri olan Çatalhöyük ile günümüz yerleşmeleri arasındaki benzerlik ve farklılıklar nelerdir?</a:t>
              </a:r>
            </a:p>
          </p:txBody>
        </p:sp>
      </p:grpSp>
    </p:spTree>
    <p:extLst>
      <p:ext uri="{BB962C8B-B14F-4D97-AF65-F5344CB8AC3E}">
        <p14:creationId xmlns:p14="http://schemas.microsoft.com/office/powerpoint/2010/main" val="33411571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162"/>
                                        </p:tgtEl>
                                        <p:attrNameLst>
                                          <p:attrName>style.visibility</p:attrName>
                                        </p:attrNameLst>
                                      </p:cBhvr>
                                      <p:to>
                                        <p:strVal val="visible"/>
                                      </p:to>
                                    </p:set>
                                    <p:animEffect transition="in" filter="wipe(down)">
                                      <p:cBhvr>
                                        <p:cTn id="15" dur="500"/>
                                        <p:tgtEl>
                                          <p:spTgt spid="6162"/>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wipe(left)">
                                      <p:cBhvr>
                                        <p:cTn id="23" dur="1000"/>
                                        <p:tgtEl>
                                          <p:spTgt spid="48"/>
                                        </p:tgtEl>
                                      </p:cBhvr>
                                    </p:animEffect>
                                  </p:childTnLst>
                                  <p:subTnLst>
                                    <p:audio>
                                      <p:cMediaNode>
                                        <p:cTn display="0" masterRel="sameClick">
                                          <p:stCondLst>
                                            <p:cond evt="begin" delay="0">
                                              <p:tn val="21"/>
                                            </p:cond>
                                          </p:stCondLst>
                                          <p:endCondLst>
                                            <p:cond evt="onStopAudio" delay="0">
                                              <p:tgtEl>
                                                <p:sldTgt/>
                                              </p:tgtEl>
                                            </p:cond>
                                          </p:endCondLst>
                                        </p:cTn>
                                        <p:tgtEl>
                                          <p:sndTgt r:embed="rId2" name="type.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1000"/>
                                        <p:tgtEl>
                                          <p:spTgt spid="48"/>
                                        </p:tgtEl>
                                      </p:cBhvr>
                                    </p:animEffect>
                                    <p:set>
                                      <p:cBhvr>
                                        <p:cTn id="28" dur="1" fill="hold">
                                          <p:stCondLst>
                                            <p:cond delay="999"/>
                                          </p:stCondLst>
                                        </p:cTn>
                                        <p:tgtEl>
                                          <p:spTgt spid="48"/>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Gökçeada ve Bozcaada'ya gerçekleştirilmesi planlanan bazı feribot seferleri  iptal edild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7926" y="1016819"/>
            <a:ext cx="5760000" cy="324056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1915 Çanakkale Köprüsü 'Yılın En Başarılı Projesi' seçildi - Çanakkale Hab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926" y="1016802"/>
            <a:ext cx="5760000" cy="3240516"/>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Çanakkale'de bayram sonrası feribot kuyrukları sürüyor - Çanakkale Haberleri"/>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7654" y="1017317"/>
            <a:ext cx="5760000" cy="3240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İnsanların Doğada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Yaptığı Değişiklikler</a:t>
              </a: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49796" y="5130130"/>
              <a:ext cx="5472608" cy="1300576"/>
            </a:xfrm>
            <a:prstGeom prst="rect">
              <a:avLst/>
            </a:prstGeom>
            <a:noFill/>
          </p:spPr>
          <p:txBody>
            <a:bodyPr wrap="square">
              <a:spAutoFit/>
            </a:bodyPr>
            <a:lstStyle/>
            <a:p>
              <a:pPr lvl="0" algn="ctr"/>
              <a:r>
                <a:rPr lang="tr-TR" sz="2400" dirty="0">
                  <a:solidFill>
                    <a:prstClr val="black"/>
                  </a:solidFill>
                </a:rPr>
                <a:t>Çanakkale hem Avrupa </a:t>
              </a:r>
              <a:r>
                <a:rPr lang="tr-TR" sz="2400" dirty="0" smtClean="0">
                  <a:solidFill>
                    <a:prstClr val="black"/>
                  </a:solidFill>
                </a:rPr>
                <a:t>hem </a:t>
              </a:r>
              <a:r>
                <a:rPr lang="tr-TR" sz="2400" dirty="0">
                  <a:solidFill>
                    <a:prstClr val="black"/>
                  </a:solidFill>
                </a:rPr>
                <a:t>de Asya kıtasında toprakları olan </a:t>
              </a:r>
              <a:r>
                <a:rPr lang="tr-TR" sz="2400" dirty="0" smtClean="0">
                  <a:solidFill>
                    <a:prstClr val="black"/>
                  </a:solidFill>
                </a:rPr>
                <a:t>iki şehrimizden </a:t>
              </a:r>
              <a:r>
                <a:rPr lang="tr-TR" sz="2400" dirty="0">
                  <a:solidFill>
                    <a:prstClr val="black"/>
                  </a:solidFill>
                </a:rPr>
                <a:t>biridir. Çanakkale’de boğazın karşı tarafına geçiş feribotlarla yapılmaktaydı</a:t>
              </a:r>
              <a:r>
                <a:rPr lang="tr-TR" sz="2400" dirty="0" smtClean="0">
                  <a:solidFill>
                    <a:prstClr val="black"/>
                  </a:solidFill>
                </a:rPr>
                <a:t>.</a:t>
              </a:r>
              <a:endParaRPr lang="tr-TR" sz="2400" dirty="0">
                <a:solidFill>
                  <a:prstClr val="black"/>
                </a:solidFill>
              </a:endParaRP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406574" y="4990446"/>
              <a:ext cx="5472608" cy="1606593"/>
            </a:xfrm>
            <a:prstGeom prst="rect">
              <a:avLst/>
            </a:prstGeom>
            <a:noFill/>
          </p:spPr>
          <p:txBody>
            <a:bodyPr wrap="square">
              <a:spAutoFit/>
            </a:bodyPr>
            <a:lstStyle/>
            <a:p>
              <a:pPr lvl="0" algn="ctr"/>
              <a:r>
                <a:rPr lang="tr-TR" sz="2400" dirty="0" smtClean="0">
                  <a:solidFill>
                    <a:prstClr val="black"/>
                  </a:solidFill>
                </a:rPr>
                <a:t>Ancak belirli </a:t>
              </a:r>
              <a:r>
                <a:rPr lang="tr-TR" sz="2400" dirty="0">
                  <a:solidFill>
                    <a:prstClr val="black"/>
                  </a:solidFill>
                </a:rPr>
                <a:t>saatlerde ve özellikle bayramlarda </a:t>
              </a:r>
              <a:r>
                <a:rPr lang="tr-TR" sz="2400" dirty="0" smtClean="0">
                  <a:solidFill>
                    <a:prstClr val="black"/>
                  </a:solidFill>
                </a:rPr>
                <a:t>yoğun bir trafik oluşmakta </a:t>
              </a:r>
              <a:r>
                <a:rPr lang="tr-TR" sz="2400" dirty="0">
                  <a:solidFill>
                    <a:prstClr val="black"/>
                  </a:solidFill>
                </a:rPr>
                <a:t>ve karşıya geçiş </a:t>
              </a:r>
              <a:r>
                <a:rPr lang="tr-TR" sz="2400" dirty="0" smtClean="0">
                  <a:solidFill>
                    <a:prstClr val="black"/>
                  </a:solidFill>
                </a:rPr>
                <a:t>zaman </a:t>
              </a:r>
              <a:r>
                <a:rPr lang="tr-TR" sz="2400" dirty="0">
                  <a:solidFill>
                    <a:prstClr val="black"/>
                  </a:solidFill>
                </a:rPr>
                <a:t>almaktaydı. </a:t>
              </a:r>
              <a:r>
                <a:rPr lang="tr-TR" sz="2400" dirty="0" smtClean="0">
                  <a:solidFill>
                    <a:prstClr val="black"/>
                  </a:solidFill>
                </a:rPr>
                <a:t>Ayrıca </a:t>
              </a:r>
              <a:r>
                <a:rPr lang="tr-TR" sz="2400" dirty="0">
                  <a:solidFill>
                    <a:prstClr val="black"/>
                  </a:solidFill>
                </a:rPr>
                <a:t>hava </a:t>
              </a:r>
              <a:r>
                <a:rPr lang="tr-TR" sz="2400" dirty="0" smtClean="0">
                  <a:solidFill>
                    <a:prstClr val="black"/>
                  </a:solidFill>
                </a:rPr>
                <a:t>koşullarından </a:t>
              </a:r>
              <a:r>
                <a:rPr lang="tr-TR" sz="2400" dirty="0">
                  <a:solidFill>
                    <a:prstClr val="black"/>
                  </a:solidFill>
                </a:rPr>
                <a:t>dolayı feribot seferleri iptal oluyordu. </a:t>
              </a:r>
            </a:p>
          </p:txBody>
        </p:sp>
      </p:grpSp>
      <p:grpSp>
        <p:nvGrpSpPr>
          <p:cNvPr id="27" name="Group 18">
            <a:extLst>
              <a:ext uri="{FF2B5EF4-FFF2-40B4-BE49-F238E27FC236}">
                <a16:creationId xmlns:a16="http://schemas.microsoft.com/office/drawing/2014/main" id="{648E1E19-D843-41F5-A8EB-3001A56D9500}"/>
              </a:ext>
            </a:extLst>
          </p:cNvPr>
          <p:cNvGrpSpPr>
            <a:grpSpLocks/>
          </p:cNvGrpSpPr>
          <p:nvPr/>
        </p:nvGrpSpPr>
        <p:grpSpPr bwMode="auto">
          <a:xfrm flipH="1">
            <a:off x="1446052" y="1752329"/>
            <a:ext cx="5625573" cy="1741089"/>
            <a:chOff x="4686" y="-298"/>
            <a:chExt cx="3730" cy="3407"/>
          </a:xfrm>
        </p:grpSpPr>
        <p:sp>
          <p:nvSpPr>
            <p:cNvPr id="28" name="AutoShape 19">
              <a:extLst>
                <a:ext uri="{FF2B5EF4-FFF2-40B4-BE49-F238E27FC236}">
                  <a16:creationId xmlns:a16="http://schemas.microsoft.com/office/drawing/2014/main" id="{7D2691A2-C02F-4317-9018-181EFB4EE4B0}"/>
                </a:ext>
              </a:extLst>
            </p:cNvPr>
            <p:cNvSpPr>
              <a:spLocks noChangeArrowheads="1"/>
            </p:cNvSpPr>
            <p:nvPr/>
          </p:nvSpPr>
          <p:spPr bwMode="auto">
            <a:xfrm rot="10800000">
              <a:off x="4686" y="-298"/>
              <a:ext cx="3730" cy="3407"/>
            </a:xfrm>
            <a:prstGeom prst="homePlate">
              <a:avLst/>
            </a:prstGeom>
            <a:solidFill>
              <a:srgbClr val="FFFF00"/>
            </a:solidFill>
            <a:ln w="57150">
              <a:solidFill>
                <a:srgbClr val="FFFF00"/>
              </a:solid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Arial"/>
                <a:ea typeface="+mn-ea"/>
                <a:cs typeface="Arial"/>
              </a:endParaRPr>
            </a:p>
          </p:txBody>
        </p:sp>
        <p:sp>
          <p:nvSpPr>
            <p:cNvPr id="32" name="Text Box 22">
              <a:extLst>
                <a:ext uri="{FF2B5EF4-FFF2-40B4-BE49-F238E27FC236}">
                  <a16:creationId xmlns:a16="http://schemas.microsoft.com/office/drawing/2014/main" id="{2AD40FFF-7F53-4A68-81D6-063FE3ABBB90}"/>
                </a:ext>
              </a:extLst>
            </p:cNvPr>
            <p:cNvSpPr txBox="1">
              <a:spLocks noChangeArrowheads="1"/>
            </p:cNvSpPr>
            <p:nvPr/>
          </p:nvSpPr>
          <p:spPr bwMode="auto">
            <a:xfrm>
              <a:off x="5296" y="231"/>
              <a:ext cx="3010" cy="2349"/>
            </a:xfrm>
            <a:prstGeom prst="rect">
              <a:avLst/>
            </a:prstGeom>
            <a:noFill/>
            <a:ln w="9525" algn="ctr">
              <a:noFill/>
              <a:miter lim="800000"/>
              <a:headEnd/>
              <a:tailEnd/>
            </a:ln>
            <a:effectLst/>
          </p:spPr>
          <p:txBody>
            <a:bodyPr wrap="square">
              <a:spAutoFit/>
            </a:bodyPr>
            <a:lstStyle/>
            <a:p>
              <a:pPr lvl="0" algn="ctr" eaLnBrk="0" fontAlgn="base" hangingPunct="0">
                <a:spcBef>
                  <a:spcPct val="0"/>
                </a:spcBef>
                <a:spcAft>
                  <a:spcPct val="0"/>
                </a:spcAft>
                <a:defRPr/>
              </a:pPr>
              <a:r>
                <a:rPr lang="tr-TR" sz="2400" dirty="0">
                  <a:solidFill>
                    <a:srgbClr val="000000"/>
                  </a:solidFill>
                  <a:cs typeface="Arial" panose="020B0604020202020204" pitchFamily="34" charset="0"/>
                </a:rPr>
                <a:t>Çanakkale Boğazı’na yapılan 1915 Çanakkale Köprüsü ile artık karşıya geçmek 6 dakika sürmektedir</a:t>
              </a:r>
              <a:r>
                <a:rPr lang="tr-TR" sz="2400" dirty="0" smtClean="0">
                  <a:solidFill>
                    <a:srgbClr val="000000"/>
                  </a:solidFill>
                  <a:cs typeface="Arial" panose="020B0604020202020204" pitchFamily="34" charset="0"/>
                </a:rPr>
                <a:t>.</a:t>
              </a:r>
              <a:endParaRPr lang="tr-TR" sz="2400" dirty="0">
                <a:solidFill>
                  <a:srgbClr val="000000"/>
                </a:solidFill>
                <a:cs typeface="Arial" panose="020B0604020202020204" pitchFamily="34" charset="0"/>
              </a:endParaRPr>
            </a:p>
          </p:txBody>
        </p:sp>
      </p:grpSp>
      <p:grpSp>
        <p:nvGrpSpPr>
          <p:cNvPr id="33" name="Group 42"/>
          <p:cNvGrpSpPr>
            <a:grpSpLocks/>
          </p:cNvGrpSpPr>
          <p:nvPr/>
        </p:nvGrpSpPr>
        <p:grpSpPr bwMode="auto">
          <a:xfrm>
            <a:off x="-25474" y="5574350"/>
            <a:ext cx="12240000" cy="1440000"/>
            <a:chOff x="-394" y="2980"/>
            <a:chExt cx="8475" cy="824"/>
          </a:xfrm>
        </p:grpSpPr>
        <p:pic>
          <p:nvPicPr>
            <p:cNvPr id="34" name="Picture 43"/>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5"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smtClean="0">
                  <a:solidFill>
                    <a:prstClr val="black"/>
                  </a:solidFill>
                  <a:latin typeface="Arial" pitchFamily="34" charset="0"/>
                  <a:cs typeface="Arial" pitchFamily="34" charset="0"/>
                </a:rPr>
                <a:t>Çanakkale Köprüsü, hangi </a:t>
              </a:r>
              <a:r>
                <a:rPr lang="tr-TR" sz="2400" b="1" dirty="0">
                  <a:solidFill>
                    <a:prstClr val="black"/>
                  </a:solidFill>
                  <a:latin typeface="Arial" pitchFamily="34" charset="0"/>
                  <a:cs typeface="Arial" pitchFamily="34" charset="0"/>
                </a:rPr>
                <a:t>ihtiyaçtan dolayı </a:t>
              </a:r>
              <a:r>
                <a:rPr lang="tr-TR" sz="2400" b="1" dirty="0" smtClean="0">
                  <a:solidFill>
                    <a:prstClr val="black"/>
                  </a:solidFill>
                  <a:latin typeface="Arial" pitchFamily="34" charset="0"/>
                  <a:cs typeface="Arial" pitchFamily="34" charset="0"/>
                </a:rPr>
                <a:t/>
              </a:r>
              <a:br>
                <a:rPr lang="tr-TR" sz="2400" b="1" dirty="0" smtClean="0">
                  <a:solidFill>
                    <a:prstClr val="black"/>
                  </a:solidFill>
                  <a:latin typeface="Arial" pitchFamily="34" charset="0"/>
                  <a:cs typeface="Arial" pitchFamily="34" charset="0"/>
                </a:rPr>
              </a:br>
              <a:r>
                <a:rPr lang="tr-TR" sz="2400" b="1" dirty="0" smtClean="0">
                  <a:solidFill>
                    <a:prstClr val="black"/>
                  </a:solidFill>
                  <a:latin typeface="Arial" pitchFamily="34" charset="0"/>
                  <a:cs typeface="Arial" pitchFamily="34" charset="0"/>
                </a:rPr>
                <a:t>doğada </a:t>
              </a:r>
              <a:r>
                <a:rPr lang="tr-TR" sz="2400" b="1" dirty="0">
                  <a:solidFill>
                    <a:prstClr val="black"/>
                  </a:solidFill>
                  <a:latin typeface="Arial" pitchFamily="34" charset="0"/>
                  <a:cs typeface="Arial" pitchFamily="34" charset="0"/>
                </a:rPr>
                <a:t>değişiklik </a:t>
              </a:r>
              <a:r>
                <a:rPr lang="tr-TR" sz="2400" b="1" dirty="0" smtClean="0">
                  <a:solidFill>
                    <a:prstClr val="black"/>
                  </a:solidFill>
                  <a:latin typeface="Arial" pitchFamily="34" charset="0"/>
                  <a:cs typeface="Arial" pitchFamily="34" charset="0"/>
                </a:rPr>
                <a:t>yapıldığını gösterir?</a:t>
              </a:r>
              <a:endParaRPr lang="tr-TR" sz="2400" b="1" dirty="0">
                <a:solidFill>
                  <a:prstClr val="black"/>
                </a:solidFill>
                <a:latin typeface="Arial" pitchFamily="34" charset="0"/>
                <a:cs typeface="Arial" pitchFamily="34" charset="0"/>
              </a:endParaRPr>
            </a:p>
          </p:txBody>
        </p:sp>
      </p:grpSp>
      <p:grpSp>
        <p:nvGrpSpPr>
          <p:cNvPr id="45" name="Group 42"/>
          <p:cNvGrpSpPr>
            <a:grpSpLocks/>
          </p:cNvGrpSpPr>
          <p:nvPr/>
        </p:nvGrpSpPr>
        <p:grpSpPr bwMode="auto">
          <a:xfrm>
            <a:off x="-48000" y="5574840"/>
            <a:ext cx="12240000" cy="1440000"/>
            <a:chOff x="-394" y="2980"/>
            <a:chExt cx="8475" cy="824"/>
          </a:xfrm>
        </p:grpSpPr>
        <p:pic>
          <p:nvPicPr>
            <p:cNvPr id="46" name="Picture 43"/>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47"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Ulaşım ihtiyacı için doğada başka hangi değişiklikler yapılmaktadır?</a:t>
              </a:r>
            </a:p>
          </p:txBody>
        </p:sp>
      </p:grpSp>
    </p:spTree>
    <p:extLst>
      <p:ext uri="{BB962C8B-B14F-4D97-AF65-F5344CB8AC3E}">
        <p14:creationId xmlns:p14="http://schemas.microsoft.com/office/powerpoint/2010/main" val="2628752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246"/>
                                        </p:tgtEl>
                                        <p:attrNameLst>
                                          <p:attrName>style.visibility</p:attrName>
                                        </p:attrNameLst>
                                      </p:cBhvr>
                                      <p:to>
                                        <p:strVal val="visible"/>
                                      </p:to>
                                    </p:set>
                                    <p:animEffect transition="in" filter="wipe(down)">
                                      <p:cBhvr>
                                        <p:cTn id="15" dur="500"/>
                                        <p:tgtEl>
                                          <p:spTgt spid="10246"/>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10244"/>
                                        </p:tgtEl>
                                        <p:attrNameLst>
                                          <p:attrName>style.visibility</p:attrName>
                                        </p:attrNameLst>
                                      </p:cBhvr>
                                      <p:to>
                                        <p:strVal val="visible"/>
                                      </p:to>
                                    </p:set>
                                    <p:anim calcmode="lin" valueType="num">
                                      <p:cBhvr>
                                        <p:cTn id="23" dur="500" fill="hold"/>
                                        <p:tgtEl>
                                          <p:spTgt spid="10244"/>
                                        </p:tgtEl>
                                        <p:attrNameLst>
                                          <p:attrName>ppt_w</p:attrName>
                                        </p:attrNameLst>
                                      </p:cBhvr>
                                      <p:tavLst>
                                        <p:tav tm="0">
                                          <p:val>
                                            <p:fltVal val="0"/>
                                          </p:val>
                                        </p:tav>
                                        <p:tav tm="100000">
                                          <p:val>
                                            <p:strVal val="#ppt_w"/>
                                          </p:val>
                                        </p:tav>
                                      </p:tavLst>
                                    </p:anim>
                                    <p:anim calcmode="lin" valueType="num">
                                      <p:cBhvr>
                                        <p:cTn id="24" dur="500" fill="hold"/>
                                        <p:tgtEl>
                                          <p:spTgt spid="10244"/>
                                        </p:tgtEl>
                                        <p:attrNameLst>
                                          <p:attrName>ppt_h</p:attrName>
                                        </p:attrNameLst>
                                      </p:cBhvr>
                                      <p:tavLst>
                                        <p:tav tm="0">
                                          <p:val>
                                            <p:fltVal val="0"/>
                                          </p:val>
                                        </p:tav>
                                        <p:tav tm="100000">
                                          <p:val>
                                            <p:strVal val="#ppt_h"/>
                                          </p:val>
                                        </p:tav>
                                      </p:tavLst>
                                    </p:anim>
                                    <p:anim calcmode="lin" valueType="num">
                                      <p:cBhvr>
                                        <p:cTn id="25" dur="500" fill="hold"/>
                                        <p:tgtEl>
                                          <p:spTgt spid="10244"/>
                                        </p:tgtEl>
                                        <p:attrNameLst>
                                          <p:attrName>style.rotation</p:attrName>
                                        </p:attrNameLst>
                                      </p:cBhvr>
                                      <p:tavLst>
                                        <p:tav tm="0">
                                          <p:val>
                                            <p:fltVal val="360"/>
                                          </p:val>
                                        </p:tav>
                                        <p:tav tm="100000">
                                          <p:val>
                                            <p:fltVal val="0"/>
                                          </p:val>
                                        </p:tav>
                                      </p:tavLst>
                                    </p:anim>
                                    <p:animEffect transition="in" filter="fade">
                                      <p:cBhvr>
                                        <p:cTn id="26" dur="500"/>
                                        <p:tgtEl>
                                          <p:spTgt spid="10244"/>
                                        </p:tgtEl>
                                      </p:cBhvr>
                                    </p:animEffect>
                                  </p:childTnLst>
                                </p:cTn>
                              </p:par>
                            </p:childTnLst>
                          </p:cTn>
                        </p:par>
                        <p:par>
                          <p:cTn id="27" fill="hold">
                            <p:stCondLst>
                              <p:cond delay="500"/>
                            </p:stCondLst>
                            <p:childTnLst>
                              <p:par>
                                <p:cTn id="28" presetID="1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p:tgtEl>
                                          <p:spTgt spid="27"/>
                                        </p:tgtEl>
                                        <p:attrNameLst>
                                          <p:attrName>ppt_x</p:attrName>
                                        </p:attrNameLst>
                                      </p:cBhvr>
                                      <p:tavLst>
                                        <p:tav tm="0">
                                          <p:val>
                                            <p:strVal val="#ppt_x-#ppt_w*1.125000"/>
                                          </p:val>
                                        </p:tav>
                                        <p:tav tm="100000">
                                          <p:val>
                                            <p:strVal val="#ppt_x"/>
                                          </p:val>
                                        </p:tav>
                                      </p:tavLst>
                                    </p:anim>
                                    <p:animEffect transition="in" filter="wipe(righ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1000"/>
                                        <p:tgtEl>
                                          <p:spTgt spid="33"/>
                                        </p:tgtEl>
                                      </p:cBhvr>
                                    </p:animEffect>
                                  </p:childTnLst>
                                  <p:subTnLst>
                                    <p:audio>
                                      <p:cMediaNode>
                                        <p:cTn display="0" masterRel="sameClick">
                                          <p:stCondLst>
                                            <p:cond evt="begin" delay="0">
                                              <p:tn val="34"/>
                                            </p:cond>
                                          </p:stCondLst>
                                          <p:endCondLst>
                                            <p:cond evt="onStopAudio" delay="0">
                                              <p:tgtEl>
                                                <p:sldTgt/>
                                              </p:tgtEl>
                                            </p:cond>
                                          </p:endCondLst>
                                        </p:cTn>
                                        <p:tgtEl>
                                          <p:sndTgt r:embed="rId2" name="type.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xit" presetSubtype="2" fill="hold" nodeType="clickEffect">
                                  <p:stCondLst>
                                    <p:cond delay="0"/>
                                  </p:stCondLst>
                                  <p:childTnLst>
                                    <p:animEffect transition="out" filter="wipe(right)">
                                      <p:cBhvr>
                                        <p:cTn id="40" dur="1000"/>
                                        <p:tgtEl>
                                          <p:spTgt spid="33"/>
                                        </p:tgtEl>
                                      </p:cBhvr>
                                    </p:animEffect>
                                    <p:set>
                                      <p:cBhvr>
                                        <p:cTn id="41"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2" name="type.wav"/>
                                        </p:tgtEl>
                                      </p:cMediaNode>
                                    </p:audio>
                                  </p:sub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1000"/>
                                        <p:tgtEl>
                                          <p:spTgt spid="45"/>
                                        </p:tgtEl>
                                      </p:cBhvr>
                                    </p:animEffect>
                                  </p:childTnLst>
                                  <p:subTnLst>
                                    <p:audio>
                                      <p:cMediaNode>
                                        <p:cTn display="0" masterRel="sameClick">
                                          <p:stCondLst>
                                            <p:cond evt="begin" delay="0">
                                              <p:tn val="44"/>
                                            </p:cond>
                                          </p:stCondLst>
                                          <p:endCondLst>
                                            <p:cond evt="onStopAudio" delay="0">
                                              <p:tgtEl>
                                                <p:sldTgt/>
                                              </p:tgtEl>
                                            </p:cond>
                                          </p:endCondLst>
                                        </p:cTn>
                                        <p:tgtEl>
                                          <p:sndTgt r:embed="rId2" name="type.wav"/>
                                        </p:tgtEl>
                                      </p:cMediaNode>
                                    </p:audio>
                                  </p:subTnLst>
                                </p:cTn>
                              </p:par>
                            </p:childTnLst>
                          </p:cTn>
                        </p:par>
                      </p:childTnLst>
                    </p:cTn>
                  </p:par>
                  <p:par>
                    <p:cTn id="47" fill="hold">
                      <p:stCondLst>
                        <p:cond delay="indefinite"/>
                      </p:stCondLst>
                      <p:childTnLst>
                        <p:par>
                          <p:cTn id="48" fill="hold">
                            <p:stCondLst>
                              <p:cond delay="0"/>
                            </p:stCondLst>
                            <p:childTnLst>
                              <p:par>
                                <p:cTn id="49" presetID="22" presetClass="exit" presetSubtype="2" fill="hold" nodeType="clickEffect">
                                  <p:stCondLst>
                                    <p:cond delay="0"/>
                                  </p:stCondLst>
                                  <p:childTnLst>
                                    <p:animEffect transition="out" filter="wipe(right)">
                                      <p:cBhvr>
                                        <p:cTn id="50" dur="1000"/>
                                        <p:tgtEl>
                                          <p:spTgt spid="45"/>
                                        </p:tgtEl>
                                      </p:cBhvr>
                                    </p:animEffect>
                                    <p:set>
                                      <p:cBhvr>
                                        <p:cTn id="51"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p:cNvPicPr>
          <p:nvPr/>
        </p:nvPicPr>
        <p:blipFill>
          <a:blip r:embed="rId3"/>
          <a:stretch>
            <a:fillRect/>
          </a:stretch>
        </p:blipFill>
        <p:spPr>
          <a:xfrm>
            <a:off x="6287838" y="1017365"/>
            <a:ext cx="5760000" cy="3600000"/>
          </a:xfrm>
          <a:prstGeom prst="rect">
            <a:avLst/>
          </a:prstGeom>
        </p:spPr>
      </p:pic>
      <p:pic>
        <p:nvPicPr>
          <p:cNvPr id="3" name="Resim 2"/>
          <p:cNvPicPr>
            <a:picLocks/>
          </p:cNvPicPr>
          <p:nvPr/>
        </p:nvPicPr>
        <p:blipFill>
          <a:blip r:embed="rId4"/>
          <a:stretch>
            <a:fillRect/>
          </a:stretch>
        </p:blipFill>
        <p:spPr>
          <a:xfrm>
            <a:off x="145529" y="1017365"/>
            <a:ext cx="5760000" cy="3600000"/>
          </a:xfrm>
          <a:prstGeom prst="rect">
            <a:avLst/>
          </a:prstGeom>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Doğal ve Beşerî Çevremizdeki Değişim</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sp>
        <p:nvSpPr>
          <p:cNvPr id="26" name="Yuvarlatılmış Dikdörtgen 25"/>
          <p:cNvSpPr/>
          <p:nvPr/>
        </p:nvSpPr>
        <p:spPr>
          <a:xfrm>
            <a:off x="145529" y="1159054"/>
            <a:ext cx="5760000"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lumMod val="85000"/>
                    <a:lumOff val="15000"/>
                  </a:schemeClr>
                </a:solidFill>
              </a:rPr>
              <a:t>DOLMABAHÇE İSTANBUL </a:t>
            </a:r>
            <a:r>
              <a:rPr lang="tr-TR" sz="2400" b="1" dirty="0" smtClean="0">
                <a:solidFill>
                  <a:srgbClr val="FF0000"/>
                </a:solidFill>
              </a:rPr>
              <a:t>1930’LAR</a:t>
            </a:r>
            <a:endParaRPr lang="tr-TR" sz="2400" b="1" dirty="0">
              <a:solidFill>
                <a:srgbClr val="FF0000"/>
              </a:solidFill>
            </a:endParaRPr>
          </a:p>
        </p:txBody>
      </p:sp>
      <p:sp>
        <p:nvSpPr>
          <p:cNvPr id="27" name="Yuvarlatılmış Dikdörtgen 26"/>
          <p:cNvSpPr/>
          <p:nvPr/>
        </p:nvSpPr>
        <p:spPr>
          <a:xfrm>
            <a:off x="6287838" y="1159054"/>
            <a:ext cx="5760000"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lumMod val="85000"/>
                    <a:lumOff val="15000"/>
                  </a:schemeClr>
                </a:solidFill>
              </a:rPr>
              <a:t>DOLMABAHÇE İSTANBUL </a:t>
            </a:r>
            <a:r>
              <a:rPr lang="tr-TR" sz="2400" b="1" dirty="0" smtClean="0">
                <a:solidFill>
                  <a:srgbClr val="FF0000"/>
                </a:solidFill>
              </a:rPr>
              <a:t>2020’LER</a:t>
            </a:r>
            <a:endParaRPr lang="tr-TR" sz="2400" b="1" dirty="0">
              <a:solidFill>
                <a:srgbClr val="FF0000"/>
              </a:solidFill>
            </a:endParaRPr>
          </a:p>
        </p:txBody>
      </p:sp>
      <p:grpSp>
        <p:nvGrpSpPr>
          <p:cNvPr id="28" name="Group 42"/>
          <p:cNvGrpSpPr>
            <a:grpSpLocks/>
          </p:cNvGrpSpPr>
          <p:nvPr/>
        </p:nvGrpSpPr>
        <p:grpSpPr bwMode="auto">
          <a:xfrm>
            <a:off x="-25474" y="5574350"/>
            <a:ext cx="12240000" cy="1440000"/>
            <a:chOff x="-394" y="2980"/>
            <a:chExt cx="8475" cy="824"/>
          </a:xfrm>
        </p:grpSpPr>
        <p:pic>
          <p:nvPicPr>
            <p:cNvPr id="29" name="Picture 4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0"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A</a:t>
              </a:r>
              <a:r>
                <a:rPr lang="tr-TR" sz="2400" b="1" dirty="0" smtClean="0">
                  <a:solidFill>
                    <a:prstClr val="black"/>
                  </a:solidFill>
                  <a:latin typeface="Arial" pitchFamily="34" charset="0"/>
                  <a:cs typeface="Arial" pitchFamily="34" charset="0"/>
                </a:rPr>
                <a:t>ynı yere ait görsellerde geçmişten günümüze değişen </a:t>
              </a:r>
              <a:br>
                <a:rPr lang="tr-TR" sz="2400" b="1" dirty="0" smtClean="0">
                  <a:solidFill>
                    <a:prstClr val="black"/>
                  </a:solidFill>
                  <a:latin typeface="Arial" pitchFamily="34" charset="0"/>
                  <a:cs typeface="Arial" pitchFamily="34" charset="0"/>
                </a:rPr>
              </a:br>
              <a:r>
                <a:rPr lang="tr-TR" sz="2400" b="1" dirty="0" smtClean="0">
                  <a:solidFill>
                    <a:prstClr val="black"/>
                  </a:solidFill>
                  <a:latin typeface="Arial" pitchFamily="34" charset="0"/>
                  <a:cs typeface="Arial" pitchFamily="34" charset="0"/>
                </a:rPr>
                <a:t>doğal </a:t>
              </a:r>
              <a:r>
                <a:rPr lang="tr-TR" sz="2400" b="1" dirty="0">
                  <a:solidFill>
                    <a:prstClr val="black"/>
                  </a:solidFill>
                  <a:latin typeface="Arial" pitchFamily="34" charset="0"/>
                  <a:cs typeface="Arial" pitchFamily="34" charset="0"/>
                </a:rPr>
                <a:t>ve beşerî çevre </a:t>
              </a:r>
              <a:r>
                <a:rPr lang="tr-TR" sz="2400" b="1" dirty="0" smtClean="0">
                  <a:solidFill>
                    <a:prstClr val="black"/>
                  </a:solidFill>
                  <a:latin typeface="Arial" pitchFamily="34" charset="0"/>
                  <a:cs typeface="Arial" pitchFamily="34" charset="0"/>
                </a:rPr>
                <a:t>unsurları nelerdir? Karşılaştırarak söyleyiniz. </a:t>
              </a:r>
              <a:endParaRPr lang="tr-TR" sz="2400" b="1" dirty="0">
                <a:solidFill>
                  <a:prstClr val="black"/>
                </a:solidFill>
                <a:latin typeface="Arial" pitchFamily="34" charset="0"/>
                <a:cs typeface="Arial" pitchFamily="34" charset="0"/>
              </a:endParaRPr>
            </a:p>
          </p:txBody>
        </p:sp>
      </p:grpSp>
    </p:spTree>
    <p:extLst>
      <p:ext uri="{BB962C8B-B14F-4D97-AF65-F5344CB8AC3E}">
        <p14:creationId xmlns:p14="http://schemas.microsoft.com/office/powerpoint/2010/main" val="33900836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0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xit" presetSubtype="2" fill="hold" nodeType="clickEffect">
                                  <p:stCondLst>
                                    <p:cond delay="0"/>
                                  </p:stCondLst>
                                  <p:childTnLst>
                                    <p:animEffect transition="out" filter="wipe(right)">
                                      <p:cBhvr>
                                        <p:cTn id="11" dur="1000"/>
                                        <p:tgtEl>
                                          <p:spTgt spid="28"/>
                                        </p:tgtEl>
                                      </p:cBhvr>
                                    </p:animEffect>
                                    <p:set>
                                      <p:cBhvr>
                                        <p:cTn id="12" dur="1" fill="hold">
                                          <p:stCondLst>
                                            <p:cond delay="999"/>
                                          </p:stCondLst>
                                        </p:cTn>
                                        <p:tgtEl>
                                          <p:spTgt spid="28"/>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up 45"/>
          <p:cNvGrpSpPr/>
          <p:nvPr/>
        </p:nvGrpSpPr>
        <p:grpSpPr>
          <a:xfrm>
            <a:off x="0" y="32800"/>
            <a:ext cx="12192000" cy="934711"/>
            <a:chOff x="0" y="32800"/>
            <a:chExt cx="12192000" cy="934711"/>
          </a:xfrm>
        </p:grpSpPr>
        <p:grpSp>
          <p:nvGrpSpPr>
            <p:cNvPr id="47" name="Grup 46"/>
            <p:cNvGrpSpPr/>
            <p:nvPr/>
          </p:nvGrpSpPr>
          <p:grpSpPr>
            <a:xfrm flipH="1">
              <a:off x="0" y="32800"/>
              <a:ext cx="12192000" cy="934711"/>
              <a:chOff x="326460" y="994885"/>
              <a:chExt cx="12624852" cy="2356020"/>
            </a:xfrm>
          </p:grpSpPr>
          <p:sp>
            <p:nvSpPr>
              <p:cNvPr id="4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5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5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5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5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5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8"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İnsanların Doğada Yaptığı Değişiklikler</a:t>
              </a:r>
            </a:p>
          </p:txBody>
        </p:sp>
      </p:grpSp>
      <p:grpSp>
        <p:nvGrpSpPr>
          <p:cNvPr id="2" name="Grup 1"/>
          <p:cNvGrpSpPr/>
          <p:nvPr/>
        </p:nvGrpSpPr>
        <p:grpSpPr>
          <a:xfrm>
            <a:off x="115502" y="875898"/>
            <a:ext cx="3912670" cy="5210577"/>
            <a:chOff x="115502" y="875898"/>
            <a:chExt cx="3912670" cy="5210577"/>
          </a:xfrm>
        </p:grpSpPr>
        <p:pic>
          <p:nvPicPr>
            <p:cNvPr id="11272" name="Picture 8" descr="Çek Cumhuriyeti'nde elektronik ücretli geçiş sistemi portal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02" y="875898"/>
              <a:ext cx="3912670" cy="5210577"/>
            </a:xfrm>
            <a:prstGeom prst="rect">
              <a:avLst/>
            </a:prstGeom>
            <a:noFill/>
            <a:extLst>
              <a:ext uri="{909E8E84-426E-40DD-AFC4-6F175D3DCCD1}">
                <a14:hiddenFill xmlns:a14="http://schemas.microsoft.com/office/drawing/2010/main">
                  <a:solidFill>
                    <a:srgbClr val="FFFFFF"/>
                  </a:solidFill>
                </a14:hiddenFill>
              </a:ext>
            </a:extLst>
          </p:spPr>
        </p:pic>
        <p:sp>
          <p:nvSpPr>
            <p:cNvPr id="20" name="Yuvarlatılmış Dikdörtgen 19"/>
            <p:cNvSpPr/>
            <p:nvPr/>
          </p:nvSpPr>
          <p:spPr>
            <a:xfrm>
              <a:off x="115502" y="1016041"/>
              <a:ext cx="3912670"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YOL</a:t>
              </a:r>
              <a:endParaRPr lang="tr-TR" sz="2400" b="1" dirty="0">
                <a:solidFill>
                  <a:schemeClr val="tx1"/>
                </a:solidFill>
              </a:endParaRPr>
            </a:p>
          </p:txBody>
        </p:sp>
      </p:grpSp>
      <p:grpSp>
        <p:nvGrpSpPr>
          <p:cNvPr id="21" name="Grup 20"/>
          <p:cNvGrpSpPr/>
          <p:nvPr/>
        </p:nvGrpSpPr>
        <p:grpSpPr>
          <a:xfrm>
            <a:off x="4141904" y="875898"/>
            <a:ext cx="3912670" cy="5210577"/>
            <a:chOff x="4141904" y="875898"/>
            <a:chExt cx="3912670" cy="5210577"/>
          </a:xfrm>
        </p:grpSpPr>
        <p:pic>
          <p:nvPicPr>
            <p:cNvPr id="22" name="Resim 21"/>
            <p:cNvPicPr>
              <a:picLocks noChangeAspect="1"/>
            </p:cNvPicPr>
            <p:nvPr/>
          </p:nvPicPr>
          <p:blipFill rotWithShape="1">
            <a:blip r:embed="rId3" cstate="print">
              <a:extLst>
                <a:ext uri="{28A0092B-C50C-407E-A947-70E740481C1C}">
                  <a14:useLocalDpi xmlns:a14="http://schemas.microsoft.com/office/drawing/2010/main" val="0"/>
                </a:ext>
              </a:extLst>
            </a:blip>
            <a:srcRect b="11803"/>
            <a:stretch/>
          </p:blipFill>
          <p:spPr>
            <a:xfrm>
              <a:off x="4141904" y="875898"/>
              <a:ext cx="3912670" cy="5210577"/>
            </a:xfrm>
            <a:prstGeom prst="rect">
              <a:avLst/>
            </a:prstGeom>
          </p:spPr>
        </p:pic>
        <p:sp>
          <p:nvSpPr>
            <p:cNvPr id="24" name="Yuvarlatılmış Dikdörtgen 23"/>
            <p:cNvSpPr/>
            <p:nvPr/>
          </p:nvSpPr>
          <p:spPr>
            <a:xfrm>
              <a:off x="4141904" y="1009974"/>
              <a:ext cx="3912670"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TÜNEL</a:t>
              </a:r>
              <a:endParaRPr lang="tr-TR" sz="2400" b="1" dirty="0">
                <a:solidFill>
                  <a:schemeClr val="tx1"/>
                </a:solidFill>
              </a:endParaRPr>
            </a:p>
          </p:txBody>
        </p:sp>
      </p:grpSp>
      <p:grpSp>
        <p:nvGrpSpPr>
          <p:cNvPr id="25" name="Grup 24"/>
          <p:cNvGrpSpPr/>
          <p:nvPr/>
        </p:nvGrpSpPr>
        <p:grpSpPr>
          <a:xfrm>
            <a:off x="8158780" y="876300"/>
            <a:ext cx="3922196" cy="5210175"/>
            <a:chOff x="8158780" y="876300"/>
            <a:chExt cx="3922196" cy="5210175"/>
          </a:xfrm>
        </p:grpSpPr>
        <p:pic>
          <p:nvPicPr>
            <p:cNvPr id="26" name="Resim 25"/>
            <p:cNvPicPr>
              <a:picLocks noChangeAspect="1"/>
            </p:cNvPicPr>
            <p:nvPr/>
          </p:nvPicPr>
          <p:blipFill rotWithShape="1">
            <a:blip r:embed="rId4" cstate="print">
              <a:extLst>
                <a:ext uri="{28A0092B-C50C-407E-A947-70E740481C1C}">
                  <a14:useLocalDpi xmlns:a14="http://schemas.microsoft.com/office/drawing/2010/main" val="0"/>
                </a:ext>
              </a:extLst>
            </a:blip>
            <a:srcRect t="11226"/>
            <a:stretch/>
          </p:blipFill>
          <p:spPr>
            <a:xfrm>
              <a:off x="8168306" y="876300"/>
              <a:ext cx="3912670" cy="5210175"/>
            </a:xfrm>
            <a:prstGeom prst="rect">
              <a:avLst/>
            </a:prstGeom>
          </p:spPr>
        </p:pic>
        <p:sp>
          <p:nvSpPr>
            <p:cNvPr id="27" name="Yuvarlatılmış Dikdörtgen 26"/>
            <p:cNvSpPr/>
            <p:nvPr/>
          </p:nvSpPr>
          <p:spPr>
            <a:xfrm>
              <a:off x="8158780" y="1009974"/>
              <a:ext cx="3922195"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VİYADÜK</a:t>
              </a:r>
              <a:endParaRPr lang="tr-TR" sz="2400" b="1" dirty="0">
                <a:solidFill>
                  <a:schemeClr val="tx1"/>
                </a:solidFill>
              </a:endParaRPr>
            </a:p>
          </p:txBody>
        </p:sp>
      </p:grpSp>
    </p:spTree>
    <p:extLst>
      <p:ext uri="{BB962C8B-B14F-4D97-AF65-F5344CB8AC3E}">
        <p14:creationId xmlns:p14="http://schemas.microsoft.com/office/powerpoint/2010/main" val="16385653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fltVal val="0"/>
                                          </p:val>
                                        </p:tav>
                                        <p:tav tm="100000">
                                          <p:val>
                                            <p:strVal val="#ppt_w"/>
                                          </p:val>
                                        </p:tav>
                                      </p:tavLst>
                                    </p:anim>
                                    <p:anim calcmode="lin" valueType="num">
                                      <p:cBhvr>
                                        <p:cTn id="16" dur="1000" fill="hold"/>
                                        <p:tgtEl>
                                          <p:spTgt spid="21"/>
                                        </p:tgtEl>
                                        <p:attrNameLst>
                                          <p:attrName>ppt_h</p:attrName>
                                        </p:attrNameLst>
                                      </p:cBhvr>
                                      <p:tavLst>
                                        <p:tav tm="0">
                                          <p:val>
                                            <p:fltVal val="0"/>
                                          </p:val>
                                        </p:tav>
                                        <p:tav tm="100000">
                                          <p:val>
                                            <p:strVal val="#ppt_h"/>
                                          </p:val>
                                        </p:tav>
                                      </p:tavLst>
                                    </p:anim>
                                    <p:anim calcmode="lin" valueType="num">
                                      <p:cBhvr>
                                        <p:cTn id="17" dur="1000" fill="hold"/>
                                        <p:tgtEl>
                                          <p:spTgt spid="21"/>
                                        </p:tgtEl>
                                        <p:attrNameLst>
                                          <p:attrName>style.rotation</p:attrName>
                                        </p:attrNameLst>
                                      </p:cBhvr>
                                      <p:tavLst>
                                        <p:tav tm="0">
                                          <p:val>
                                            <p:fltVal val="90"/>
                                          </p:val>
                                        </p:tav>
                                        <p:tav tm="100000">
                                          <p:val>
                                            <p:fltVal val="0"/>
                                          </p:val>
                                        </p:tav>
                                      </p:tavLst>
                                    </p:anim>
                                    <p:animEffect transition="in" filter="fade">
                                      <p:cBhvr>
                                        <p:cTn id="18" dur="1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style.rotation</p:attrName>
                                        </p:attrNameLst>
                                      </p:cBhvr>
                                      <p:tavLst>
                                        <p:tav tm="0">
                                          <p:val>
                                            <p:fltVal val="90"/>
                                          </p:val>
                                        </p:tav>
                                        <p:tav tm="100000">
                                          <p:val>
                                            <p:fltVal val="0"/>
                                          </p:val>
                                        </p:tav>
                                      </p:tavLst>
                                    </p:anim>
                                    <p:animEffect transition="in" filter="fade">
                                      <p:cBhvr>
                                        <p:cTn id="2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Resim 27"/>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177926" y="1017365"/>
            <a:ext cx="5760000" cy="3240000"/>
          </a:xfrm>
          <a:prstGeom prst="rect">
            <a:avLst/>
          </a:prstGeom>
        </p:spPr>
      </p:pic>
      <p:pic>
        <p:nvPicPr>
          <p:cNvPr id="27" name="Resim 26"/>
          <p:cNvPicPr>
            <a:picLocks/>
          </p:cNvPicPr>
          <p:nvPr/>
        </p:nvPicPr>
        <p:blipFill rotWithShape="1">
          <a:blip r:embed="rId4" cstate="print">
            <a:extLst>
              <a:ext uri="{28A0092B-C50C-407E-A947-70E740481C1C}">
                <a14:useLocalDpi xmlns:a14="http://schemas.microsoft.com/office/drawing/2010/main" val="0"/>
              </a:ext>
            </a:extLst>
          </a:blip>
          <a:srcRect t="21283" b="25107"/>
          <a:stretch/>
        </p:blipFill>
        <p:spPr>
          <a:xfrm>
            <a:off x="223947" y="1017366"/>
            <a:ext cx="5760000" cy="3240000"/>
          </a:xfrm>
          <a:prstGeom prst="rect">
            <a:avLst/>
          </a:prstGeom>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İnsanların Doğada Yaptığı Değişiklikler</a:t>
              </a: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46198" y="5191038"/>
              <a:ext cx="5472608" cy="994558"/>
            </a:xfrm>
            <a:prstGeom prst="rect">
              <a:avLst/>
            </a:prstGeom>
            <a:noFill/>
          </p:spPr>
          <p:txBody>
            <a:bodyPr wrap="square">
              <a:spAutoFit/>
            </a:bodyPr>
            <a:lstStyle/>
            <a:p>
              <a:pPr lvl="0" algn="ctr"/>
              <a:r>
                <a:rPr lang="tr-TR" sz="2400" dirty="0">
                  <a:solidFill>
                    <a:prstClr val="black"/>
                  </a:solidFill>
                </a:rPr>
                <a:t>Ormanlar doğal kaynaklarımızdandır. Ormanların hem insanlara hem de diğer canlılara çeşitli faydaları vardır.</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46198" y="5191039"/>
              <a:ext cx="5472608" cy="994558"/>
            </a:xfrm>
            <a:prstGeom prst="rect">
              <a:avLst/>
            </a:prstGeom>
            <a:noFill/>
          </p:spPr>
          <p:txBody>
            <a:bodyPr wrap="square">
              <a:spAutoFit/>
            </a:bodyPr>
            <a:lstStyle/>
            <a:p>
              <a:pPr lvl="0" algn="ctr"/>
              <a:r>
                <a:rPr lang="tr-TR" sz="2400" dirty="0">
                  <a:solidFill>
                    <a:prstClr val="black"/>
                  </a:solidFill>
                </a:rPr>
                <a:t>Ancak insanlar tarla açmak, yakıt olarak kullanmak gibi amaçlarla ağaçları keserek orman varlığını azaltmaktadır.</a:t>
              </a:r>
            </a:p>
          </p:txBody>
        </p:sp>
      </p:grpSp>
      <p:grpSp>
        <p:nvGrpSpPr>
          <p:cNvPr id="29" name="Group 42"/>
          <p:cNvGrpSpPr>
            <a:grpSpLocks/>
          </p:cNvGrpSpPr>
          <p:nvPr/>
        </p:nvGrpSpPr>
        <p:grpSpPr bwMode="auto">
          <a:xfrm>
            <a:off x="-25474" y="5574350"/>
            <a:ext cx="12240000" cy="1440000"/>
            <a:chOff x="-394" y="2980"/>
            <a:chExt cx="8475" cy="824"/>
          </a:xfrm>
        </p:grpSpPr>
        <p:pic>
          <p:nvPicPr>
            <p:cNvPr id="30"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2"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İnsanların ormanlarda yaptıkları bu değişiklikler hangi sonuçlara neden olmaktadır?</a:t>
              </a:r>
            </a:p>
          </p:txBody>
        </p:sp>
      </p:grpSp>
    </p:spTree>
    <p:extLst>
      <p:ext uri="{BB962C8B-B14F-4D97-AF65-F5344CB8AC3E}">
        <p14:creationId xmlns:p14="http://schemas.microsoft.com/office/powerpoint/2010/main" val="736423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1000"/>
                                        <p:tgtEl>
                                          <p:spTgt spid="29"/>
                                        </p:tgtEl>
                                      </p:cBhvr>
                                    </p:animEffect>
                                  </p:childTnLst>
                                  <p:subTnLst>
                                    <p:audio>
                                      <p:cMediaNode>
                                        <p:cTn display="0" masterRel="sameClick">
                                          <p:stCondLst>
                                            <p:cond evt="begin" delay="0">
                                              <p:tn val="21"/>
                                            </p:cond>
                                          </p:stCondLst>
                                          <p:endCondLst>
                                            <p:cond evt="onStopAudio" delay="0">
                                              <p:tgtEl>
                                                <p:sldTgt/>
                                              </p:tgtEl>
                                            </p:cond>
                                          </p:endCondLst>
                                        </p:cTn>
                                        <p:tgtEl>
                                          <p:sndTgt r:embed="rId2" name="type.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1000"/>
                                        <p:tgtEl>
                                          <p:spTgt spid="29"/>
                                        </p:tgtEl>
                                      </p:cBhvr>
                                    </p:animEffect>
                                    <p:set>
                                      <p:cBhvr>
                                        <p:cTn id="28" dur="1" fill="hold">
                                          <p:stCondLst>
                                            <p:cond delay="999"/>
                                          </p:stCondLst>
                                        </p:cTn>
                                        <p:tgtEl>
                                          <p:spTgt spid="2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0" y="32800"/>
            <a:ext cx="12192000" cy="934711"/>
            <a:chOff x="0" y="32800"/>
            <a:chExt cx="12192000" cy="934711"/>
          </a:xfrm>
        </p:grpSpPr>
        <p:grpSp>
          <p:nvGrpSpPr>
            <p:cNvPr id="3" name="Grup 2"/>
            <p:cNvGrpSpPr/>
            <p:nvPr/>
          </p:nvGrpSpPr>
          <p:grpSpPr>
            <a:xfrm flipH="1">
              <a:off x="0" y="32800"/>
              <a:ext cx="12192000" cy="934711"/>
              <a:chOff x="326460" y="994885"/>
              <a:chExt cx="12624852" cy="2356020"/>
            </a:xfrm>
          </p:grpSpPr>
          <p:sp>
            <p:nvSpPr>
              <p:cNvPr id="5"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0"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2"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1"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8"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9"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İnsanların Doğada Yaptığı Değişiklikler</a:t>
              </a:r>
            </a:p>
          </p:txBody>
        </p:sp>
      </p:grpSp>
      <p:grpSp>
        <p:nvGrpSpPr>
          <p:cNvPr id="15" name="Group 42"/>
          <p:cNvGrpSpPr>
            <a:grpSpLocks/>
          </p:cNvGrpSpPr>
          <p:nvPr/>
        </p:nvGrpSpPr>
        <p:grpSpPr bwMode="auto">
          <a:xfrm>
            <a:off x="-25474" y="5574350"/>
            <a:ext cx="12240000" cy="1440000"/>
            <a:chOff x="-394" y="2980"/>
            <a:chExt cx="8475" cy="824"/>
          </a:xfrm>
        </p:grpSpPr>
        <p:pic>
          <p:nvPicPr>
            <p:cNvPr id="16" name="Picture 4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17"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Verilen görselde doğada </a:t>
              </a:r>
              <a:r>
                <a:rPr lang="tr-TR" sz="2400" b="1" dirty="0" smtClean="0">
                  <a:solidFill>
                    <a:prstClr val="black"/>
                  </a:solidFill>
                  <a:latin typeface="Arial" pitchFamily="34" charset="0"/>
                  <a:cs typeface="Arial" pitchFamily="34" charset="0"/>
                </a:rPr>
                <a:t>yapılan hangi değişiklikleri görüyorsunuz? Yapılan bu değişiklikler, </a:t>
              </a:r>
              <a:r>
                <a:rPr lang="tr-TR" sz="2400" b="1" dirty="0">
                  <a:solidFill>
                    <a:prstClr val="black"/>
                  </a:solidFill>
                  <a:latin typeface="Arial" pitchFamily="34" charset="0"/>
                  <a:cs typeface="Arial" pitchFamily="34" charset="0"/>
                </a:rPr>
                <a:t>hangi doğa kaynaklı afete neden olabilir?</a:t>
              </a:r>
            </a:p>
          </p:txBody>
        </p:sp>
      </p:grpSp>
      <p:pic>
        <p:nvPicPr>
          <p:cNvPr id="27" name="Resi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9873" y="848040"/>
            <a:ext cx="7289306" cy="4860000"/>
          </a:xfrm>
          <a:prstGeom prst="rect">
            <a:avLst/>
          </a:prstGeom>
        </p:spPr>
      </p:pic>
      <p:grpSp>
        <p:nvGrpSpPr>
          <p:cNvPr id="28" name="Group 42"/>
          <p:cNvGrpSpPr>
            <a:grpSpLocks/>
          </p:cNvGrpSpPr>
          <p:nvPr/>
        </p:nvGrpSpPr>
        <p:grpSpPr bwMode="auto">
          <a:xfrm>
            <a:off x="-25474" y="5583701"/>
            <a:ext cx="12240000" cy="1440000"/>
            <a:chOff x="-394" y="2980"/>
            <a:chExt cx="8475" cy="824"/>
          </a:xfrm>
        </p:grpSpPr>
        <p:pic>
          <p:nvPicPr>
            <p:cNvPr id="29" name="Picture 4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0"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Yaşadığınız çevrede meydana gelen değişimler nelerdir</a:t>
              </a:r>
              <a:r>
                <a:rPr lang="tr-TR" sz="2400" b="1" dirty="0" smtClean="0">
                  <a:solidFill>
                    <a:prstClr val="black"/>
                  </a:solidFill>
                  <a:latin typeface="Arial" pitchFamily="34" charset="0"/>
                  <a:cs typeface="Arial" pitchFamily="34" charset="0"/>
                </a:rPr>
                <a:t>? Örnek veriniz.</a:t>
              </a:r>
              <a:endParaRPr lang="tr-TR" sz="2400" b="1" dirty="0">
                <a:solidFill>
                  <a:prstClr val="black"/>
                </a:solidFill>
                <a:latin typeface="Arial" pitchFamily="34" charset="0"/>
                <a:cs typeface="Arial" pitchFamily="34" charset="0"/>
              </a:endParaRPr>
            </a:p>
          </p:txBody>
        </p:sp>
      </p:grpSp>
      <p:grpSp>
        <p:nvGrpSpPr>
          <p:cNvPr id="47" name="Grup 46"/>
          <p:cNvGrpSpPr/>
          <p:nvPr/>
        </p:nvGrpSpPr>
        <p:grpSpPr>
          <a:xfrm>
            <a:off x="168844" y="1051673"/>
            <a:ext cx="3420000" cy="2160000"/>
            <a:chOff x="439668" y="4270897"/>
            <a:chExt cx="3420000" cy="2160000"/>
          </a:xfrm>
        </p:grpSpPr>
        <p:sp>
          <p:nvSpPr>
            <p:cNvPr id="48" name="Gözyaşı Damlası 47"/>
            <p:cNvSpPr/>
            <p:nvPr/>
          </p:nvSpPr>
          <p:spPr>
            <a:xfrm flipV="1">
              <a:off x="439668" y="4270897"/>
              <a:ext cx="3420000" cy="2160000"/>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Metin kutusu 48"/>
            <p:cNvSpPr txBox="1"/>
            <p:nvPr/>
          </p:nvSpPr>
          <p:spPr>
            <a:xfrm>
              <a:off x="788739" y="4969759"/>
              <a:ext cx="2881778" cy="954107"/>
            </a:xfrm>
            <a:prstGeom prst="rect">
              <a:avLst/>
            </a:prstGeom>
            <a:noFill/>
          </p:spPr>
          <p:txBody>
            <a:bodyPr wrap="square" rtlCol="0">
              <a:spAutoFit/>
            </a:bodyPr>
            <a:lstStyle/>
            <a:p>
              <a:pPr lvl="0" algn="ctr">
                <a:buClr>
                  <a:srgbClr val="000000"/>
                </a:buClr>
                <a:defRPr/>
              </a:pPr>
              <a:r>
                <a:rPr lang="tr-TR" sz="2800" kern="0" dirty="0">
                  <a:ea typeface="Fira Sans Extra Condensed Medium"/>
                  <a:cs typeface="Fira Sans Extra Condensed Medium"/>
                  <a:sym typeface="Fira Sans Extra Condensed Medium"/>
                </a:rPr>
                <a:t>Barınaklar yapılmış.</a:t>
              </a:r>
            </a:p>
          </p:txBody>
        </p:sp>
      </p:grpSp>
      <p:grpSp>
        <p:nvGrpSpPr>
          <p:cNvPr id="50" name="Grup 49"/>
          <p:cNvGrpSpPr/>
          <p:nvPr/>
        </p:nvGrpSpPr>
        <p:grpSpPr>
          <a:xfrm flipH="1">
            <a:off x="8613175" y="1062154"/>
            <a:ext cx="3420000" cy="2160000"/>
            <a:chOff x="439668" y="4270897"/>
            <a:chExt cx="3420000" cy="2160000"/>
          </a:xfrm>
        </p:grpSpPr>
        <p:sp>
          <p:nvSpPr>
            <p:cNvPr id="51" name="Gözyaşı Damlası 50"/>
            <p:cNvSpPr/>
            <p:nvPr/>
          </p:nvSpPr>
          <p:spPr>
            <a:xfrm flipV="1">
              <a:off x="439668" y="4270897"/>
              <a:ext cx="3420000" cy="2160000"/>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Metin kutusu 51"/>
            <p:cNvSpPr txBox="1"/>
            <p:nvPr/>
          </p:nvSpPr>
          <p:spPr>
            <a:xfrm>
              <a:off x="1002462" y="4873843"/>
              <a:ext cx="2308352" cy="954107"/>
            </a:xfrm>
            <a:prstGeom prst="rect">
              <a:avLst/>
            </a:prstGeom>
            <a:noFill/>
          </p:spPr>
          <p:txBody>
            <a:bodyPr wrap="square" rtlCol="0">
              <a:spAutoFit/>
            </a:bodyPr>
            <a:lstStyle/>
            <a:p>
              <a:pPr lvl="0" algn="ctr">
                <a:buClr>
                  <a:srgbClr val="000000"/>
                </a:buClr>
                <a:defRPr/>
              </a:pPr>
              <a:r>
                <a:rPr lang="tr-TR" sz="2800" kern="0" dirty="0">
                  <a:ea typeface="Fira Sans Extra Condensed Medium"/>
                  <a:cs typeface="Fira Sans Extra Condensed Medium"/>
                  <a:sym typeface="Fira Sans Extra Condensed Medium"/>
                </a:rPr>
                <a:t>Yollar yapılmış.</a:t>
              </a:r>
            </a:p>
          </p:txBody>
        </p:sp>
      </p:grpSp>
      <p:grpSp>
        <p:nvGrpSpPr>
          <p:cNvPr id="53" name="Grup 52"/>
          <p:cNvGrpSpPr/>
          <p:nvPr/>
        </p:nvGrpSpPr>
        <p:grpSpPr>
          <a:xfrm>
            <a:off x="168844" y="3357352"/>
            <a:ext cx="3420000" cy="2160000"/>
            <a:chOff x="594526" y="3550817"/>
            <a:chExt cx="3420000" cy="2160000"/>
          </a:xfrm>
        </p:grpSpPr>
        <p:sp>
          <p:nvSpPr>
            <p:cNvPr id="54" name="Gözyaşı Damlası 53"/>
            <p:cNvSpPr/>
            <p:nvPr/>
          </p:nvSpPr>
          <p:spPr>
            <a:xfrm>
              <a:off x="594526" y="3550817"/>
              <a:ext cx="3420000" cy="2160000"/>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5" name="Metin kutusu 54"/>
            <p:cNvSpPr txBox="1"/>
            <p:nvPr/>
          </p:nvSpPr>
          <p:spPr>
            <a:xfrm>
              <a:off x="939139" y="4083420"/>
              <a:ext cx="2730774" cy="954107"/>
            </a:xfrm>
            <a:prstGeom prst="rect">
              <a:avLst/>
            </a:prstGeom>
            <a:noFill/>
          </p:spPr>
          <p:txBody>
            <a:bodyPr wrap="square" rtlCol="0">
              <a:spAutoFit/>
            </a:bodyPr>
            <a:lstStyle/>
            <a:p>
              <a:pPr lvl="0" algn="ctr">
                <a:buClr>
                  <a:srgbClr val="000000"/>
                </a:buClr>
                <a:defRPr/>
              </a:pPr>
              <a:r>
                <a:rPr lang="tr-TR" sz="2800" kern="0" dirty="0">
                  <a:ea typeface="Fira Sans Extra Condensed Medium"/>
                  <a:cs typeface="Fira Sans Extra Condensed Medium"/>
                  <a:sym typeface="Fira Sans Extra Condensed Medium"/>
                </a:rPr>
                <a:t>Köprüler yapılmış.</a:t>
              </a:r>
            </a:p>
          </p:txBody>
        </p:sp>
      </p:grpSp>
      <p:grpSp>
        <p:nvGrpSpPr>
          <p:cNvPr id="56" name="Grup 55"/>
          <p:cNvGrpSpPr/>
          <p:nvPr/>
        </p:nvGrpSpPr>
        <p:grpSpPr>
          <a:xfrm flipH="1">
            <a:off x="8613175" y="3376517"/>
            <a:ext cx="3420000" cy="2160000"/>
            <a:chOff x="594526" y="3550817"/>
            <a:chExt cx="3420000" cy="2160000"/>
          </a:xfrm>
        </p:grpSpPr>
        <p:sp>
          <p:nvSpPr>
            <p:cNvPr id="57" name="Gözyaşı Damlası 56"/>
            <p:cNvSpPr/>
            <p:nvPr/>
          </p:nvSpPr>
          <p:spPr>
            <a:xfrm>
              <a:off x="594526" y="3550817"/>
              <a:ext cx="3420000" cy="2160000"/>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8" name="Metin kutusu 57"/>
            <p:cNvSpPr txBox="1"/>
            <p:nvPr/>
          </p:nvSpPr>
          <p:spPr>
            <a:xfrm>
              <a:off x="763324" y="4036630"/>
              <a:ext cx="3096344" cy="954107"/>
            </a:xfrm>
            <a:prstGeom prst="rect">
              <a:avLst/>
            </a:prstGeom>
            <a:noFill/>
          </p:spPr>
          <p:txBody>
            <a:bodyPr wrap="square" rtlCol="0">
              <a:spAutoFit/>
            </a:bodyPr>
            <a:lstStyle/>
            <a:p>
              <a:pPr lvl="0" algn="ctr">
                <a:buClr>
                  <a:srgbClr val="000000"/>
                </a:buClr>
                <a:defRPr/>
              </a:pPr>
              <a:r>
                <a:rPr lang="tr-TR" sz="2800" kern="0" dirty="0">
                  <a:ea typeface="Fira Sans Extra Condensed Medium"/>
                  <a:cs typeface="Fira Sans Extra Condensed Medium"/>
                  <a:sym typeface="Fira Sans Extra Condensed Medium"/>
                </a:rPr>
                <a:t>Bahçe ve tarlalar oluşturulmuş. </a:t>
              </a:r>
            </a:p>
          </p:txBody>
        </p:sp>
      </p:grpSp>
    </p:spTree>
    <p:extLst>
      <p:ext uri="{BB962C8B-B14F-4D97-AF65-F5344CB8AC3E}">
        <p14:creationId xmlns:p14="http://schemas.microsoft.com/office/powerpoint/2010/main" val="17942590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800" decel="100000"/>
                                        <p:tgtEl>
                                          <p:spTgt spid="47"/>
                                        </p:tgtEl>
                                      </p:cBhvr>
                                    </p:animEffect>
                                    <p:anim calcmode="lin" valueType="num">
                                      <p:cBhvr>
                                        <p:cTn id="13" dur="800" decel="100000" fill="hold"/>
                                        <p:tgtEl>
                                          <p:spTgt spid="47"/>
                                        </p:tgtEl>
                                        <p:attrNameLst>
                                          <p:attrName>style.rotation</p:attrName>
                                        </p:attrNameLst>
                                      </p:cBhvr>
                                      <p:tavLst>
                                        <p:tav tm="0">
                                          <p:val>
                                            <p:fltVal val="-90"/>
                                          </p:val>
                                        </p:tav>
                                        <p:tav tm="100000">
                                          <p:val>
                                            <p:fltVal val="0"/>
                                          </p:val>
                                        </p:tav>
                                      </p:tavLst>
                                    </p:anim>
                                    <p:anim calcmode="lin" valueType="num">
                                      <p:cBhvr>
                                        <p:cTn id="14" dur="800" decel="100000" fill="hold"/>
                                        <p:tgtEl>
                                          <p:spTgt spid="47"/>
                                        </p:tgtEl>
                                        <p:attrNameLst>
                                          <p:attrName>ppt_x</p:attrName>
                                        </p:attrNameLst>
                                      </p:cBhvr>
                                      <p:tavLst>
                                        <p:tav tm="0">
                                          <p:val>
                                            <p:strVal val="#ppt_x+0.4"/>
                                          </p:val>
                                        </p:tav>
                                        <p:tav tm="100000">
                                          <p:val>
                                            <p:strVal val="#ppt_x-0.05"/>
                                          </p:val>
                                        </p:tav>
                                      </p:tavLst>
                                    </p:anim>
                                    <p:anim calcmode="lin" valueType="num">
                                      <p:cBhvr>
                                        <p:cTn id="15" dur="800" decel="100000" fill="hold"/>
                                        <p:tgtEl>
                                          <p:spTgt spid="4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7"/>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800" decel="100000"/>
                                        <p:tgtEl>
                                          <p:spTgt spid="50"/>
                                        </p:tgtEl>
                                      </p:cBhvr>
                                    </p:animEffect>
                                    <p:anim calcmode="lin" valueType="num">
                                      <p:cBhvr>
                                        <p:cTn id="23" dur="800" decel="100000" fill="hold"/>
                                        <p:tgtEl>
                                          <p:spTgt spid="50"/>
                                        </p:tgtEl>
                                        <p:attrNameLst>
                                          <p:attrName>style.rotation</p:attrName>
                                        </p:attrNameLst>
                                      </p:cBhvr>
                                      <p:tavLst>
                                        <p:tav tm="0">
                                          <p:val>
                                            <p:fltVal val="-90"/>
                                          </p:val>
                                        </p:tav>
                                        <p:tav tm="100000">
                                          <p:val>
                                            <p:fltVal val="0"/>
                                          </p:val>
                                        </p:tav>
                                      </p:tavLst>
                                    </p:anim>
                                    <p:anim calcmode="lin" valueType="num">
                                      <p:cBhvr>
                                        <p:cTn id="24" dur="800" decel="100000" fill="hold"/>
                                        <p:tgtEl>
                                          <p:spTgt spid="50"/>
                                        </p:tgtEl>
                                        <p:attrNameLst>
                                          <p:attrName>ppt_x</p:attrName>
                                        </p:attrNameLst>
                                      </p:cBhvr>
                                      <p:tavLst>
                                        <p:tav tm="0">
                                          <p:val>
                                            <p:strVal val="#ppt_x+0.4"/>
                                          </p:val>
                                        </p:tav>
                                        <p:tav tm="100000">
                                          <p:val>
                                            <p:strVal val="#ppt_x-0.05"/>
                                          </p:val>
                                        </p:tav>
                                      </p:tavLst>
                                    </p:anim>
                                    <p:anim calcmode="lin" valueType="num">
                                      <p:cBhvr>
                                        <p:cTn id="25" dur="800" decel="100000" fill="hold"/>
                                        <p:tgtEl>
                                          <p:spTgt spid="50"/>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800" decel="100000"/>
                                        <p:tgtEl>
                                          <p:spTgt spid="53"/>
                                        </p:tgtEl>
                                      </p:cBhvr>
                                    </p:animEffect>
                                    <p:anim calcmode="lin" valueType="num">
                                      <p:cBhvr>
                                        <p:cTn id="33" dur="800" decel="100000" fill="hold"/>
                                        <p:tgtEl>
                                          <p:spTgt spid="53"/>
                                        </p:tgtEl>
                                        <p:attrNameLst>
                                          <p:attrName>style.rotation</p:attrName>
                                        </p:attrNameLst>
                                      </p:cBhvr>
                                      <p:tavLst>
                                        <p:tav tm="0">
                                          <p:val>
                                            <p:fltVal val="-90"/>
                                          </p:val>
                                        </p:tav>
                                        <p:tav tm="100000">
                                          <p:val>
                                            <p:fltVal val="0"/>
                                          </p:val>
                                        </p:tav>
                                      </p:tavLst>
                                    </p:anim>
                                    <p:anim calcmode="lin" valueType="num">
                                      <p:cBhvr>
                                        <p:cTn id="34" dur="800" decel="100000" fill="hold"/>
                                        <p:tgtEl>
                                          <p:spTgt spid="53"/>
                                        </p:tgtEl>
                                        <p:attrNameLst>
                                          <p:attrName>ppt_x</p:attrName>
                                        </p:attrNameLst>
                                      </p:cBhvr>
                                      <p:tavLst>
                                        <p:tav tm="0">
                                          <p:val>
                                            <p:strVal val="#ppt_x+0.4"/>
                                          </p:val>
                                        </p:tav>
                                        <p:tav tm="100000">
                                          <p:val>
                                            <p:strVal val="#ppt_x-0.05"/>
                                          </p:val>
                                        </p:tav>
                                      </p:tavLst>
                                    </p:anim>
                                    <p:anim calcmode="lin" valueType="num">
                                      <p:cBhvr>
                                        <p:cTn id="35" dur="800" decel="100000" fill="hold"/>
                                        <p:tgtEl>
                                          <p:spTgt spid="53"/>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53"/>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53"/>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800" decel="100000"/>
                                        <p:tgtEl>
                                          <p:spTgt spid="56"/>
                                        </p:tgtEl>
                                      </p:cBhvr>
                                    </p:animEffect>
                                    <p:anim calcmode="lin" valueType="num">
                                      <p:cBhvr>
                                        <p:cTn id="43" dur="800" decel="100000" fill="hold"/>
                                        <p:tgtEl>
                                          <p:spTgt spid="56"/>
                                        </p:tgtEl>
                                        <p:attrNameLst>
                                          <p:attrName>style.rotation</p:attrName>
                                        </p:attrNameLst>
                                      </p:cBhvr>
                                      <p:tavLst>
                                        <p:tav tm="0">
                                          <p:val>
                                            <p:fltVal val="-90"/>
                                          </p:val>
                                        </p:tav>
                                        <p:tav tm="100000">
                                          <p:val>
                                            <p:fltVal val="0"/>
                                          </p:val>
                                        </p:tav>
                                      </p:tavLst>
                                    </p:anim>
                                    <p:anim calcmode="lin" valueType="num">
                                      <p:cBhvr>
                                        <p:cTn id="44" dur="800" decel="100000" fill="hold"/>
                                        <p:tgtEl>
                                          <p:spTgt spid="56"/>
                                        </p:tgtEl>
                                        <p:attrNameLst>
                                          <p:attrName>ppt_x</p:attrName>
                                        </p:attrNameLst>
                                      </p:cBhvr>
                                      <p:tavLst>
                                        <p:tav tm="0">
                                          <p:val>
                                            <p:strVal val="#ppt_x+0.4"/>
                                          </p:val>
                                        </p:tav>
                                        <p:tav tm="100000">
                                          <p:val>
                                            <p:strVal val="#ppt_x-0.05"/>
                                          </p:val>
                                        </p:tav>
                                      </p:tavLst>
                                    </p:anim>
                                    <p:anim calcmode="lin" valueType="num">
                                      <p:cBhvr>
                                        <p:cTn id="45" dur="800" decel="100000" fill="hold"/>
                                        <p:tgtEl>
                                          <p:spTgt spid="56"/>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56"/>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56"/>
                                        </p:tgtEl>
                                        <p:attrNameLst>
                                          <p:attrName>ppt_y</p:attrName>
                                        </p:attrNameLst>
                                      </p:cBhvr>
                                      <p:tavLst>
                                        <p:tav tm="0">
                                          <p:val>
                                            <p:strVal val="#ppt_y+0.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xit" presetSubtype="2" fill="hold" nodeType="clickEffect">
                                  <p:stCondLst>
                                    <p:cond delay="0"/>
                                  </p:stCondLst>
                                  <p:childTnLst>
                                    <p:animEffect transition="out" filter="wipe(right)">
                                      <p:cBhvr>
                                        <p:cTn id="51" dur="1000"/>
                                        <p:tgtEl>
                                          <p:spTgt spid="15"/>
                                        </p:tgtEl>
                                      </p:cBhvr>
                                    </p:animEffect>
                                    <p:set>
                                      <p:cBhvr>
                                        <p:cTn id="52"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type.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1000"/>
                                        <p:tgtEl>
                                          <p:spTgt spid="28"/>
                                        </p:tgtEl>
                                      </p:cBhvr>
                                    </p:animEffect>
                                  </p:childTnLst>
                                  <p:subTnLst>
                                    <p:audio>
                                      <p:cMediaNode>
                                        <p:cTn display="0" masterRel="sameClick">
                                          <p:stCondLst>
                                            <p:cond evt="begin" delay="0">
                                              <p:tn val="55"/>
                                            </p:cond>
                                          </p:stCondLst>
                                          <p:endCondLst>
                                            <p:cond evt="onStopAudio" delay="0">
                                              <p:tgtEl>
                                                <p:sldTgt/>
                                              </p:tgtEl>
                                            </p:cond>
                                          </p:endCondLst>
                                        </p:cTn>
                                        <p:tgtEl>
                                          <p:sndTgt r:embed="rId2" name="type.wav"/>
                                        </p:tgtEl>
                                      </p:cMediaNode>
                                    </p:audio>
                                  </p:subTnLst>
                                </p:cTn>
                              </p:par>
                            </p:childTnLst>
                          </p:cTn>
                        </p:par>
                      </p:childTnLst>
                    </p:cTn>
                  </p:par>
                  <p:par>
                    <p:cTn id="58" fill="hold">
                      <p:stCondLst>
                        <p:cond delay="indefinite"/>
                      </p:stCondLst>
                      <p:childTnLst>
                        <p:par>
                          <p:cTn id="59" fill="hold">
                            <p:stCondLst>
                              <p:cond delay="0"/>
                            </p:stCondLst>
                            <p:childTnLst>
                              <p:par>
                                <p:cTn id="60" presetID="22" presetClass="exit" presetSubtype="2" fill="hold" nodeType="clickEffect">
                                  <p:stCondLst>
                                    <p:cond delay="0"/>
                                  </p:stCondLst>
                                  <p:childTnLst>
                                    <p:animEffect transition="out" filter="wipe(right)">
                                      <p:cBhvr>
                                        <p:cTn id="61" dur="1000"/>
                                        <p:tgtEl>
                                          <p:spTgt spid="28"/>
                                        </p:tgtEl>
                                      </p:cBhvr>
                                    </p:animEffect>
                                    <p:set>
                                      <p:cBhvr>
                                        <p:cTn id="62" dur="1" fill="hold">
                                          <p:stCondLst>
                                            <p:cond delay="999"/>
                                          </p:stCondLst>
                                        </p:cTn>
                                        <p:tgtEl>
                                          <p:spTgt spid="28"/>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Resim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89242"/>
            <a:ext cx="12192000" cy="6168758"/>
          </a:xfrm>
          <a:prstGeom prst="rect">
            <a:avLst/>
          </a:prstGeom>
        </p:spPr>
      </p:pic>
      <p:grpSp>
        <p:nvGrpSpPr>
          <p:cNvPr id="46" name="Grup 45"/>
          <p:cNvGrpSpPr/>
          <p:nvPr/>
        </p:nvGrpSpPr>
        <p:grpSpPr>
          <a:xfrm>
            <a:off x="0" y="32800"/>
            <a:ext cx="12192000" cy="934711"/>
            <a:chOff x="0" y="32800"/>
            <a:chExt cx="12192000" cy="934711"/>
          </a:xfrm>
        </p:grpSpPr>
        <p:grpSp>
          <p:nvGrpSpPr>
            <p:cNvPr id="47" name="Grup 46"/>
            <p:cNvGrpSpPr/>
            <p:nvPr/>
          </p:nvGrpSpPr>
          <p:grpSpPr>
            <a:xfrm flipH="1">
              <a:off x="0" y="32800"/>
              <a:ext cx="12192000" cy="934711"/>
              <a:chOff x="326460" y="994885"/>
              <a:chExt cx="12624852" cy="2356020"/>
            </a:xfrm>
          </p:grpSpPr>
          <p:sp>
            <p:nvSpPr>
              <p:cNvPr id="4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5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5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5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5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5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8"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Batman'da Büyük Değişim</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73" name="Grup 72"/>
          <p:cNvGrpSpPr/>
          <p:nvPr/>
        </p:nvGrpSpPr>
        <p:grpSpPr>
          <a:xfrm>
            <a:off x="480074" y="1229194"/>
            <a:ext cx="4154129" cy="4659490"/>
            <a:chOff x="5452600" y="1447035"/>
            <a:chExt cx="4614106" cy="4659490"/>
          </a:xfrm>
        </p:grpSpPr>
        <p:pic>
          <p:nvPicPr>
            <p:cNvPr id="74" name="Resim 73">
              <a:extLst>
                <a:ext uri="{FF2B5EF4-FFF2-40B4-BE49-F238E27FC236}">
                  <a16:creationId xmlns:a16="http://schemas.microsoft.com/office/drawing/2014/main" id="{3E26ECB7-93B3-9DEB-1E4A-775FBB6EC69B}"/>
                </a:ext>
              </a:extLst>
            </p:cNvPr>
            <p:cNvPicPr>
              <a:picLocks noChangeAspect="1"/>
            </p:cNvPicPr>
            <p:nvPr/>
          </p:nvPicPr>
          <p:blipFill>
            <a:blip r:embed="rId5"/>
            <a:stretch>
              <a:fillRect/>
            </a:stretch>
          </p:blipFill>
          <p:spPr>
            <a:xfrm>
              <a:off x="5452600" y="1447035"/>
              <a:ext cx="4614106" cy="4659490"/>
            </a:xfrm>
            <a:prstGeom prst="rect">
              <a:avLst/>
            </a:prstGeom>
          </p:spPr>
        </p:pic>
        <p:sp>
          <p:nvSpPr>
            <p:cNvPr id="75" name="Dikdörtgen 74">
              <a:extLst>
                <a:ext uri="{FF2B5EF4-FFF2-40B4-BE49-F238E27FC236}">
                  <a16:creationId xmlns:a16="http://schemas.microsoft.com/office/drawing/2014/main" id="{10E8D68D-55D0-44FA-9722-C0D90683EEFE}"/>
                </a:ext>
              </a:extLst>
            </p:cNvPr>
            <p:cNvSpPr/>
            <p:nvPr/>
          </p:nvSpPr>
          <p:spPr>
            <a:xfrm>
              <a:off x="5894635" y="2380040"/>
              <a:ext cx="3448783" cy="2800767"/>
            </a:xfrm>
            <a:prstGeom prst="rect">
              <a:avLst/>
            </a:prstGeom>
          </p:spPr>
          <p:txBody>
            <a:bodyPr wrap="square" anchor="ctr">
              <a:spAutoFit/>
            </a:bodyPr>
            <a:lstStyle/>
            <a:p>
              <a:pPr lvl="0" algn="ctr">
                <a:defRPr/>
              </a:pPr>
              <a:r>
                <a:rPr lang="tr-TR" sz="2200" dirty="0">
                  <a:solidFill>
                    <a:prstClr val="black"/>
                  </a:solidFill>
                  <a:cs typeface="Arial" panose="020B0604020202020204" pitchFamily="34" charset="0"/>
                </a:rPr>
                <a:t>Seksen dört yıl önce on yedi haneli köy iken bölgede petrol bulunmasıyla kaderi değişen Batman, gerçekleştirilen yatırımlarla her alanda gelişim sağladı.</a:t>
              </a:r>
            </a:p>
          </p:txBody>
        </p:sp>
      </p:grpSp>
      <p:grpSp>
        <p:nvGrpSpPr>
          <p:cNvPr id="66" name="Group 42"/>
          <p:cNvGrpSpPr>
            <a:grpSpLocks/>
          </p:cNvGrpSpPr>
          <p:nvPr/>
        </p:nvGrpSpPr>
        <p:grpSpPr bwMode="auto">
          <a:xfrm>
            <a:off x="-25474" y="5574350"/>
            <a:ext cx="12240000" cy="1440000"/>
            <a:chOff x="-394" y="2980"/>
            <a:chExt cx="8475" cy="824"/>
          </a:xfrm>
        </p:grpSpPr>
        <p:pic>
          <p:nvPicPr>
            <p:cNvPr id="67"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68"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Batman’da petrolün bulunması ildeki hangi unsurları etkilemiş olabilir?</a:t>
              </a:r>
              <a:endParaRPr lang="tr-TR" sz="2400" b="1" dirty="0">
                <a:solidFill>
                  <a:prstClr val="black"/>
                </a:solidFill>
                <a:latin typeface="Arial" pitchFamily="34" charset="0"/>
                <a:cs typeface="Arial" pitchFamily="34" charset="0"/>
              </a:endParaRPr>
            </a:p>
          </p:txBody>
        </p:sp>
      </p:grpSp>
      <p:grpSp>
        <p:nvGrpSpPr>
          <p:cNvPr id="19" name="Grup 18">
            <a:extLst>
              <a:ext uri="{FF2B5EF4-FFF2-40B4-BE49-F238E27FC236}">
                <a16:creationId xmlns:a16="http://schemas.microsoft.com/office/drawing/2014/main" id="{98B0ED46-12D4-4F05-8EA2-39BEBDC84F8A}"/>
              </a:ext>
            </a:extLst>
          </p:cNvPr>
          <p:cNvGrpSpPr>
            <a:grpSpLocks/>
          </p:cNvGrpSpPr>
          <p:nvPr/>
        </p:nvGrpSpPr>
        <p:grpSpPr>
          <a:xfrm flipH="1">
            <a:off x="5977334" y="1089683"/>
            <a:ext cx="5912236" cy="720000"/>
            <a:chOff x="8415962" y="489006"/>
            <a:chExt cx="6259936" cy="1270166"/>
          </a:xfrm>
          <a:solidFill>
            <a:schemeClr val="tx1"/>
          </a:solidFill>
        </p:grpSpPr>
        <p:sp>
          <p:nvSpPr>
            <p:cNvPr id="21" name="Freeform 5">
              <a:extLst>
                <a:ext uri="{FF2B5EF4-FFF2-40B4-BE49-F238E27FC236}">
                  <a16:creationId xmlns:a16="http://schemas.microsoft.com/office/drawing/2014/main" id="{02DFCE21-CA21-440B-A3B6-28956DDC9AF4}"/>
                </a:ext>
              </a:extLst>
            </p:cNvPr>
            <p:cNvSpPr/>
            <p:nvPr/>
          </p:nvSpPr>
          <p:spPr>
            <a:xfrm>
              <a:off x="8415962" y="489006"/>
              <a:ext cx="762343" cy="1270166"/>
            </a:xfrm>
            <a:custGeom>
              <a:avLst/>
              <a:gdLst>
                <a:gd name="connsiteX0" fmla="*/ 0 w 1405720"/>
                <a:gd name="connsiteY0" fmla="*/ 0 h 1487606"/>
                <a:gd name="connsiteX1" fmla="*/ 607326 w 1405720"/>
                <a:gd name="connsiteY1" fmla="*/ 0 h 1487606"/>
                <a:gd name="connsiteX2" fmla="*/ 1405720 w 1405720"/>
                <a:gd name="connsiteY2" fmla="*/ 0 h 1487606"/>
                <a:gd name="connsiteX3" fmla="*/ 1405720 w 1405720"/>
                <a:gd name="connsiteY3" fmla="*/ 1487606 h 1487606"/>
                <a:gd name="connsiteX4" fmla="*/ 607326 w 1405720"/>
                <a:gd name="connsiteY4" fmla="*/ 1487606 h 1487606"/>
                <a:gd name="connsiteX5" fmla="*/ 0 w 1405720"/>
                <a:gd name="connsiteY5" fmla="*/ 1487606 h 1487606"/>
                <a:gd name="connsiteX6" fmla="*/ 607326 w 1405720"/>
                <a:gd name="connsiteY6" fmla="*/ 743803 h 14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720" h="1487606">
                  <a:moveTo>
                    <a:pt x="0" y="0"/>
                  </a:moveTo>
                  <a:lnTo>
                    <a:pt x="607326" y="0"/>
                  </a:lnTo>
                  <a:lnTo>
                    <a:pt x="1405720" y="0"/>
                  </a:lnTo>
                  <a:lnTo>
                    <a:pt x="1405720" y="1487606"/>
                  </a:lnTo>
                  <a:lnTo>
                    <a:pt x="607326" y="1487606"/>
                  </a:lnTo>
                  <a:lnTo>
                    <a:pt x="0" y="1487606"/>
                  </a:lnTo>
                  <a:lnTo>
                    <a:pt x="607326" y="743803"/>
                  </a:lnTo>
                  <a:close/>
                </a:path>
              </a:pathLst>
            </a:custGeom>
            <a:grpFill/>
            <a:ln w="12700" cap="flat" cmpd="sng" algn="ctr">
              <a:noFill/>
              <a:prstDash val="solid"/>
              <a:miter lim="800000"/>
            </a:ln>
            <a:effectLst/>
          </p:spPr>
          <p:txBody>
            <a:bodyPr rIns="72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3600" b="1" i="0" u="none" strike="noStrike" kern="0" cap="none" spc="0" normalizeH="0" baseline="0" noProof="0" dirty="0">
                <a:ln>
                  <a:noFill/>
                </a:ln>
                <a:solidFill>
                  <a:schemeClr val="bg1">
                    <a:lumMod val="75000"/>
                  </a:schemeClr>
                </a:solidFill>
                <a:effectLst/>
                <a:uLnTx/>
                <a:uFillTx/>
                <a:latin typeface="Arial" panose="020B0604020202020204" pitchFamily="34" charset="0"/>
                <a:cs typeface="Arial" panose="020B0604020202020204" pitchFamily="34" charset="0"/>
              </a:endParaRPr>
            </a:p>
          </p:txBody>
        </p:sp>
        <p:sp>
          <p:nvSpPr>
            <p:cNvPr id="22" name="Rectangle 6">
              <a:extLst>
                <a:ext uri="{FF2B5EF4-FFF2-40B4-BE49-F238E27FC236}">
                  <a16:creationId xmlns:a16="http://schemas.microsoft.com/office/drawing/2014/main" id="{C788A8AB-2AF0-42EF-AB9A-4089D81F887E}"/>
                </a:ext>
              </a:extLst>
            </p:cNvPr>
            <p:cNvSpPr/>
            <p:nvPr/>
          </p:nvSpPr>
          <p:spPr>
            <a:xfrm>
              <a:off x="8958328" y="489006"/>
              <a:ext cx="5717570" cy="1270165"/>
            </a:xfrm>
            <a:prstGeom prst="rect">
              <a:avLst/>
            </a:prstGeom>
            <a:grpFill/>
            <a:ln w="12700" cap="flat" cmpd="sng" algn="ctr">
              <a:noFill/>
              <a:prstDash val="solid"/>
              <a:miter lim="800000"/>
            </a:ln>
            <a:effectLst/>
          </p:spPr>
          <p:txBody>
            <a:bodyPr rtlCol="0" anchor="ctr"/>
            <a:lstStyle/>
            <a:p>
              <a:pPr lvl="0" algn="ctr">
                <a:tabLst>
                  <a:tab pos="0" algn="l"/>
                </a:tabLst>
                <a:defRPr/>
              </a:pPr>
              <a:r>
                <a:rPr lang="tr-TR" sz="2000" b="1" kern="0" dirty="0" smtClean="0">
                  <a:solidFill>
                    <a:srgbClr val="FFC000"/>
                  </a:solidFill>
                </a:rPr>
                <a:t>1946</a:t>
              </a:r>
              <a:r>
                <a:rPr lang="tr-TR" sz="2000" kern="0" dirty="0" smtClean="0">
                  <a:solidFill>
                    <a:schemeClr val="bg1">
                      <a:lumMod val="75000"/>
                    </a:schemeClr>
                  </a:solidFill>
                </a:rPr>
                <a:t> </a:t>
              </a:r>
              <a:r>
                <a:rPr lang="tr-TR" sz="2000" kern="0" dirty="0">
                  <a:solidFill>
                    <a:schemeClr val="bg1">
                      <a:lumMod val="75000"/>
                    </a:schemeClr>
                  </a:solidFill>
                </a:rPr>
                <a:t>yılında </a:t>
              </a:r>
              <a:r>
                <a:rPr lang="tr-TR" sz="2000" kern="0" dirty="0" smtClean="0">
                  <a:solidFill>
                    <a:schemeClr val="bg1">
                      <a:lumMod val="75000"/>
                    </a:schemeClr>
                  </a:solidFill>
                </a:rPr>
                <a:t>Raman </a:t>
              </a:r>
              <a:r>
                <a:rPr lang="tr-TR" sz="2000" kern="0" dirty="0">
                  <a:solidFill>
                    <a:schemeClr val="bg1">
                      <a:lumMod val="75000"/>
                    </a:schemeClr>
                  </a:solidFill>
                </a:rPr>
                <a:t>dağı yakınlarında 1361 m'de </a:t>
              </a:r>
              <a:r>
                <a:rPr lang="tr-TR" sz="2000" b="1" kern="0" dirty="0">
                  <a:solidFill>
                    <a:srgbClr val="FFC000"/>
                  </a:solidFill>
                </a:rPr>
                <a:t>petrol</a:t>
              </a:r>
              <a:r>
                <a:rPr lang="tr-TR" sz="2000" kern="0" dirty="0">
                  <a:solidFill>
                    <a:schemeClr val="bg1">
                      <a:lumMod val="75000"/>
                    </a:schemeClr>
                  </a:solidFill>
                </a:rPr>
                <a:t> bulundu.</a:t>
              </a:r>
            </a:p>
          </p:txBody>
        </p:sp>
      </p:grpSp>
      <p:sp>
        <p:nvSpPr>
          <p:cNvPr id="31" name="Rectangle 22">
            <a:extLst>
              <a:ext uri="{FF2B5EF4-FFF2-40B4-BE49-F238E27FC236}">
                <a16:creationId xmlns:a16="http://schemas.microsoft.com/office/drawing/2014/main" id="{6DA93322-7C63-4E5B-A0C8-93BB23C874C7}"/>
              </a:ext>
            </a:extLst>
          </p:cNvPr>
          <p:cNvSpPr/>
          <p:nvPr/>
        </p:nvSpPr>
        <p:spPr>
          <a:xfrm flipH="1">
            <a:off x="5974290" y="1863261"/>
            <a:ext cx="5399999" cy="720000"/>
          </a:xfrm>
          <a:prstGeom prst="rect">
            <a:avLst/>
          </a:prstGeom>
          <a:solidFill>
            <a:schemeClr val="tx1"/>
          </a:solidFill>
          <a:ln w="12700" cap="flat" cmpd="sng" algn="ctr">
            <a:noFill/>
            <a:prstDash val="solid"/>
            <a:miter lim="800000"/>
          </a:ln>
          <a:effectLst/>
        </p:spPr>
        <p:txBody>
          <a:bodyPr lIns="0" rIns="0" rtlCol="0" anchor="ctr"/>
          <a:lstStyle/>
          <a:p>
            <a:pPr lvl="0" algn="ctr">
              <a:defRPr/>
            </a:pPr>
            <a:r>
              <a:rPr lang="tr-TR" sz="2000" b="1" kern="0" dirty="0">
                <a:solidFill>
                  <a:srgbClr val="FFC000"/>
                </a:solidFill>
              </a:rPr>
              <a:t>1955 </a:t>
            </a:r>
            <a:r>
              <a:rPr lang="tr-TR" sz="2000" kern="0" dirty="0">
                <a:solidFill>
                  <a:schemeClr val="bg1">
                    <a:lumMod val="75000"/>
                  </a:schemeClr>
                </a:solidFill>
              </a:rPr>
              <a:t>yılında Türkiye'nin ilk petrol rafinerisi olan </a:t>
            </a:r>
          </a:p>
          <a:p>
            <a:pPr lvl="0" algn="ctr">
              <a:defRPr/>
            </a:pPr>
            <a:r>
              <a:rPr lang="tr-TR" sz="2000" b="1" kern="0" dirty="0" err="1">
                <a:solidFill>
                  <a:srgbClr val="FFC000"/>
                </a:solidFill>
              </a:rPr>
              <a:t>Tüpraş</a:t>
            </a:r>
            <a:r>
              <a:rPr lang="tr-TR" sz="2000" b="1" kern="0" dirty="0">
                <a:solidFill>
                  <a:srgbClr val="FFC000"/>
                </a:solidFill>
              </a:rPr>
              <a:t> Batman Rafinerisi </a:t>
            </a:r>
            <a:r>
              <a:rPr lang="tr-TR" sz="2000" kern="0" dirty="0">
                <a:solidFill>
                  <a:schemeClr val="bg1">
                    <a:lumMod val="75000"/>
                  </a:schemeClr>
                </a:solidFill>
              </a:rPr>
              <a:t>kuruldu.</a:t>
            </a:r>
          </a:p>
        </p:txBody>
      </p:sp>
      <p:sp>
        <p:nvSpPr>
          <p:cNvPr id="38" name="Rectangle 59">
            <a:extLst>
              <a:ext uri="{FF2B5EF4-FFF2-40B4-BE49-F238E27FC236}">
                <a16:creationId xmlns:a16="http://schemas.microsoft.com/office/drawing/2014/main" id="{43689099-B707-423B-8A66-DA12C7FA927B}"/>
              </a:ext>
            </a:extLst>
          </p:cNvPr>
          <p:cNvSpPr/>
          <p:nvPr/>
        </p:nvSpPr>
        <p:spPr>
          <a:xfrm flipH="1">
            <a:off x="5980835" y="2650053"/>
            <a:ext cx="5400000" cy="720000"/>
          </a:xfrm>
          <a:prstGeom prst="rect">
            <a:avLst/>
          </a:prstGeom>
          <a:solidFill>
            <a:schemeClr val="tx1"/>
          </a:solidFill>
          <a:ln w="12700" cap="flat" cmpd="sng" algn="ctr">
            <a:noFill/>
            <a:prstDash val="solid"/>
            <a:miter lim="800000"/>
          </a:ln>
          <a:effectLst/>
        </p:spPr>
        <p:txBody>
          <a:bodyPr rtlCol="0" anchor="ctr"/>
          <a:lstStyle/>
          <a:p>
            <a:pPr marL="96838" lvl="0" algn="ctr">
              <a:defRPr/>
            </a:pPr>
            <a:r>
              <a:rPr lang="tr-TR" sz="2000" b="1" kern="0" dirty="0">
                <a:solidFill>
                  <a:srgbClr val="FFC000"/>
                </a:solidFill>
              </a:rPr>
              <a:t>Boru hatları </a:t>
            </a:r>
            <a:r>
              <a:rPr lang="tr-TR" sz="2000" kern="0" dirty="0">
                <a:solidFill>
                  <a:schemeClr val="bg1">
                    <a:lumMod val="75000"/>
                  </a:schemeClr>
                </a:solidFill>
              </a:rPr>
              <a:t>ve </a:t>
            </a:r>
            <a:r>
              <a:rPr lang="tr-TR" sz="2000" b="1" kern="0" dirty="0">
                <a:solidFill>
                  <a:srgbClr val="FFC000"/>
                </a:solidFill>
              </a:rPr>
              <a:t>Petrol Taşıma AŞ</a:t>
            </a:r>
            <a:r>
              <a:rPr lang="tr-TR" sz="2000" kern="0" dirty="0">
                <a:solidFill>
                  <a:schemeClr val="bg1">
                    <a:lumMod val="75000"/>
                  </a:schemeClr>
                </a:solidFill>
              </a:rPr>
              <a:t>'nin kurulmasıyla </a:t>
            </a:r>
            <a:r>
              <a:rPr lang="tr-TR" sz="2000" kern="0" dirty="0" smtClean="0">
                <a:solidFill>
                  <a:schemeClr val="bg1">
                    <a:lumMod val="75000"/>
                  </a:schemeClr>
                </a:solidFill>
              </a:rPr>
              <a:t>çok </a:t>
            </a:r>
            <a:r>
              <a:rPr lang="tr-TR" sz="2000" kern="0" dirty="0">
                <a:solidFill>
                  <a:schemeClr val="bg1">
                    <a:lumMod val="75000"/>
                  </a:schemeClr>
                </a:solidFill>
              </a:rPr>
              <a:t>sayıda kişi iş imkânına kavuştu.</a:t>
            </a:r>
          </a:p>
        </p:txBody>
      </p:sp>
      <p:sp>
        <p:nvSpPr>
          <p:cNvPr id="44" name="Pentagon 68">
            <a:extLst>
              <a:ext uri="{FF2B5EF4-FFF2-40B4-BE49-F238E27FC236}">
                <a16:creationId xmlns:a16="http://schemas.microsoft.com/office/drawing/2014/main" id="{D002B4AF-4A1C-4CB8-8D8B-F9BF4FFFFFB1}"/>
              </a:ext>
            </a:extLst>
          </p:cNvPr>
          <p:cNvSpPr/>
          <p:nvPr/>
        </p:nvSpPr>
        <p:spPr>
          <a:xfrm flipH="1">
            <a:off x="5457998" y="4988667"/>
            <a:ext cx="5916291" cy="720000"/>
          </a:xfrm>
          <a:prstGeom prst="homePlate">
            <a:avLst>
              <a:gd name="adj" fmla="val 68554"/>
            </a:avLst>
          </a:prstGeom>
          <a:solidFill>
            <a:schemeClr val="tx1"/>
          </a:solidFill>
          <a:ln w="12700" cap="flat" cmpd="sng" algn="ctr">
            <a:noFill/>
            <a:prstDash val="solid"/>
            <a:miter lim="800000"/>
          </a:ln>
          <a:effectLst/>
        </p:spPr>
        <p:txBody>
          <a:bodyPr lIns="0" rIns="0" rtlCol="0" anchor="ctr"/>
          <a:lstStyle/>
          <a:p>
            <a:pPr marL="273050" lvl="0" algn="ctr">
              <a:defRPr/>
            </a:pPr>
            <a:r>
              <a:rPr lang="tr-TR" sz="2000" b="1" kern="0" dirty="0" smtClean="0">
                <a:solidFill>
                  <a:srgbClr val="FFC000"/>
                </a:solidFill>
              </a:rPr>
              <a:t>2018</a:t>
            </a:r>
            <a:r>
              <a:rPr lang="tr-TR" sz="2000" kern="0" dirty="0" smtClean="0">
                <a:solidFill>
                  <a:schemeClr val="bg1">
                    <a:lumMod val="75000"/>
                  </a:schemeClr>
                </a:solidFill>
              </a:rPr>
              <a:t> yılında </a:t>
            </a:r>
            <a:r>
              <a:rPr lang="tr-TR" sz="2000" b="1" kern="0" dirty="0">
                <a:solidFill>
                  <a:srgbClr val="FFC000"/>
                </a:solidFill>
              </a:rPr>
              <a:t>Ilısu Barajı </a:t>
            </a:r>
            <a:r>
              <a:rPr lang="tr-TR" sz="2000" kern="0" dirty="0">
                <a:solidFill>
                  <a:schemeClr val="bg1">
                    <a:lumMod val="75000"/>
                  </a:schemeClr>
                </a:solidFill>
              </a:rPr>
              <a:t>hizmete açıldı. </a:t>
            </a:r>
            <a:r>
              <a:rPr lang="tr-TR" sz="2000" kern="0" dirty="0" smtClean="0">
                <a:solidFill>
                  <a:schemeClr val="bg1">
                    <a:lumMod val="75000"/>
                  </a:schemeClr>
                </a:solidFill>
              </a:rPr>
              <a:t/>
            </a:r>
            <a:br>
              <a:rPr lang="tr-TR" sz="2000" kern="0" dirty="0" smtClean="0">
                <a:solidFill>
                  <a:schemeClr val="bg1">
                    <a:lumMod val="75000"/>
                  </a:schemeClr>
                </a:solidFill>
              </a:rPr>
            </a:br>
            <a:r>
              <a:rPr lang="tr-TR" sz="2000" b="1" kern="0" dirty="0" smtClean="0">
                <a:solidFill>
                  <a:srgbClr val="FFC000"/>
                </a:solidFill>
              </a:rPr>
              <a:t>2021</a:t>
            </a:r>
            <a:r>
              <a:rPr lang="tr-TR" sz="2000" kern="0" dirty="0" smtClean="0">
                <a:solidFill>
                  <a:schemeClr val="bg1">
                    <a:lumMod val="75000"/>
                  </a:schemeClr>
                </a:solidFill>
              </a:rPr>
              <a:t> yılında </a:t>
            </a:r>
            <a:r>
              <a:rPr lang="tr-TR" sz="2000" b="1" kern="0" dirty="0">
                <a:solidFill>
                  <a:srgbClr val="FFC000"/>
                </a:solidFill>
              </a:rPr>
              <a:t>Hasankeyf-2 Köprüsü </a:t>
            </a:r>
            <a:r>
              <a:rPr lang="tr-TR" sz="2000" kern="0" dirty="0">
                <a:solidFill>
                  <a:schemeClr val="bg1">
                    <a:lumMod val="75000"/>
                  </a:schemeClr>
                </a:solidFill>
              </a:rPr>
              <a:t>hizmete açıldı</a:t>
            </a:r>
            <a:r>
              <a:rPr lang="tr-TR" sz="2000" kern="0" dirty="0" smtClean="0">
                <a:solidFill>
                  <a:schemeClr val="bg1">
                    <a:lumMod val="75000"/>
                  </a:schemeClr>
                </a:solidFill>
              </a:rPr>
              <a:t>.</a:t>
            </a:r>
            <a:endParaRPr lang="tr-TR" sz="2000" kern="0" dirty="0">
              <a:solidFill>
                <a:schemeClr val="bg1">
                  <a:lumMod val="75000"/>
                </a:schemeClr>
              </a:solidFill>
            </a:endParaRPr>
          </a:p>
        </p:txBody>
      </p:sp>
      <p:sp>
        <p:nvSpPr>
          <p:cNvPr id="63" name="Rectangle 59">
            <a:extLst>
              <a:ext uri="{FF2B5EF4-FFF2-40B4-BE49-F238E27FC236}">
                <a16:creationId xmlns:a16="http://schemas.microsoft.com/office/drawing/2014/main" id="{43689099-B707-423B-8A66-DA12C7FA927B}"/>
              </a:ext>
            </a:extLst>
          </p:cNvPr>
          <p:cNvSpPr/>
          <p:nvPr/>
        </p:nvSpPr>
        <p:spPr>
          <a:xfrm flipH="1">
            <a:off x="5974289" y="3431431"/>
            <a:ext cx="5400000" cy="720000"/>
          </a:xfrm>
          <a:prstGeom prst="rect">
            <a:avLst/>
          </a:prstGeom>
          <a:solidFill>
            <a:schemeClr val="tx1"/>
          </a:solidFill>
          <a:ln w="12700" cap="flat" cmpd="sng" algn="ctr">
            <a:noFill/>
            <a:prstDash val="solid"/>
            <a:miter lim="800000"/>
          </a:ln>
          <a:effectLst/>
        </p:spPr>
        <p:txBody>
          <a:bodyPr rtlCol="0" anchor="ctr"/>
          <a:lstStyle/>
          <a:p>
            <a:pPr marL="96838" lvl="0" algn="ctr">
              <a:defRPr/>
            </a:pPr>
            <a:r>
              <a:rPr lang="tr-TR" sz="2000" kern="0" dirty="0" smtClean="0">
                <a:solidFill>
                  <a:schemeClr val="bg1">
                    <a:lumMod val="75000"/>
                  </a:schemeClr>
                </a:solidFill>
              </a:rPr>
              <a:t>Hızlı nüfus artışıyla Batman </a:t>
            </a:r>
            <a:r>
              <a:rPr lang="tr-TR" sz="2000" b="1" kern="0" dirty="0" smtClean="0">
                <a:solidFill>
                  <a:srgbClr val="FFC000"/>
                </a:solidFill>
              </a:rPr>
              <a:t>1957</a:t>
            </a:r>
            <a:r>
              <a:rPr lang="tr-TR" sz="2000" kern="0" dirty="0" smtClean="0">
                <a:solidFill>
                  <a:schemeClr val="bg1">
                    <a:lumMod val="75000"/>
                  </a:schemeClr>
                </a:solidFill>
              </a:rPr>
              <a:t> yılında  </a:t>
            </a:r>
            <a:r>
              <a:rPr lang="tr-TR" sz="2000" b="1" kern="0" dirty="0" smtClean="0">
                <a:solidFill>
                  <a:srgbClr val="FFC000"/>
                </a:solidFill>
              </a:rPr>
              <a:t>ilçe</a:t>
            </a:r>
            <a:r>
              <a:rPr lang="tr-TR" sz="2000" kern="0" dirty="0" smtClean="0">
                <a:solidFill>
                  <a:schemeClr val="bg1">
                    <a:lumMod val="75000"/>
                  </a:schemeClr>
                </a:solidFill>
              </a:rPr>
              <a:t>, </a:t>
            </a:r>
            <a:r>
              <a:rPr lang="tr-TR" sz="2000" b="1" kern="0" dirty="0" smtClean="0">
                <a:solidFill>
                  <a:srgbClr val="FFC000"/>
                </a:solidFill>
              </a:rPr>
              <a:t>1990</a:t>
            </a:r>
            <a:r>
              <a:rPr lang="tr-TR" sz="2000" kern="0" dirty="0" smtClean="0">
                <a:solidFill>
                  <a:schemeClr val="bg1">
                    <a:lumMod val="75000"/>
                  </a:schemeClr>
                </a:solidFill>
              </a:rPr>
              <a:t> yılında</a:t>
            </a:r>
            <a:r>
              <a:rPr lang="tr-TR" sz="2000" b="1" kern="0" dirty="0" smtClean="0">
                <a:solidFill>
                  <a:srgbClr val="FFC000"/>
                </a:solidFill>
              </a:rPr>
              <a:t> il </a:t>
            </a:r>
            <a:r>
              <a:rPr lang="tr-TR" sz="2000" kern="0" dirty="0" smtClean="0">
                <a:solidFill>
                  <a:schemeClr val="bg1">
                    <a:lumMod val="75000"/>
                  </a:schemeClr>
                </a:solidFill>
              </a:rPr>
              <a:t>oldu.</a:t>
            </a:r>
            <a:endParaRPr lang="tr-TR" sz="2000" kern="0" dirty="0">
              <a:solidFill>
                <a:schemeClr val="bg1">
                  <a:lumMod val="75000"/>
                </a:schemeClr>
              </a:solidFill>
            </a:endParaRPr>
          </a:p>
        </p:txBody>
      </p:sp>
      <p:sp>
        <p:nvSpPr>
          <p:cNvPr id="136" name="Rectangle 59">
            <a:extLst>
              <a:ext uri="{FF2B5EF4-FFF2-40B4-BE49-F238E27FC236}">
                <a16:creationId xmlns:a16="http://schemas.microsoft.com/office/drawing/2014/main" id="{43689099-B707-423B-8A66-DA12C7FA927B}"/>
              </a:ext>
            </a:extLst>
          </p:cNvPr>
          <p:cNvSpPr/>
          <p:nvPr/>
        </p:nvSpPr>
        <p:spPr>
          <a:xfrm flipH="1">
            <a:off x="5980835" y="4213082"/>
            <a:ext cx="5400000" cy="720000"/>
          </a:xfrm>
          <a:prstGeom prst="rect">
            <a:avLst/>
          </a:prstGeom>
          <a:solidFill>
            <a:schemeClr val="tx1"/>
          </a:solidFill>
          <a:ln w="12700" cap="flat" cmpd="sng" algn="ctr">
            <a:noFill/>
            <a:prstDash val="solid"/>
            <a:miter lim="800000"/>
          </a:ln>
          <a:effectLst/>
        </p:spPr>
        <p:txBody>
          <a:bodyPr rtlCol="0" anchor="ctr"/>
          <a:lstStyle/>
          <a:p>
            <a:pPr marL="96838" lvl="0" algn="ctr">
              <a:defRPr/>
            </a:pPr>
            <a:r>
              <a:rPr lang="tr-TR" sz="2000" b="1" kern="0" dirty="0" smtClean="0">
                <a:solidFill>
                  <a:srgbClr val="FFC000"/>
                </a:solidFill>
              </a:rPr>
              <a:t>2007</a:t>
            </a:r>
            <a:r>
              <a:rPr lang="tr-TR" sz="2000" kern="0" dirty="0" smtClean="0">
                <a:solidFill>
                  <a:schemeClr val="bg1">
                    <a:lumMod val="75000"/>
                  </a:schemeClr>
                </a:solidFill>
              </a:rPr>
              <a:t> yılında </a:t>
            </a:r>
            <a:r>
              <a:rPr lang="tr-TR" sz="2000" b="1" kern="0" dirty="0">
                <a:solidFill>
                  <a:srgbClr val="FFC000"/>
                </a:solidFill>
              </a:rPr>
              <a:t>Batman Üniversitesi </a:t>
            </a:r>
            <a:r>
              <a:rPr lang="tr-TR" sz="2000" kern="0" dirty="0">
                <a:solidFill>
                  <a:schemeClr val="bg1">
                    <a:lumMod val="75000"/>
                  </a:schemeClr>
                </a:solidFill>
              </a:rPr>
              <a:t>kuruldu. </a:t>
            </a:r>
            <a:br>
              <a:rPr lang="tr-TR" sz="2000" kern="0" dirty="0">
                <a:solidFill>
                  <a:schemeClr val="bg1">
                    <a:lumMod val="75000"/>
                  </a:schemeClr>
                </a:solidFill>
              </a:rPr>
            </a:br>
            <a:r>
              <a:rPr lang="tr-TR" sz="2000" kern="0" dirty="0">
                <a:solidFill>
                  <a:schemeClr val="bg1">
                    <a:lumMod val="75000"/>
                  </a:schemeClr>
                </a:solidFill>
              </a:rPr>
              <a:t>Şehrin öğrenci potansiyeli çeşitlendi. </a:t>
            </a:r>
          </a:p>
        </p:txBody>
      </p:sp>
      <p:grpSp>
        <p:nvGrpSpPr>
          <p:cNvPr id="30" name="Group 42"/>
          <p:cNvGrpSpPr>
            <a:grpSpLocks/>
          </p:cNvGrpSpPr>
          <p:nvPr/>
        </p:nvGrpSpPr>
        <p:grpSpPr bwMode="auto">
          <a:xfrm>
            <a:off x="-48000" y="5587302"/>
            <a:ext cx="12240000" cy="1440000"/>
            <a:chOff x="-394" y="2980"/>
            <a:chExt cx="8475" cy="824"/>
          </a:xfrm>
        </p:grpSpPr>
        <p:pic>
          <p:nvPicPr>
            <p:cNvPr id="32"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3"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Son yirmi yılda Batman’ın doğal ve beşerî </a:t>
              </a:r>
              <a:r>
                <a:rPr lang="tr-TR" sz="2400" b="1" dirty="0" smtClean="0">
                  <a:solidFill>
                    <a:prstClr val="black"/>
                  </a:solidFill>
                  <a:latin typeface="Arial" pitchFamily="34" charset="0"/>
                  <a:cs typeface="Arial" pitchFamily="34" charset="0"/>
                </a:rPr>
                <a:t>çevresinde</a:t>
              </a:r>
              <a:br>
                <a:rPr lang="tr-TR" sz="2400" b="1" dirty="0" smtClean="0">
                  <a:solidFill>
                    <a:prstClr val="black"/>
                  </a:solidFill>
                  <a:latin typeface="Arial" pitchFamily="34" charset="0"/>
                  <a:cs typeface="Arial" pitchFamily="34" charset="0"/>
                </a:rPr>
              </a:br>
              <a:r>
                <a:rPr lang="tr-TR" sz="2400" b="1" dirty="0" smtClean="0">
                  <a:solidFill>
                    <a:prstClr val="black"/>
                  </a:solidFill>
                  <a:latin typeface="Arial" pitchFamily="34" charset="0"/>
                  <a:cs typeface="Arial" pitchFamily="34" charset="0"/>
                </a:rPr>
                <a:t>ne </a:t>
              </a:r>
              <a:r>
                <a:rPr lang="tr-TR" sz="2400" b="1" dirty="0">
                  <a:solidFill>
                    <a:prstClr val="black"/>
                  </a:solidFill>
                  <a:latin typeface="Arial" pitchFamily="34" charset="0"/>
                  <a:cs typeface="Arial" pitchFamily="34" charset="0"/>
                </a:rPr>
                <a:t>gibi değişimler yaşanmıştır?</a:t>
              </a:r>
              <a:endParaRPr lang="tr-TR" sz="2400" b="1" dirty="0">
                <a:solidFill>
                  <a:prstClr val="black"/>
                </a:solidFill>
                <a:latin typeface="Arial" pitchFamily="34" charset="0"/>
                <a:cs typeface="Arial" pitchFamily="34" charset="0"/>
              </a:endParaRPr>
            </a:p>
          </p:txBody>
        </p:sp>
      </p:grpSp>
      <p:grpSp>
        <p:nvGrpSpPr>
          <p:cNvPr id="34" name="Group 42"/>
          <p:cNvGrpSpPr>
            <a:grpSpLocks/>
          </p:cNvGrpSpPr>
          <p:nvPr/>
        </p:nvGrpSpPr>
        <p:grpSpPr bwMode="auto">
          <a:xfrm>
            <a:off x="-48000" y="5600254"/>
            <a:ext cx="12240000" cy="1440000"/>
            <a:chOff x="-394" y="2980"/>
            <a:chExt cx="8475" cy="824"/>
          </a:xfrm>
        </p:grpSpPr>
        <p:pic>
          <p:nvPicPr>
            <p:cNvPr id="35"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6"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Batman’a yeni baraj ve köprü yapılması ilde hangi imkânların gelişmesine katkıda </a:t>
              </a:r>
              <a:r>
                <a:rPr lang="tr-TR" sz="2400" b="1" dirty="0" smtClean="0">
                  <a:solidFill>
                    <a:prstClr val="black"/>
                  </a:solidFill>
                  <a:latin typeface="Arial" pitchFamily="34" charset="0"/>
                  <a:cs typeface="Arial" pitchFamily="34" charset="0"/>
                </a:rPr>
                <a:t>bulunmuş olabilir</a:t>
              </a:r>
              <a:r>
                <a:rPr lang="tr-TR" sz="2400" b="1" dirty="0">
                  <a:solidFill>
                    <a:prstClr val="black"/>
                  </a:solidFill>
                  <a:latin typeface="Arial" pitchFamily="34" charset="0"/>
                  <a:cs typeface="Arial" pitchFamily="34" charset="0"/>
                </a:rPr>
                <a:t>?</a:t>
              </a:r>
              <a:endParaRPr lang="tr-TR" sz="2400" b="1" dirty="0">
                <a:solidFill>
                  <a:prstClr val="black"/>
                </a:solidFill>
                <a:latin typeface="Arial" pitchFamily="34" charset="0"/>
                <a:cs typeface="Arial" pitchFamily="34" charset="0"/>
              </a:endParaRPr>
            </a:p>
          </p:txBody>
        </p:sp>
      </p:grpSp>
      <p:grpSp>
        <p:nvGrpSpPr>
          <p:cNvPr id="37" name="Group 42"/>
          <p:cNvGrpSpPr>
            <a:grpSpLocks/>
          </p:cNvGrpSpPr>
          <p:nvPr/>
        </p:nvGrpSpPr>
        <p:grpSpPr bwMode="auto">
          <a:xfrm>
            <a:off x="-48000" y="5583263"/>
            <a:ext cx="12240000" cy="1440000"/>
            <a:chOff x="-394" y="2980"/>
            <a:chExt cx="8475" cy="824"/>
          </a:xfrm>
        </p:grpSpPr>
        <p:pic>
          <p:nvPicPr>
            <p:cNvPr id="39"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40"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Batman’da sanayi tesisleri ve üniversitenin kurulması doğal ve beşerî çevre </a:t>
              </a:r>
              <a:r>
                <a:rPr lang="tr-TR" sz="2400" b="1" dirty="0" smtClean="0">
                  <a:solidFill>
                    <a:prstClr val="black"/>
                  </a:solidFill>
                  <a:latin typeface="Arial" pitchFamily="34" charset="0"/>
                  <a:cs typeface="Arial" pitchFamily="34" charset="0"/>
                </a:rPr>
                <a:t>unsurlarından hangilerini </a:t>
              </a:r>
              <a:r>
                <a:rPr lang="tr-TR" sz="2400" b="1" dirty="0">
                  <a:solidFill>
                    <a:prstClr val="black"/>
                  </a:solidFill>
                  <a:latin typeface="Arial" pitchFamily="34" charset="0"/>
                  <a:cs typeface="Arial" pitchFamily="34" charset="0"/>
                </a:rPr>
                <a:t>etkilemiş olabilir?</a:t>
              </a:r>
              <a:endParaRPr lang="tr-TR" sz="2400" b="1" dirty="0">
                <a:solidFill>
                  <a:prstClr val="black"/>
                </a:solidFill>
                <a:latin typeface="Arial" pitchFamily="34" charset="0"/>
                <a:cs typeface="Arial" pitchFamily="34" charset="0"/>
              </a:endParaRPr>
            </a:p>
          </p:txBody>
        </p:sp>
      </p:grpSp>
    </p:spTree>
    <p:extLst>
      <p:ext uri="{BB962C8B-B14F-4D97-AF65-F5344CB8AC3E}">
        <p14:creationId xmlns:p14="http://schemas.microsoft.com/office/powerpoint/2010/main" val="23876337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p:cTn id="7" dur="500" fill="hold"/>
                                        <p:tgtEl>
                                          <p:spTgt spid="73"/>
                                        </p:tgtEl>
                                        <p:attrNameLst>
                                          <p:attrName>ppt_w</p:attrName>
                                        </p:attrNameLst>
                                      </p:cBhvr>
                                      <p:tavLst>
                                        <p:tav tm="0">
                                          <p:val>
                                            <p:fltVal val="0"/>
                                          </p:val>
                                        </p:tav>
                                        <p:tav tm="100000">
                                          <p:val>
                                            <p:strVal val="#ppt_w"/>
                                          </p:val>
                                        </p:tav>
                                      </p:tavLst>
                                    </p:anim>
                                    <p:anim calcmode="lin" valueType="num">
                                      <p:cBhvr>
                                        <p:cTn id="8" dur="500" fill="hold"/>
                                        <p:tgtEl>
                                          <p:spTgt spid="73"/>
                                        </p:tgtEl>
                                        <p:attrNameLst>
                                          <p:attrName>ppt_h</p:attrName>
                                        </p:attrNameLst>
                                      </p:cBhvr>
                                      <p:tavLst>
                                        <p:tav tm="0">
                                          <p:val>
                                            <p:fltVal val="0"/>
                                          </p:val>
                                        </p:tav>
                                        <p:tav tm="100000">
                                          <p:val>
                                            <p:strVal val="#ppt_h"/>
                                          </p:val>
                                        </p:tav>
                                      </p:tavLst>
                                    </p:anim>
                                    <p:anim calcmode="lin" valueType="num">
                                      <p:cBhvr>
                                        <p:cTn id="9" dur="500" fill="hold"/>
                                        <p:tgtEl>
                                          <p:spTgt spid="73"/>
                                        </p:tgtEl>
                                        <p:attrNameLst>
                                          <p:attrName>style.rotation</p:attrName>
                                        </p:attrNameLst>
                                      </p:cBhvr>
                                      <p:tavLst>
                                        <p:tav tm="0">
                                          <p:val>
                                            <p:fltVal val="360"/>
                                          </p:val>
                                        </p:tav>
                                        <p:tav tm="100000">
                                          <p:val>
                                            <p:fltVal val="0"/>
                                          </p:val>
                                        </p:tav>
                                      </p:tavLst>
                                    </p:anim>
                                    <p:animEffect transition="in" filter="fade">
                                      <p:cBhvr>
                                        <p:cTn id="10" dur="500"/>
                                        <p:tgtEl>
                                          <p:spTgt spid="7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12" presetClass="entr" presetSubtype="2"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p:tgtEl>
                                          <p:spTgt spid="19"/>
                                        </p:tgtEl>
                                        <p:attrNameLst>
                                          <p:attrName>ppt_x</p:attrName>
                                        </p:attrNameLst>
                                      </p:cBhvr>
                                      <p:tavLst>
                                        <p:tav tm="0">
                                          <p:val>
                                            <p:strVal val="#ppt_x+#ppt_w*1.125000"/>
                                          </p:val>
                                        </p:tav>
                                        <p:tav tm="100000">
                                          <p:val>
                                            <p:strVal val="#ppt_x"/>
                                          </p:val>
                                        </p:tav>
                                      </p:tavLst>
                                    </p:anim>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2"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p:tgtEl>
                                          <p:spTgt spid="31"/>
                                        </p:tgtEl>
                                        <p:attrNameLst>
                                          <p:attrName>ppt_x</p:attrName>
                                        </p:attrNameLst>
                                      </p:cBhvr>
                                      <p:tavLst>
                                        <p:tav tm="0">
                                          <p:val>
                                            <p:strVal val="#ppt_x+#ppt_w*1.125000"/>
                                          </p:val>
                                        </p:tav>
                                        <p:tav tm="100000">
                                          <p:val>
                                            <p:strVal val="#ppt_x"/>
                                          </p:val>
                                        </p:tav>
                                      </p:tavLst>
                                    </p:anim>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p:tgtEl>
                                          <p:spTgt spid="38"/>
                                        </p:tgtEl>
                                        <p:attrNameLst>
                                          <p:attrName>ppt_x</p:attrName>
                                        </p:attrNameLst>
                                      </p:cBhvr>
                                      <p:tavLst>
                                        <p:tav tm="0">
                                          <p:val>
                                            <p:strVal val="#ppt_x+#ppt_w*1.125000"/>
                                          </p:val>
                                        </p:tav>
                                        <p:tav tm="100000">
                                          <p:val>
                                            <p:strVal val="#ppt_x"/>
                                          </p:val>
                                        </p:tav>
                                      </p:tavLst>
                                    </p:anim>
                                    <p:animEffect transition="in" filter="wipe(left)">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2" fill="hold" grpId="0" nodeType="click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additive="base">
                                        <p:cTn id="33" dur="500"/>
                                        <p:tgtEl>
                                          <p:spTgt spid="63"/>
                                        </p:tgtEl>
                                        <p:attrNameLst>
                                          <p:attrName>ppt_x</p:attrName>
                                        </p:attrNameLst>
                                      </p:cBhvr>
                                      <p:tavLst>
                                        <p:tav tm="0">
                                          <p:val>
                                            <p:strVal val="#ppt_x+#ppt_w*1.125000"/>
                                          </p:val>
                                        </p:tav>
                                        <p:tav tm="100000">
                                          <p:val>
                                            <p:strVal val="#ppt_x"/>
                                          </p:val>
                                        </p:tav>
                                      </p:tavLst>
                                    </p:anim>
                                    <p:animEffect transition="in" filter="wipe(left)">
                                      <p:cBhvr>
                                        <p:cTn id="34" dur="500"/>
                                        <p:tgtEl>
                                          <p:spTgt spid="63"/>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2" fill="hold" grpId="0" nodeType="clickEffect">
                                  <p:stCondLst>
                                    <p:cond delay="0"/>
                                  </p:stCondLst>
                                  <p:childTnLst>
                                    <p:set>
                                      <p:cBhvr>
                                        <p:cTn id="38" dur="1" fill="hold">
                                          <p:stCondLst>
                                            <p:cond delay="0"/>
                                          </p:stCondLst>
                                        </p:cTn>
                                        <p:tgtEl>
                                          <p:spTgt spid="136"/>
                                        </p:tgtEl>
                                        <p:attrNameLst>
                                          <p:attrName>style.visibility</p:attrName>
                                        </p:attrNameLst>
                                      </p:cBhvr>
                                      <p:to>
                                        <p:strVal val="visible"/>
                                      </p:to>
                                    </p:set>
                                    <p:anim calcmode="lin" valueType="num">
                                      <p:cBhvr additive="base">
                                        <p:cTn id="39" dur="500"/>
                                        <p:tgtEl>
                                          <p:spTgt spid="136"/>
                                        </p:tgtEl>
                                        <p:attrNameLst>
                                          <p:attrName>ppt_x</p:attrName>
                                        </p:attrNameLst>
                                      </p:cBhvr>
                                      <p:tavLst>
                                        <p:tav tm="0">
                                          <p:val>
                                            <p:strVal val="#ppt_x+#ppt_w*1.125000"/>
                                          </p:val>
                                        </p:tav>
                                        <p:tav tm="100000">
                                          <p:val>
                                            <p:strVal val="#ppt_x"/>
                                          </p:val>
                                        </p:tav>
                                      </p:tavLst>
                                    </p:anim>
                                    <p:animEffect transition="in" filter="wipe(left)">
                                      <p:cBhvr>
                                        <p:cTn id="40" dur="500"/>
                                        <p:tgtEl>
                                          <p:spTgt spid="136"/>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2" fill="hold" grpId="0" nodeType="clickEffect">
                                  <p:stCondLst>
                                    <p:cond delay="0"/>
                                  </p:stCondLst>
                                  <p:childTnLst>
                                    <p:set>
                                      <p:cBhvr>
                                        <p:cTn id="44" dur="1" fill="hold">
                                          <p:stCondLst>
                                            <p:cond delay="0"/>
                                          </p:stCondLst>
                                        </p:cTn>
                                        <p:tgtEl>
                                          <p:spTgt spid="44"/>
                                        </p:tgtEl>
                                        <p:attrNameLst>
                                          <p:attrName>style.visibility</p:attrName>
                                        </p:attrNameLst>
                                      </p:cBhvr>
                                      <p:to>
                                        <p:strVal val="visible"/>
                                      </p:to>
                                    </p:set>
                                    <p:anim calcmode="lin" valueType="num">
                                      <p:cBhvr additive="base">
                                        <p:cTn id="45" dur="500"/>
                                        <p:tgtEl>
                                          <p:spTgt spid="44"/>
                                        </p:tgtEl>
                                        <p:attrNameLst>
                                          <p:attrName>ppt_x</p:attrName>
                                        </p:attrNameLst>
                                      </p:cBhvr>
                                      <p:tavLst>
                                        <p:tav tm="0">
                                          <p:val>
                                            <p:strVal val="#ppt_x+#ppt_w*1.125000"/>
                                          </p:val>
                                        </p:tav>
                                        <p:tav tm="100000">
                                          <p:val>
                                            <p:strVal val="#ppt_x"/>
                                          </p:val>
                                        </p:tav>
                                      </p:tavLst>
                                    </p:anim>
                                    <p:animEffect transition="in" filter="wipe(left)">
                                      <p:cBhvr>
                                        <p:cTn id="46" dur="500"/>
                                        <p:tgtEl>
                                          <p:spTgt spid="4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wipe(left)">
                                      <p:cBhvr>
                                        <p:cTn id="51" dur="1000"/>
                                        <p:tgtEl>
                                          <p:spTgt spid="66"/>
                                        </p:tgtEl>
                                      </p:cBhvr>
                                    </p:animEffect>
                                  </p:childTnLst>
                                  <p:subTnLst>
                                    <p:audio>
                                      <p:cMediaNode>
                                        <p:cTn display="0" masterRel="sameClick">
                                          <p:stCondLst>
                                            <p:cond evt="begin" delay="0">
                                              <p:tn val="49"/>
                                            </p:cond>
                                          </p:stCondLst>
                                          <p:endCondLst>
                                            <p:cond evt="onStopAudio" delay="0">
                                              <p:tgtEl>
                                                <p:sldTgt/>
                                              </p:tgtEl>
                                            </p:cond>
                                          </p:endCondLst>
                                        </p:cTn>
                                        <p:tgtEl>
                                          <p:sndTgt r:embed="rId3" name="type.wav"/>
                                        </p:tgtEl>
                                      </p:cMediaNode>
                                    </p:audio>
                                  </p:subTnLst>
                                </p:cTn>
                              </p:par>
                            </p:childTnLst>
                          </p:cTn>
                        </p:par>
                      </p:childTnLst>
                    </p:cTn>
                  </p:par>
                  <p:par>
                    <p:cTn id="52" fill="hold">
                      <p:stCondLst>
                        <p:cond delay="indefinite"/>
                      </p:stCondLst>
                      <p:childTnLst>
                        <p:par>
                          <p:cTn id="53" fill="hold">
                            <p:stCondLst>
                              <p:cond delay="0"/>
                            </p:stCondLst>
                            <p:childTnLst>
                              <p:par>
                                <p:cTn id="54" presetID="22" presetClass="exit" presetSubtype="2" fill="hold" nodeType="clickEffect">
                                  <p:stCondLst>
                                    <p:cond delay="0"/>
                                  </p:stCondLst>
                                  <p:childTnLst>
                                    <p:animEffect transition="out" filter="wipe(right)">
                                      <p:cBhvr>
                                        <p:cTn id="55" dur="1000"/>
                                        <p:tgtEl>
                                          <p:spTgt spid="66"/>
                                        </p:tgtEl>
                                      </p:cBhvr>
                                    </p:animEffect>
                                    <p:set>
                                      <p:cBhvr>
                                        <p:cTn id="56" dur="1" fill="hold">
                                          <p:stCondLst>
                                            <p:cond delay="999"/>
                                          </p:stCondLst>
                                        </p:cTn>
                                        <p:tgtEl>
                                          <p:spTgt spid="66"/>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type.wav"/>
                                        </p:tgtEl>
                                      </p:cMediaNode>
                                    </p:audio>
                                  </p:sub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1000"/>
                                        <p:tgtEl>
                                          <p:spTgt spid="30"/>
                                        </p:tgtEl>
                                      </p:cBhvr>
                                    </p:animEffect>
                                  </p:childTnLst>
                                  <p:subTnLst>
                                    <p:audio>
                                      <p:cMediaNode>
                                        <p:cTn display="0" masterRel="sameClick">
                                          <p:stCondLst>
                                            <p:cond evt="begin" delay="0">
                                              <p:tn val="59"/>
                                            </p:cond>
                                          </p:stCondLst>
                                          <p:endCondLst>
                                            <p:cond evt="onStopAudio" delay="0">
                                              <p:tgtEl>
                                                <p:sldTgt/>
                                              </p:tgtEl>
                                            </p:cond>
                                          </p:endCondLst>
                                        </p:cTn>
                                        <p:tgtEl>
                                          <p:sndTgt r:embed="rId3" name="type.wav"/>
                                        </p:tgtEl>
                                      </p:cMediaNode>
                                    </p:audio>
                                  </p:subTnLst>
                                </p:cTn>
                              </p:par>
                            </p:childTnLst>
                          </p:cTn>
                        </p:par>
                      </p:childTnLst>
                    </p:cTn>
                  </p:par>
                  <p:par>
                    <p:cTn id="62" fill="hold">
                      <p:stCondLst>
                        <p:cond delay="indefinite"/>
                      </p:stCondLst>
                      <p:childTnLst>
                        <p:par>
                          <p:cTn id="63" fill="hold">
                            <p:stCondLst>
                              <p:cond delay="0"/>
                            </p:stCondLst>
                            <p:childTnLst>
                              <p:par>
                                <p:cTn id="64" presetID="22" presetClass="exit" presetSubtype="2" fill="hold" nodeType="clickEffect">
                                  <p:stCondLst>
                                    <p:cond delay="0"/>
                                  </p:stCondLst>
                                  <p:childTnLst>
                                    <p:animEffect transition="out" filter="wipe(right)">
                                      <p:cBhvr>
                                        <p:cTn id="65" dur="1000"/>
                                        <p:tgtEl>
                                          <p:spTgt spid="30"/>
                                        </p:tgtEl>
                                      </p:cBhvr>
                                    </p:animEffect>
                                    <p:set>
                                      <p:cBhvr>
                                        <p:cTn id="66" dur="1" fill="hold">
                                          <p:stCondLst>
                                            <p:cond delay="999"/>
                                          </p:stCondLst>
                                        </p:cTn>
                                        <p:tgtEl>
                                          <p:spTgt spid="3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3" name="type.wav"/>
                                        </p:tgtEl>
                                      </p:cMediaNode>
                                    </p:audio>
                                  </p:sub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wipe(left)">
                                      <p:cBhvr>
                                        <p:cTn id="71" dur="1000"/>
                                        <p:tgtEl>
                                          <p:spTgt spid="34"/>
                                        </p:tgtEl>
                                      </p:cBhvr>
                                    </p:animEffect>
                                  </p:childTnLst>
                                  <p:subTnLst>
                                    <p:audio>
                                      <p:cMediaNode>
                                        <p:cTn display="0" masterRel="sameClick">
                                          <p:stCondLst>
                                            <p:cond evt="begin" delay="0">
                                              <p:tn val="69"/>
                                            </p:cond>
                                          </p:stCondLst>
                                          <p:endCondLst>
                                            <p:cond evt="onStopAudio" delay="0">
                                              <p:tgtEl>
                                                <p:sldTgt/>
                                              </p:tgtEl>
                                            </p:cond>
                                          </p:endCondLst>
                                        </p:cTn>
                                        <p:tgtEl>
                                          <p:sndTgt r:embed="rId3" name="type.wav"/>
                                        </p:tgtEl>
                                      </p:cMediaNode>
                                    </p:audio>
                                  </p:subTnLst>
                                </p:cTn>
                              </p:par>
                            </p:childTnLst>
                          </p:cTn>
                        </p:par>
                      </p:childTnLst>
                    </p:cTn>
                  </p:par>
                  <p:par>
                    <p:cTn id="72" fill="hold">
                      <p:stCondLst>
                        <p:cond delay="indefinite"/>
                      </p:stCondLst>
                      <p:childTnLst>
                        <p:par>
                          <p:cTn id="73" fill="hold">
                            <p:stCondLst>
                              <p:cond delay="0"/>
                            </p:stCondLst>
                            <p:childTnLst>
                              <p:par>
                                <p:cTn id="74" presetID="22" presetClass="exit" presetSubtype="2" fill="hold" nodeType="clickEffect">
                                  <p:stCondLst>
                                    <p:cond delay="0"/>
                                  </p:stCondLst>
                                  <p:childTnLst>
                                    <p:animEffect transition="out" filter="wipe(right)">
                                      <p:cBhvr>
                                        <p:cTn id="75" dur="1000"/>
                                        <p:tgtEl>
                                          <p:spTgt spid="34"/>
                                        </p:tgtEl>
                                      </p:cBhvr>
                                    </p:animEffect>
                                    <p:set>
                                      <p:cBhvr>
                                        <p:cTn id="76"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type.wav"/>
                                        </p:tgtEl>
                                      </p:cMediaNode>
                                    </p:audio>
                                  </p:sub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left)">
                                      <p:cBhvr>
                                        <p:cTn id="81" dur="1000"/>
                                        <p:tgtEl>
                                          <p:spTgt spid="37"/>
                                        </p:tgtEl>
                                      </p:cBhvr>
                                    </p:animEffect>
                                  </p:childTnLst>
                                  <p:subTnLst>
                                    <p:audio>
                                      <p:cMediaNode>
                                        <p:cTn display="0" masterRel="sameClick">
                                          <p:stCondLst>
                                            <p:cond evt="begin" delay="0">
                                              <p:tn val="79"/>
                                            </p:cond>
                                          </p:stCondLst>
                                          <p:endCondLst>
                                            <p:cond evt="onStopAudio" delay="0">
                                              <p:tgtEl>
                                                <p:sldTgt/>
                                              </p:tgtEl>
                                            </p:cond>
                                          </p:endCondLst>
                                        </p:cTn>
                                        <p:tgtEl>
                                          <p:sndTgt r:embed="rId3" name="type.wav"/>
                                        </p:tgtEl>
                                      </p:cMediaNode>
                                    </p:audio>
                                  </p:subTnLst>
                                </p:cTn>
                              </p:par>
                            </p:childTnLst>
                          </p:cTn>
                        </p:par>
                      </p:childTnLst>
                    </p:cTn>
                  </p:par>
                  <p:par>
                    <p:cTn id="82" fill="hold">
                      <p:stCondLst>
                        <p:cond delay="indefinite"/>
                      </p:stCondLst>
                      <p:childTnLst>
                        <p:par>
                          <p:cTn id="83" fill="hold">
                            <p:stCondLst>
                              <p:cond delay="0"/>
                            </p:stCondLst>
                            <p:childTnLst>
                              <p:par>
                                <p:cTn id="84" presetID="22" presetClass="exit" presetSubtype="2" fill="hold" nodeType="clickEffect">
                                  <p:stCondLst>
                                    <p:cond delay="0"/>
                                  </p:stCondLst>
                                  <p:childTnLst>
                                    <p:animEffect transition="out" filter="wipe(right)">
                                      <p:cBhvr>
                                        <p:cTn id="85" dur="1000"/>
                                        <p:tgtEl>
                                          <p:spTgt spid="37"/>
                                        </p:tgtEl>
                                      </p:cBhvr>
                                    </p:animEffect>
                                    <p:set>
                                      <p:cBhvr>
                                        <p:cTn id="86"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84"/>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8" grpId="0" animBg="1"/>
      <p:bldP spid="44" grpId="0" animBg="1"/>
      <p:bldP spid="63" grpId="0" animBg="1"/>
      <p:bldP spid="13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3"/>
          <a:stretch>
            <a:fillRect/>
          </a:stretch>
        </p:blipFill>
        <p:spPr>
          <a:xfrm>
            <a:off x="6167854" y="1017317"/>
            <a:ext cx="5760000" cy="3240000"/>
          </a:xfrm>
          <a:prstGeom prst="rect">
            <a:avLst/>
          </a:prstGeom>
        </p:spPr>
      </p:pic>
      <p:pic>
        <p:nvPicPr>
          <p:cNvPr id="31" name="Resim 30"/>
          <p:cNvPicPr>
            <a:picLocks/>
          </p:cNvPicPr>
          <p:nvPr/>
        </p:nvPicPr>
        <p:blipFill rotWithShape="1">
          <a:blip r:embed="rId4">
            <a:extLst>
              <a:ext uri="{28A0092B-C50C-407E-A947-70E740481C1C}">
                <a14:useLocalDpi xmlns:a14="http://schemas.microsoft.com/office/drawing/2010/main" val="0"/>
              </a:ext>
            </a:extLst>
          </a:blip>
          <a:srcRect t="4033"/>
          <a:stretch/>
        </p:blipFill>
        <p:spPr>
          <a:xfrm>
            <a:off x="223947" y="1017365"/>
            <a:ext cx="5760000" cy="3240000"/>
          </a:xfrm>
          <a:prstGeom prst="rect">
            <a:avLst/>
          </a:prstGeom>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Türkiye’nin En </a:t>
              </a: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Yüksek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Barajı: Yusufeli Barajı</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81422" y="5038029"/>
              <a:ext cx="5472608" cy="1300575"/>
            </a:xfrm>
            <a:prstGeom prst="rect">
              <a:avLst/>
            </a:prstGeom>
            <a:noFill/>
          </p:spPr>
          <p:txBody>
            <a:bodyPr wrap="square">
              <a:spAutoFit/>
            </a:bodyPr>
            <a:lstStyle/>
            <a:p>
              <a:pPr lvl="0" algn="ctr"/>
              <a:r>
                <a:rPr lang="tr-TR" sz="2400" dirty="0">
                  <a:solidFill>
                    <a:prstClr val="black"/>
                  </a:solidFill>
                </a:rPr>
                <a:t>Yusufeli, Doğu Karadeniz'de Artvin iline bağlı bulunan bir ilçedir. Yusufeli ilçesi, Çoruh Nehri ile </a:t>
              </a:r>
              <a:r>
                <a:rPr lang="tr-TR" sz="2400" dirty="0" err="1">
                  <a:solidFill>
                    <a:prstClr val="black"/>
                  </a:solidFill>
                </a:rPr>
                <a:t>Barhal</a:t>
              </a:r>
              <a:r>
                <a:rPr lang="tr-TR" sz="2400" dirty="0">
                  <a:solidFill>
                    <a:prstClr val="black"/>
                  </a:solidFill>
                </a:rPr>
                <a:t> Çayı'nın birleştiği vadi üzerinde kurulmuştur.</a:t>
              </a:r>
              <a:endParaRPr lang="tr-TR" sz="2400" dirty="0">
                <a:solidFill>
                  <a:prstClr val="black"/>
                </a:solidFill>
              </a:endParaRP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446243" y="5163825"/>
              <a:ext cx="5342966" cy="994558"/>
            </a:xfrm>
            <a:prstGeom prst="rect">
              <a:avLst/>
            </a:prstGeom>
            <a:noFill/>
          </p:spPr>
          <p:txBody>
            <a:bodyPr wrap="square">
              <a:spAutoFit/>
            </a:bodyPr>
            <a:lstStyle/>
            <a:p>
              <a:pPr lvl="0" algn="ctr"/>
              <a:r>
                <a:rPr lang="tr-TR" sz="2400" dirty="0">
                  <a:solidFill>
                    <a:prstClr val="black"/>
                  </a:solidFill>
                </a:rPr>
                <a:t>Çoruh Nehri üzerine 275 metre yükseklikle Türkiye’nin en yüksek Dünya’nın ise 5. en yüksek barajı yapıldı. </a:t>
              </a:r>
              <a:endParaRPr lang="tr-TR" sz="2400" dirty="0">
                <a:solidFill>
                  <a:prstClr val="black"/>
                </a:solidFill>
              </a:endParaRPr>
            </a:p>
          </p:txBody>
        </p:sp>
      </p:grpSp>
      <p:grpSp>
        <p:nvGrpSpPr>
          <p:cNvPr id="29" name="Group 42"/>
          <p:cNvGrpSpPr>
            <a:grpSpLocks/>
          </p:cNvGrpSpPr>
          <p:nvPr/>
        </p:nvGrpSpPr>
        <p:grpSpPr bwMode="auto">
          <a:xfrm>
            <a:off x="-25474" y="5574350"/>
            <a:ext cx="12240000" cy="1440000"/>
            <a:chOff x="-394" y="2980"/>
            <a:chExt cx="8475" cy="824"/>
          </a:xfrm>
        </p:grpSpPr>
        <p:pic>
          <p:nvPicPr>
            <p:cNvPr id="30"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32"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Yusufeli Barajı’nın yapılma sebepleri neler olabilir?</a:t>
              </a:r>
              <a:endParaRPr lang="tr-TR" sz="2400" b="1" dirty="0">
                <a:solidFill>
                  <a:prstClr val="black"/>
                </a:solidFill>
                <a:latin typeface="Arial" pitchFamily="34" charset="0"/>
                <a:cs typeface="Arial" pitchFamily="34" charset="0"/>
              </a:endParaRPr>
            </a:p>
          </p:txBody>
        </p:sp>
      </p:grpSp>
    </p:spTree>
    <p:extLst>
      <p:ext uri="{BB962C8B-B14F-4D97-AF65-F5344CB8AC3E}">
        <p14:creationId xmlns:p14="http://schemas.microsoft.com/office/powerpoint/2010/main" val="5053356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1000"/>
                                        <p:tgtEl>
                                          <p:spTgt spid="29"/>
                                        </p:tgtEl>
                                      </p:cBhvr>
                                    </p:animEffect>
                                  </p:childTnLst>
                                  <p:subTnLst>
                                    <p:audio>
                                      <p:cMediaNode>
                                        <p:cTn display="0" masterRel="sameClick">
                                          <p:stCondLst>
                                            <p:cond evt="begin" delay="0">
                                              <p:tn val="21"/>
                                            </p:cond>
                                          </p:stCondLst>
                                          <p:endCondLst>
                                            <p:cond evt="onStopAudio" delay="0">
                                              <p:tgtEl>
                                                <p:sldTgt/>
                                              </p:tgtEl>
                                            </p:cond>
                                          </p:endCondLst>
                                        </p:cTn>
                                        <p:tgtEl>
                                          <p:sndTgt r:embed="rId2" name="type.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1000"/>
                                        <p:tgtEl>
                                          <p:spTgt spid="29"/>
                                        </p:tgtEl>
                                      </p:cBhvr>
                                    </p:animEffect>
                                    <p:set>
                                      <p:cBhvr>
                                        <p:cTn id="28" dur="1" fill="hold">
                                          <p:stCondLst>
                                            <p:cond delay="999"/>
                                          </p:stCondLst>
                                        </p:cTn>
                                        <p:tgtEl>
                                          <p:spTgt spid="2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Resim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948" y="1017317"/>
            <a:ext cx="5760000" cy="3240000"/>
          </a:xfrm>
          <a:prstGeom prst="rect">
            <a:avLst/>
          </a:prstGeom>
        </p:spPr>
      </p:pic>
      <p:grpSp>
        <p:nvGrpSpPr>
          <p:cNvPr id="31" name="Grup 30"/>
          <p:cNvGrpSpPr>
            <a:grpSpLocks noChangeAspect="1"/>
          </p:cNvGrpSpPr>
          <p:nvPr/>
        </p:nvGrpSpPr>
        <p:grpSpPr>
          <a:xfrm>
            <a:off x="6171561" y="1017317"/>
            <a:ext cx="5760000" cy="3590016"/>
            <a:chOff x="6200775" y="850106"/>
            <a:chExt cx="5676900" cy="3538220"/>
          </a:xfrm>
        </p:grpSpPr>
        <p:pic>
          <p:nvPicPr>
            <p:cNvPr id="33" name="Resim 32"/>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200775" y="850106"/>
              <a:ext cx="5676900" cy="3193254"/>
            </a:xfrm>
            <a:prstGeom prst="rect">
              <a:avLst/>
            </a:prstGeom>
          </p:spPr>
        </p:pic>
        <p:graphicFrame>
          <p:nvGraphicFramePr>
            <p:cNvPr id="34" name="Diyagram 33"/>
            <p:cNvGraphicFramePr/>
            <p:nvPr>
              <p:extLst>
                <p:ext uri="{D42A27DB-BD31-4B8C-83A1-F6EECF244321}">
                  <p14:modId xmlns:p14="http://schemas.microsoft.com/office/powerpoint/2010/main" val="3578369858"/>
                </p:ext>
              </p:extLst>
            </p:nvPr>
          </p:nvGraphicFramePr>
          <p:xfrm>
            <a:off x="6305550" y="1096486"/>
            <a:ext cx="4931664" cy="32918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Türkiye’nin En </a:t>
              </a: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Yüksek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Barajı: Yusufeli Barajı</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430765" y="5244720"/>
              <a:ext cx="5346366" cy="994558"/>
            </a:xfrm>
            <a:prstGeom prst="rect">
              <a:avLst/>
            </a:prstGeom>
            <a:noFill/>
          </p:spPr>
          <p:txBody>
            <a:bodyPr wrap="square">
              <a:spAutoFit/>
            </a:bodyPr>
            <a:lstStyle/>
            <a:p>
              <a:pPr lvl="0" algn="ctr"/>
              <a:r>
                <a:rPr lang="tr-TR" sz="2400" dirty="0">
                  <a:solidFill>
                    <a:prstClr val="black"/>
                  </a:solidFill>
                </a:rPr>
                <a:t>22 Kasım 2022'de su tutmaya başlayan Yusufeli Barajı’nda 1 milyar 938 milyon metreküp su depolandı.</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81422" y="5118972"/>
              <a:ext cx="5472608" cy="1300575"/>
            </a:xfrm>
            <a:prstGeom prst="rect">
              <a:avLst/>
            </a:prstGeom>
            <a:noFill/>
          </p:spPr>
          <p:txBody>
            <a:bodyPr wrap="square">
              <a:spAutoFit/>
            </a:bodyPr>
            <a:lstStyle/>
            <a:p>
              <a:pPr lvl="0" algn="ctr"/>
              <a:r>
                <a:rPr lang="tr-TR" sz="2400" dirty="0">
                  <a:solidFill>
                    <a:prstClr val="black"/>
                  </a:solidFill>
                </a:rPr>
                <a:t>Yıllık enerji üretimi 1 milyar 888 milyon kilovatsaat olacak Yusufeli Barajı'nda, kısa sürede tam kapasite enerji üretim aşamasına geçilecek.</a:t>
              </a:r>
            </a:p>
          </p:txBody>
        </p:sp>
      </p:grpSp>
    </p:spTree>
    <p:extLst>
      <p:ext uri="{BB962C8B-B14F-4D97-AF65-F5344CB8AC3E}">
        <p14:creationId xmlns:p14="http://schemas.microsoft.com/office/powerpoint/2010/main" val="3448034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Yusufeli Barajı nedeniyle yerleşim yerleri değişen köylüler yeni yuvalarına  alışt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855" y="1017318"/>
            <a:ext cx="5759998" cy="3240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Yusufeli Barajı'nda binaların çoğu sular altında kaldı - Son Dakika Türkiye  Haberleri | NTV Ha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54" y="1017318"/>
            <a:ext cx="5760000" cy="3240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Türkiye’nin En </a:t>
              </a: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Yüksek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Barajı: Yusufeli Barajı</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36" name="Grup 35"/>
          <p:cNvGrpSpPr/>
          <p:nvPr/>
        </p:nvGrpSpPr>
        <p:grpSpPr>
          <a:xfrm>
            <a:off x="227654" y="4104836"/>
            <a:ext cx="5760000" cy="2520000"/>
            <a:chOff x="227654" y="4581128"/>
            <a:chExt cx="5760000" cy="2088000"/>
          </a:xfrm>
        </p:grpSpPr>
        <p:pic>
          <p:nvPicPr>
            <p:cNvPr id="37"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00057" y="5019110"/>
              <a:ext cx="5635338" cy="1606593"/>
            </a:xfrm>
            <a:prstGeom prst="rect">
              <a:avLst/>
            </a:prstGeom>
            <a:noFill/>
          </p:spPr>
          <p:txBody>
            <a:bodyPr wrap="square">
              <a:spAutoFit/>
            </a:bodyPr>
            <a:lstStyle/>
            <a:p>
              <a:pPr lvl="0" algn="ctr"/>
              <a:r>
                <a:rPr lang="tr-TR" sz="2400" dirty="0">
                  <a:solidFill>
                    <a:prstClr val="black"/>
                  </a:solidFill>
                </a:rPr>
                <a:t>22 Kasım 2022'de su tutmaya başlayan baraj, Yusufeli ilçe merkezi ile Yeniköy, </a:t>
              </a:r>
              <a:r>
                <a:rPr lang="tr-TR" sz="2400" dirty="0" err="1">
                  <a:solidFill>
                    <a:prstClr val="black"/>
                  </a:solidFill>
                </a:rPr>
                <a:t>Tekkale</a:t>
              </a:r>
              <a:r>
                <a:rPr lang="tr-TR" sz="2400" dirty="0">
                  <a:solidFill>
                    <a:prstClr val="black"/>
                  </a:solidFill>
                </a:rPr>
                <a:t>, </a:t>
              </a:r>
              <a:r>
                <a:rPr lang="tr-TR" sz="2400" dirty="0" err="1">
                  <a:solidFill>
                    <a:prstClr val="black"/>
                  </a:solidFill>
                </a:rPr>
                <a:t>Irmakyanı</a:t>
              </a:r>
              <a:r>
                <a:rPr lang="tr-TR" sz="2400" dirty="0">
                  <a:solidFill>
                    <a:prstClr val="black"/>
                  </a:solidFill>
                </a:rPr>
                <a:t>, </a:t>
              </a:r>
              <a:r>
                <a:rPr lang="tr-TR" sz="2400" dirty="0" err="1">
                  <a:solidFill>
                    <a:prstClr val="black"/>
                  </a:solidFill>
                </a:rPr>
                <a:t>Çeltikdüzü</a:t>
              </a:r>
              <a:r>
                <a:rPr lang="tr-TR" sz="2400" dirty="0">
                  <a:solidFill>
                    <a:prstClr val="black"/>
                  </a:solidFill>
                </a:rPr>
                <a:t>, Çevreli, </a:t>
              </a:r>
              <a:r>
                <a:rPr lang="tr-TR" sz="2400" dirty="0" err="1">
                  <a:solidFill>
                    <a:prstClr val="black"/>
                  </a:solidFill>
                </a:rPr>
                <a:t>İşhan</a:t>
              </a:r>
              <a:r>
                <a:rPr lang="tr-TR" sz="2400" dirty="0">
                  <a:solidFill>
                    <a:prstClr val="black"/>
                  </a:solidFill>
                </a:rPr>
                <a:t> ve Meşecik köylerini, sular altında bıraktı.</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56269" y="5191020"/>
              <a:ext cx="5472608" cy="994558"/>
            </a:xfrm>
            <a:prstGeom prst="rect">
              <a:avLst/>
            </a:prstGeom>
            <a:noFill/>
          </p:spPr>
          <p:txBody>
            <a:bodyPr wrap="square">
              <a:spAutoFit/>
            </a:bodyPr>
            <a:lstStyle/>
            <a:p>
              <a:pPr lvl="0" algn="ctr"/>
              <a:r>
                <a:rPr lang="tr-TR" sz="2400" dirty="0">
                  <a:solidFill>
                    <a:prstClr val="black"/>
                  </a:solidFill>
                </a:rPr>
                <a:t>Baraj inşası sürecinde Yusufeli halkı, sular altında kalan köylerinden, yeni inşa edilen yerleşim yerlerine taşındı.</a:t>
              </a:r>
            </a:p>
          </p:txBody>
        </p:sp>
      </p:grpSp>
    </p:spTree>
    <p:extLst>
      <p:ext uri="{BB962C8B-B14F-4D97-AF65-F5344CB8AC3E}">
        <p14:creationId xmlns:p14="http://schemas.microsoft.com/office/powerpoint/2010/main" val="9879168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wipe(down)">
                                      <p:cBhvr>
                                        <p:cTn id="15" dur="500"/>
                                        <p:tgtEl>
                                          <p:spTgt spid="3076"/>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Yusufeli'nde 15 bin ağaç taşındı - TOKİ Habe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5437" y="1005650"/>
            <a:ext cx="5760000" cy="324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Resim 24"/>
          <p:cNvPicPr>
            <a:picLocks noChangeAspect="1"/>
          </p:cNvPicPr>
          <p:nvPr/>
        </p:nvPicPr>
        <p:blipFill rotWithShape="1">
          <a:blip r:embed="rId3" cstate="print">
            <a:extLst>
              <a:ext uri="{28A0092B-C50C-407E-A947-70E740481C1C}">
                <a14:useLocalDpi xmlns:a14="http://schemas.microsoft.com/office/drawing/2010/main" val="0"/>
              </a:ext>
            </a:extLst>
          </a:blip>
          <a:srcRect r="23365"/>
          <a:stretch/>
        </p:blipFill>
        <p:spPr>
          <a:xfrm>
            <a:off x="225238" y="1018197"/>
            <a:ext cx="5760000" cy="3239121"/>
          </a:xfrm>
          <a:prstGeom prst="rect">
            <a:avLst/>
          </a:prstGeom>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Türkiye’nin En </a:t>
              </a: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Yüksek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Barajı: Yusufeli Barajı</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36" name="Grup 35"/>
          <p:cNvGrpSpPr/>
          <p:nvPr/>
        </p:nvGrpSpPr>
        <p:grpSpPr>
          <a:xfrm>
            <a:off x="227654" y="4104838"/>
            <a:ext cx="5760000" cy="2520001"/>
            <a:chOff x="227654" y="4581128"/>
            <a:chExt cx="5760000" cy="2088000"/>
          </a:xfrm>
        </p:grpSpPr>
        <p:pic>
          <p:nvPicPr>
            <p:cNvPr id="37"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302121" y="4976317"/>
              <a:ext cx="5606233" cy="1606593"/>
            </a:xfrm>
            <a:prstGeom prst="rect">
              <a:avLst/>
            </a:prstGeom>
            <a:noFill/>
          </p:spPr>
          <p:txBody>
            <a:bodyPr wrap="square">
              <a:spAutoFit/>
            </a:bodyPr>
            <a:lstStyle/>
            <a:p>
              <a:pPr lvl="0" algn="ctr"/>
              <a:r>
                <a:rPr lang="tr-TR" sz="2400" dirty="0">
                  <a:solidFill>
                    <a:prstClr val="black"/>
                  </a:solidFill>
                </a:rPr>
                <a:t>Yeni Yusufeli, 2 bin 698 konut, 507 köy evi, 296 iş yeri, 37 dükkanlı bir sanayi sitesi, hastane, ana sınıfından lisesine kadar 9 okul, yurt, spor salonu, 7 köy, ayrıca tüm kamu ve hizmet binaları ile sıfırdan kuruldu.</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81422" y="4956255"/>
              <a:ext cx="5472608" cy="1606593"/>
            </a:xfrm>
            <a:prstGeom prst="rect">
              <a:avLst/>
            </a:prstGeom>
            <a:noFill/>
          </p:spPr>
          <p:txBody>
            <a:bodyPr wrap="square">
              <a:spAutoFit/>
            </a:bodyPr>
            <a:lstStyle/>
            <a:p>
              <a:pPr lvl="0" algn="ctr"/>
              <a:r>
                <a:rPr lang="tr-TR" sz="2400" dirty="0">
                  <a:solidFill>
                    <a:prstClr val="black"/>
                  </a:solidFill>
                </a:rPr>
                <a:t>Baraj inşası nedeniyle su altında kalacak alanlardan 5 bin 844 adet ağaç bulunduğu yerden alınarak yeni yerleşim yerindeki alana taşındı. Ayrıca, bölgeye 76 bin 788 adet ağaç ve fidan dikildi.</a:t>
              </a:r>
            </a:p>
          </p:txBody>
        </p:sp>
      </p:grpSp>
    </p:spTree>
    <p:extLst>
      <p:ext uri="{BB962C8B-B14F-4D97-AF65-F5344CB8AC3E}">
        <p14:creationId xmlns:p14="http://schemas.microsoft.com/office/powerpoint/2010/main" val="3377616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wipe(down)">
                                      <p:cBhvr>
                                        <p:cTn id="15" dur="500"/>
                                        <p:tgtEl>
                                          <p:spTgt spid="4098"/>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Resim 25"/>
          <p:cNvPicPr>
            <a:picLocks/>
          </p:cNvPicPr>
          <p:nvPr/>
        </p:nvPicPr>
        <p:blipFill>
          <a:blip r:embed="rId2">
            <a:extLst>
              <a:ext uri="{28A0092B-C50C-407E-A947-70E740481C1C}">
                <a14:useLocalDpi xmlns:a14="http://schemas.microsoft.com/office/drawing/2010/main" val="0"/>
              </a:ext>
            </a:extLst>
          </a:blip>
          <a:stretch>
            <a:fillRect/>
          </a:stretch>
        </p:blipFill>
        <p:spPr>
          <a:xfrm>
            <a:off x="6167855" y="1015141"/>
            <a:ext cx="5760000" cy="3240000"/>
          </a:xfrm>
          <a:prstGeom prst="rect">
            <a:avLst/>
          </a:prstGeom>
        </p:spPr>
      </p:pic>
      <p:pic>
        <p:nvPicPr>
          <p:cNvPr id="24" name="Resim 23"/>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22821" y="1018197"/>
            <a:ext cx="5760000" cy="3240000"/>
          </a:xfrm>
          <a:prstGeom prst="rect">
            <a:avLst/>
          </a:prstGeom>
        </p:spPr>
      </p:pic>
      <p:grpSp>
        <p:nvGrpSpPr>
          <p:cNvPr id="10" name="Grup 9"/>
          <p:cNvGrpSpPr/>
          <p:nvPr/>
        </p:nvGrpSpPr>
        <p:grpSpPr>
          <a:xfrm>
            <a:off x="0" y="32800"/>
            <a:ext cx="12192000" cy="934711"/>
            <a:chOff x="0" y="32800"/>
            <a:chExt cx="12192000" cy="934711"/>
          </a:xfrm>
        </p:grpSpPr>
        <p:grpSp>
          <p:nvGrpSpPr>
            <p:cNvPr id="11" name="Grup 10"/>
            <p:cNvGrpSpPr/>
            <p:nvPr/>
          </p:nvGrpSpPr>
          <p:grpSpPr>
            <a:xfrm flipH="1">
              <a:off x="0" y="32800"/>
              <a:ext cx="12192000" cy="934711"/>
              <a:chOff x="326460" y="994885"/>
              <a:chExt cx="12624852" cy="2356020"/>
            </a:xfrm>
          </p:grpSpPr>
          <p:sp>
            <p:nvSpPr>
              <p:cNvPr id="13"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5"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8"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0"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1"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9"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6"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7"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Türkiye’nin En </a:t>
              </a: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Yüksek </a:t>
              </a: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Barajı: Yusufeli Barajı</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grpSp>
        <p:nvGrpSpPr>
          <p:cNvPr id="36" name="Grup 35"/>
          <p:cNvGrpSpPr/>
          <p:nvPr/>
        </p:nvGrpSpPr>
        <p:grpSpPr>
          <a:xfrm>
            <a:off x="227654" y="4104838"/>
            <a:ext cx="5760000" cy="2520001"/>
            <a:chOff x="227654" y="4581128"/>
            <a:chExt cx="5760000" cy="2088000"/>
          </a:xfrm>
        </p:grpSpPr>
        <p:pic>
          <p:nvPicPr>
            <p:cNvPr id="37"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38" name="Dikdörtgen 37"/>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Dikdörtgen 38"/>
            <p:cNvSpPr/>
            <p:nvPr/>
          </p:nvSpPr>
          <p:spPr>
            <a:xfrm>
              <a:off x="272949" y="4965960"/>
              <a:ext cx="5606233" cy="1606593"/>
            </a:xfrm>
            <a:prstGeom prst="rect">
              <a:avLst/>
            </a:prstGeom>
            <a:noFill/>
          </p:spPr>
          <p:txBody>
            <a:bodyPr wrap="square">
              <a:spAutoFit/>
            </a:bodyPr>
            <a:lstStyle/>
            <a:p>
              <a:pPr lvl="0" algn="ctr"/>
              <a:r>
                <a:rPr lang="tr-TR" sz="2400" dirty="0">
                  <a:solidFill>
                    <a:prstClr val="black"/>
                  </a:solidFill>
                </a:rPr>
                <a:t>Her türlü altyapısı ve üstyapısıyla oldukça ferah bir şekilde tasarlanan yeni Yusufeli, eskisinden iki katı büyüklükte bir alana sahiptir. İlçenin ulaşım ihtiyacı için 39 tünel ve 21 köprü 110 kilometre yeni yol yapıldı.</a:t>
              </a:r>
            </a:p>
          </p:txBody>
        </p:sp>
      </p:grpSp>
      <p:grpSp>
        <p:nvGrpSpPr>
          <p:cNvPr id="40" name="Grup 39"/>
          <p:cNvGrpSpPr/>
          <p:nvPr/>
        </p:nvGrpSpPr>
        <p:grpSpPr>
          <a:xfrm>
            <a:off x="6167854" y="4104835"/>
            <a:ext cx="5760000" cy="2520000"/>
            <a:chOff x="227654" y="4581128"/>
            <a:chExt cx="5760000" cy="2088000"/>
          </a:xfrm>
        </p:grpSpPr>
        <p:pic>
          <p:nvPicPr>
            <p:cNvPr id="41" name="Picture 2" descr="Defter Yazmak Ofis - Pixabay'da ücretsiz vektör grafik"/>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42" name="Dikdörtgen 41"/>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Dikdörtgen 42"/>
            <p:cNvSpPr/>
            <p:nvPr/>
          </p:nvSpPr>
          <p:spPr>
            <a:xfrm>
              <a:off x="356269" y="4965963"/>
              <a:ext cx="5472608" cy="1606593"/>
            </a:xfrm>
            <a:prstGeom prst="rect">
              <a:avLst/>
            </a:prstGeom>
            <a:noFill/>
          </p:spPr>
          <p:txBody>
            <a:bodyPr wrap="square">
              <a:spAutoFit/>
            </a:bodyPr>
            <a:lstStyle/>
            <a:p>
              <a:pPr lvl="0" algn="ctr"/>
              <a:r>
                <a:rPr lang="tr-TR" sz="2400" dirty="0">
                  <a:solidFill>
                    <a:prstClr val="black"/>
                  </a:solidFill>
                </a:rPr>
                <a:t>Baraj suları altında kalmadan önce verimli tarım arazilerinden taşınan 1.1 milyon metreküp toprak, yeni ilçe merkezinde 124 dönüm alanda hobi ve meyve bahçesi oluşturulmasında kullanıldı.</a:t>
              </a:r>
            </a:p>
          </p:txBody>
        </p:sp>
      </p:grpSp>
    </p:spTree>
    <p:extLst>
      <p:ext uri="{BB962C8B-B14F-4D97-AF65-F5344CB8AC3E}">
        <p14:creationId xmlns:p14="http://schemas.microsoft.com/office/powerpoint/2010/main" val="38828092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up)">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par>
                                <p:cTn id="16" presetID="22" presetClass="entr" presetSubtype="1"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Metin kutusu 33"/>
          <p:cNvSpPr txBox="1"/>
          <p:nvPr/>
        </p:nvSpPr>
        <p:spPr>
          <a:xfrm>
            <a:off x="330297" y="2878437"/>
            <a:ext cx="5458939" cy="3785652"/>
          </a:xfrm>
          <a:prstGeom prst="rect">
            <a:avLst/>
          </a:prstGeom>
          <a:noFill/>
        </p:spPr>
        <p:txBody>
          <a:bodyPr wrap="square" rtlCol="0">
            <a:spAutoFit/>
          </a:bodyPr>
          <a:lstStyle/>
          <a:p>
            <a:pPr algn="r">
              <a:defRPr/>
            </a:pPr>
            <a:r>
              <a:rPr lang="tr-TR" sz="2400" dirty="0">
                <a:solidFill>
                  <a:prstClr val="black"/>
                </a:solidFill>
              </a:rPr>
              <a:t>"... İstanbul Üniversitesinden yapılan açıklamada özellikle ülkemizin iç kesimleri </a:t>
            </a:r>
            <a:r>
              <a:rPr lang="tr-TR" sz="2400" dirty="0" smtClean="0">
                <a:solidFill>
                  <a:prstClr val="black"/>
                </a:solidFill>
              </a:rPr>
              <a:t>ve güneydoğusunda </a:t>
            </a:r>
            <a:r>
              <a:rPr lang="tr-TR" sz="2400" dirty="0">
                <a:solidFill>
                  <a:prstClr val="black"/>
                </a:solidFill>
              </a:rPr>
              <a:t>bitki örtüsünün tahrip edilmesiyle erozyonun arttığına, bunun </a:t>
            </a:r>
            <a:r>
              <a:rPr lang="tr-TR" sz="2400" dirty="0" smtClean="0">
                <a:solidFill>
                  <a:prstClr val="black"/>
                </a:solidFill>
              </a:rPr>
              <a:t>sonucunda da </a:t>
            </a:r>
            <a:r>
              <a:rPr lang="tr-TR" sz="2400" dirty="0">
                <a:solidFill>
                  <a:prstClr val="black"/>
                </a:solidFill>
              </a:rPr>
              <a:t>toz </a:t>
            </a:r>
            <a:r>
              <a:rPr lang="tr-TR" sz="2400" dirty="0" smtClean="0">
                <a:solidFill>
                  <a:prstClr val="black"/>
                </a:solidFill>
              </a:rPr>
              <a:t>fırtınalarının yaşandığına </a:t>
            </a:r>
            <a:r>
              <a:rPr lang="tr-TR" sz="2400" dirty="0">
                <a:solidFill>
                  <a:prstClr val="black"/>
                </a:solidFill>
              </a:rPr>
              <a:t>dikkat çekildi. Açıklamada toz fırtınalarının </a:t>
            </a:r>
            <a:r>
              <a:rPr lang="tr-TR" sz="2400" dirty="0" smtClean="0">
                <a:solidFill>
                  <a:prstClr val="black"/>
                </a:solidFill>
              </a:rPr>
              <a:t>günlük yaşamı </a:t>
            </a:r>
            <a:r>
              <a:rPr lang="tr-TR" sz="2400" dirty="0">
                <a:solidFill>
                  <a:prstClr val="black"/>
                </a:solidFill>
              </a:rPr>
              <a:t>olumsuz etkilediği, </a:t>
            </a:r>
            <a:r>
              <a:rPr lang="tr-TR" sz="2400" dirty="0" smtClean="0">
                <a:solidFill>
                  <a:prstClr val="black"/>
                </a:solidFill>
              </a:rPr>
              <a:t>sağlık sorunlarını </a:t>
            </a:r>
            <a:r>
              <a:rPr lang="tr-TR" sz="2400" dirty="0">
                <a:solidFill>
                  <a:prstClr val="black"/>
                </a:solidFill>
              </a:rPr>
              <a:t>tetiklediği ve </a:t>
            </a:r>
            <a:r>
              <a:rPr lang="tr-TR" sz="2400" dirty="0" smtClean="0">
                <a:solidFill>
                  <a:prstClr val="black"/>
                </a:solidFill>
              </a:rPr>
              <a:t>tarım alanlarına </a:t>
            </a:r>
            <a:r>
              <a:rPr lang="tr-TR" sz="2400" dirty="0">
                <a:solidFill>
                  <a:prstClr val="black"/>
                </a:solidFill>
              </a:rPr>
              <a:t>zarar verdiği</a:t>
            </a:r>
          </a:p>
          <a:p>
            <a:pPr algn="r">
              <a:defRPr/>
            </a:pPr>
            <a:r>
              <a:rPr lang="tr-TR" sz="2400" dirty="0">
                <a:solidFill>
                  <a:prstClr val="black"/>
                </a:solidFill>
              </a:rPr>
              <a:t>belirtildi..."</a:t>
            </a:r>
            <a:endParaRPr lang="tr-TR" sz="2400" dirty="0">
              <a:solidFill>
                <a:prstClr val="black"/>
              </a:solidFill>
              <a:latin typeface="Calibri"/>
            </a:endParaRPr>
          </a:p>
        </p:txBody>
      </p:sp>
      <p:sp>
        <p:nvSpPr>
          <p:cNvPr id="44" name="Metin kutusu 43"/>
          <p:cNvSpPr txBox="1"/>
          <p:nvPr/>
        </p:nvSpPr>
        <p:spPr>
          <a:xfrm>
            <a:off x="6469997" y="2878437"/>
            <a:ext cx="5371631" cy="3785652"/>
          </a:xfrm>
          <a:prstGeom prst="rect">
            <a:avLst/>
          </a:prstGeom>
          <a:noFill/>
        </p:spPr>
        <p:txBody>
          <a:bodyPr wrap="square" rtlCol="0">
            <a:spAutoFit/>
          </a:bodyPr>
          <a:lstStyle/>
          <a:p>
            <a:pPr>
              <a:defRPr/>
            </a:pPr>
            <a:r>
              <a:rPr lang="da-DK" sz="2400" dirty="0">
                <a:solidFill>
                  <a:prstClr val="black"/>
                </a:solidFill>
              </a:rPr>
              <a:t>"... Uzmanlar, geçtiğimiz </a:t>
            </a:r>
            <a:r>
              <a:rPr lang="da-DK" sz="2400" dirty="0" smtClean="0">
                <a:solidFill>
                  <a:prstClr val="black"/>
                </a:solidFill>
              </a:rPr>
              <a:t>yüzyılda</a:t>
            </a:r>
            <a:r>
              <a:rPr lang="tr-TR" sz="2400" dirty="0" smtClean="0">
                <a:solidFill>
                  <a:prstClr val="black"/>
                </a:solidFill>
              </a:rPr>
              <a:t> </a:t>
            </a:r>
            <a:r>
              <a:rPr lang="da-DK" sz="2400" dirty="0" smtClean="0">
                <a:solidFill>
                  <a:prstClr val="black"/>
                </a:solidFill>
              </a:rPr>
              <a:t>Türkiye'nin </a:t>
            </a:r>
            <a:r>
              <a:rPr lang="da-DK" sz="2400" dirty="0">
                <a:solidFill>
                  <a:prstClr val="black"/>
                </a:solidFill>
              </a:rPr>
              <a:t>sulak alanlarının yüzde kırkını </a:t>
            </a:r>
            <a:r>
              <a:rPr lang="da-DK" sz="2400" dirty="0" smtClean="0">
                <a:solidFill>
                  <a:prstClr val="black"/>
                </a:solidFill>
              </a:rPr>
              <a:t>kaybettiğini,</a:t>
            </a:r>
            <a:r>
              <a:rPr lang="tr-TR" sz="2400" dirty="0" smtClean="0">
                <a:solidFill>
                  <a:prstClr val="black"/>
                </a:solidFill>
              </a:rPr>
              <a:t> </a:t>
            </a:r>
            <a:r>
              <a:rPr lang="da-DK" sz="2400" dirty="0" smtClean="0">
                <a:solidFill>
                  <a:prstClr val="black"/>
                </a:solidFill>
              </a:rPr>
              <a:t>bu </a:t>
            </a:r>
            <a:r>
              <a:rPr lang="da-DK" sz="2400" dirty="0">
                <a:solidFill>
                  <a:prstClr val="black"/>
                </a:solidFill>
              </a:rPr>
              <a:t>durumun su canlılığı çeşitliliğini azalttığını dile getirdi. Sulak alanların </a:t>
            </a:r>
            <a:r>
              <a:rPr lang="da-DK" sz="2400" dirty="0" smtClean="0">
                <a:solidFill>
                  <a:prstClr val="black"/>
                </a:solidFill>
              </a:rPr>
              <a:t>azalmasının</a:t>
            </a:r>
            <a:r>
              <a:rPr lang="tr-TR" sz="2400" dirty="0" smtClean="0">
                <a:solidFill>
                  <a:prstClr val="black"/>
                </a:solidFill>
              </a:rPr>
              <a:t> </a:t>
            </a:r>
            <a:r>
              <a:rPr lang="da-DK" sz="2400" dirty="0" smtClean="0">
                <a:solidFill>
                  <a:prstClr val="black"/>
                </a:solidFill>
              </a:rPr>
              <a:t>aynı </a:t>
            </a:r>
            <a:r>
              <a:rPr lang="da-DK" sz="2400" dirty="0">
                <a:solidFill>
                  <a:prstClr val="black"/>
                </a:solidFill>
              </a:rPr>
              <a:t>zamanda tarımı ve içme suyu imkânlarını da olumsuz etkilediği ifade </a:t>
            </a:r>
            <a:r>
              <a:rPr lang="da-DK" sz="2400" dirty="0" smtClean="0">
                <a:solidFill>
                  <a:prstClr val="black"/>
                </a:solidFill>
              </a:rPr>
              <a:t>edildi.</a:t>
            </a:r>
            <a:r>
              <a:rPr lang="tr-TR" sz="2400" dirty="0" smtClean="0">
                <a:solidFill>
                  <a:prstClr val="black"/>
                </a:solidFill>
              </a:rPr>
              <a:t> </a:t>
            </a:r>
            <a:r>
              <a:rPr lang="da-DK" sz="2400" dirty="0" smtClean="0">
                <a:solidFill>
                  <a:prstClr val="black"/>
                </a:solidFill>
              </a:rPr>
              <a:t>Uzmanlar</a:t>
            </a:r>
            <a:r>
              <a:rPr lang="da-DK" sz="2400" dirty="0">
                <a:solidFill>
                  <a:prstClr val="black"/>
                </a:solidFill>
              </a:rPr>
              <a:t>, ayrıca su kaynaklarımızın kirlilik tehdidi ile karşı karşıya olduğu </a:t>
            </a:r>
            <a:r>
              <a:rPr lang="da-DK" sz="2400" dirty="0" smtClean="0">
                <a:solidFill>
                  <a:prstClr val="black"/>
                </a:solidFill>
              </a:rPr>
              <a:t>konusunda</a:t>
            </a:r>
            <a:r>
              <a:rPr lang="tr-TR" sz="2400" dirty="0" smtClean="0">
                <a:solidFill>
                  <a:prstClr val="black"/>
                </a:solidFill>
              </a:rPr>
              <a:t> </a:t>
            </a:r>
            <a:r>
              <a:rPr lang="da-DK" sz="2400" dirty="0" smtClean="0">
                <a:solidFill>
                  <a:prstClr val="black"/>
                </a:solidFill>
              </a:rPr>
              <a:t>uyarılarda </a:t>
            </a:r>
            <a:r>
              <a:rPr lang="da-DK" sz="2400" dirty="0">
                <a:solidFill>
                  <a:prstClr val="black"/>
                </a:solidFill>
              </a:rPr>
              <a:t>bulundu..."</a:t>
            </a:r>
            <a:endParaRPr lang="da-DK" sz="2400" dirty="0">
              <a:solidFill>
                <a:prstClr val="black"/>
              </a:solidFill>
              <a:latin typeface="Calibri"/>
            </a:endParaRPr>
          </a:p>
        </p:txBody>
      </p:sp>
      <p:sp>
        <p:nvSpPr>
          <p:cNvPr id="2" name="Yarım Çerçeve 1"/>
          <p:cNvSpPr/>
          <p:nvPr/>
        </p:nvSpPr>
        <p:spPr>
          <a:xfrm>
            <a:off x="6185408" y="1690320"/>
            <a:ext cx="5549392" cy="5040000"/>
          </a:xfrm>
          <a:prstGeom prst="halfFrame">
            <a:avLst>
              <a:gd name="adj1" fmla="val 2965"/>
              <a:gd name="adj2" fmla="val 2844"/>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tr-TR">
              <a:solidFill>
                <a:prstClr val="black"/>
              </a:solidFill>
              <a:latin typeface="Calibri"/>
            </a:endParaRPr>
          </a:p>
        </p:txBody>
      </p:sp>
      <p:sp>
        <p:nvSpPr>
          <p:cNvPr id="25" name="Yarım Çerçeve 24"/>
          <p:cNvSpPr/>
          <p:nvPr/>
        </p:nvSpPr>
        <p:spPr>
          <a:xfrm flipH="1">
            <a:off x="472440" y="1690320"/>
            <a:ext cx="5551560" cy="5040000"/>
          </a:xfrm>
          <a:prstGeom prst="halfFrame">
            <a:avLst>
              <a:gd name="adj1" fmla="val 2965"/>
              <a:gd name="adj2" fmla="val 2844"/>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tr-TR">
              <a:solidFill>
                <a:prstClr val="black"/>
              </a:solidFill>
              <a:latin typeface="Calibri"/>
            </a:endParaRPr>
          </a:p>
        </p:txBody>
      </p:sp>
      <p:sp>
        <p:nvSpPr>
          <p:cNvPr id="26" name="TextBox 41">
            <a:extLst>
              <a:ext uri="{FF2B5EF4-FFF2-40B4-BE49-F238E27FC236}">
                <a16:creationId xmlns:a16="http://schemas.microsoft.com/office/drawing/2014/main" id="{413663C6-C851-4607-9C65-470325C0F1CB}"/>
              </a:ext>
            </a:extLst>
          </p:cNvPr>
          <p:cNvSpPr txBox="1"/>
          <p:nvPr/>
        </p:nvSpPr>
        <p:spPr>
          <a:xfrm>
            <a:off x="330297" y="1864986"/>
            <a:ext cx="5529622" cy="954107"/>
          </a:xfrm>
          <a:prstGeom prst="rect">
            <a:avLst/>
          </a:prstGeom>
          <a:noFill/>
        </p:spPr>
        <p:txBody>
          <a:bodyPr wrap="square" rtlCol="0">
            <a:spAutoFit/>
          </a:bodyPr>
          <a:lstStyle/>
          <a:p>
            <a:pPr algn="ctr">
              <a:defRPr/>
            </a:pPr>
            <a:r>
              <a:rPr lang="tr-TR" sz="2800" kern="0" dirty="0">
                <a:solidFill>
                  <a:srgbClr val="660066"/>
                </a:solidFill>
              </a:rPr>
              <a:t>Toz fırtınalarının en önemli nedeni bitki örtüsünün tahrip </a:t>
            </a:r>
            <a:r>
              <a:rPr lang="tr-TR" sz="2800" kern="0" dirty="0" smtClean="0">
                <a:solidFill>
                  <a:srgbClr val="660066"/>
                </a:solidFill>
              </a:rPr>
              <a:t>olması</a:t>
            </a:r>
            <a:endParaRPr lang="tr-TR" sz="2800" kern="0" dirty="0">
              <a:solidFill>
                <a:srgbClr val="660066"/>
              </a:solidFill>
              <a:latin typeface="Calibri"/>
            </a:endParaRPr>
          </a:p>
        </p:txBody>
      </p:sp>
      <p:sp>
        <p:nvSpPr>
          <p:cNvPr id="27" name="TextBox 41">
            <a:extLst>
              <a:ext uri="{FF2B5EF4-FFF2-40B4-BE49-F238E27FC236}">
                <a16:creationId xmlns:a16="http://schemas.microsoft.com/office/drawing/2014/main" id="{413663C6-C851-4607-9C65-470325C0F1CB}"/>
              </a:ext>
            </a:extLst>
          </p:cNvPr>
          <p:cNvSpPr txBox="1"/>
          <p:nvPr/>
        </p:nvSpPr>
        <p:spPr>
          <a:xfrm>
            <a:off x="6355081" y="1864985"/>
            <a:ext cx="5836919" cy="954107"/>
          </a:xfrm>
          <a:prstGeom prst="rect">
            <a:avLst/>
          </a:prstGeom>
          <a:noFill/>
        </p:spPr>
        <p:txBody>
          <a:bodyPr wrap="square" rtlCol="0">
            <a:spAutoFit/>
          </a:bodyPr>
          <a:lstStyle/>
          <a:p>
            <a:pPr algn="ctr">
              <a:defRPr/>
            </a:pPr>
            <a:r>
              <a:rPr lang="tr-TR" sz="2800" kern="0" dirty="0">
                <a:solidFill>
                  <a:srgbClr val="660066"/>
                </a:solidFill>
              </a:rPr>
              <a:t>Kuruyan sulak alanlar Türkiye'nin su varlığını ve su canlıların ı tehdit ediyor</a:t>
            </a:r>
            <a:endParaRPr lang="tr-TR" sz="2800" kern="0" dirty="0">
              <a:solidFill>
                <a:srgbClr val="660066"/>
              </a:solidFill>
              <a:latin typeface="Calibri"/>
            </a:endParaRPr>
          </a:p>
        </p:txBody>
      </p:sp>
      <p:grpSp>
        <p:nvGrpSpPr>
          <p:cNvPr id="31" name="Grup 30"/>
          <p:cNvGrpSpPr/>
          <p:nvPr/>
        </p:nvGrpSpPr>
        <p:grpSpPr>
          <a:xfrm>
            <a:off x="0" y="32800"/>
            <a:ext cx="12192000" cy="934711"/>
            <a:chOff x="0" y="32800"/>
            <a:chExt cx="12192000" cy="934711"/>
          </a:xfrm>
        </p:grpSpPr>
        <p:grpSp>
          <p:nvGrpSpPr>
            <p:cNvPr id="32" name="Grup 31"/>
            <p:cNvGrpSpPr/>
            <p:nvPr/>
          </p:nvGrpSpPr>
          <p:grpSpPr>
            <a:xfrm flipH="1">
              <a:off x="0" y="32800"/>
              <a:ext cx="12192000" cy="934711"/>
              <a:chOff x="326460" y="994885"/>
              <a:chExt cx="12624852" cy="2356020"/>
            </a:xfrm>
          </p:grpSpPr>
          <p:sp>
            <p:nvSpPr>
              <p:cNvPr id="35"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39"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45"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49"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47"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4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4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prstClr val="white"/>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endParaRPr>
            </a:p>
          </p:txBody>
        </p:sp>
      </p:grpSp>
      <p:pic>
        <p:nvPicPr>
          <p:cNvPr id="4" name="Resim 3"/>
          <p:cNvPicPr>
            <a:picLocks noChangeAspect="1"/>
          </p:cNvPicPr>
          <p:nvPr/>
        </p:nvPicPr>
        <p:blipFill>
          <a:blip r:embed="rId4"/>
          <a:stretch>
            <a:fillRect/>
          </a:stretch>
        </p:blipFill>
        <p:spPr>
          <a:xfrm>
            <a:off x="159629" y="1088385"/>
            <a:ext cx="5870957" cy="542591"/>
          </a:xfrm>
          <a:prstGeom prst="rect">
            <a:avLst/>
          </a:prstGeom>
        </p:spPr>
      </p:pic>
      <p:pic>
        <p:nvPicPr>
          <p:cNvPr id="5" name="Resim 4"/>
          <p:cNvPicPr>
            <a:picLocks noChangeAspect="1"/>
          </p:cNvPicPr>
          <p:nvPr/>
        </p:nvPicPr>
        <p:blipFill>
          <a:blip r:embed="rId5"/>
          <a:stretch>
            <a:fillRect/>
          </a:stretch>
        </p:blipFill>
        <p:spPr>
          <a:xfrm>
            <a:off x="6185408" y="1088385"/>
            <a:ext cx="5870957" cy="536494"/>
          </a:xfrm>
          <a:prstGeom prst="rect">
            <a:avLst/>
          </a:prstGeom>
        </p:spPr>
      </p:pic>
      <p:grpSp>
        <p:nvGrpSpPr>
          <p:cNvPr id="60" name="Group 42"/>
          <p:cNvGrpSpPr>
            <a:grpSpLocks/>
          </p:cNvGrpSpPr>
          <p:nvPr/>
        </p:nvGrpSpPr>
        <p:grpSpPr bwMode="auto">
          <a:xfrm>
            <a:off x="-25474" y="5574350"/>
            <a:ext cx="12240000" cy="1440000"/>
            <a:chOff x="-394" y="2980"/>
            <a:chExt cx="8475" cy="824"/>
          </a:xfrm>
        </p:grpSpPr>
        <p:pic>
          <p:nvPicPr>
            <p:cNvPr id="61"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62"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Bitki örtüsü ve su kaynaklarında yaşanan değişim ülkemizi nasıl etkilemiştir?</a:t>
              </a:r>
              <a:endParaRPr lang="tr-TR" sz="2400" b="1" dirty="0">
                <a:solidFill>
                  <a:prstClr val="black"/>
                </a:solidFill>
                <a:latin typeface="Arial" pitchFamily="34" charset="0"/>
                <a:cs typeface="Arial" pitchFamily="34" charset="0"/>
              </a:endParaRPr>
            </a:p>
          </p:txBody>
        </p:sp>
      </p:grpSp>
      <p:grpSp>
        <p:nvGrpSpPr>
          <p:cNvPr id="63" name="Group 42"/>
          <p:cNvGrpSpPr>
            <a:grpSpLocks/>
          </p:cNvGrpSpPr>
          <p:nvPr/>
        </p:nvGrpSpPr>
        <p:grpSpPr bwMode="auto">
          <a:xfrm>
            <a:off x="-25474" y="5580447"/>
            <a:ext cx="12240000" cy="1440000"/>
            <a:chOff x="-394" y="2980"/>
            <a:chExt cx="8475" cy="824"/>
          </a:xfrm>
        </p:grpSpPr>
        <p:pic>
          <p:nvPicPr>
            <p:cNvPr id="64" name="Picture 4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65"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a:solidFill>
                    <a:prstClr val="black"/>
                  </a:solidFill>
                  <a:latin typeface="Arial" pitchFamily="34" charset="0"/>
                  <a:cs typeface="Arial" pitchFamily="34" charset="0"/>
                </a:rPr>
                <a:t>Yaşadığınız ilde bitki örtüsü ve su kaynaklarında yaşanan değişimin ne gibi </a:t>
              </a:r>
              <a:r>
                <a:rPr lang="tr-TR" sz="2400" b="1" dirty="0" smtClean="0">
                  <a:solidFill>
                    <a:prstClr val="black"/>
                  </a:solidFill>
                  <a:latin typeface="Arial" pitchFamily="34" charset="0"/>
                  <a:cs typeface="Arial" pitchFamily="34" charset="0"/>
                </a:rPr>
                <a:t>etkileri vardır</a:t>
              </a:r>
              <a:r>
                <a:rPr lang="tr-TR" sz="2400" b="1" dirty="0">
                  <a:solidFill>
                    <a:prstClr val="black"/>
                  </a:solidFill>
                  <a:latin typeface="Arial" pitchFamily="34" charset="0"/>
                  <a:cs typeface="Arial" pitchFamily="34" charset="0"/>
                </a:rPr>
                <a:t>? Örnekler veriniz.</a:t>
              </a:r>
              <a:endParaRPr lang="tr-TR" sz="2400" b="1" dirty="0">
                <a:solidFill>
                  <a:prstClr val="black"/>
                </a:solidFill>
                <a:latin typeface="Arial" pitchFamily="34" charset="0"/>
                <a:cs typeface="Arial" pitchFamily="34" charset="0"/>
              </a:endParaRPr>
            </a:p>
          </p:txBody>
        </p:sp>
      </p:grpSp>
    </p:spTree>
    <p:extLst>
      <p:ext uri="{BB962C8B-B14F-4D97-AF65-F5344CB8AC3E}">
        <p14:creationId xmlns:p14="http://schemas.microsoft.com/office/powerpoint/2010/main" val="37704982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1000"/>
                                        <p:tgtEl>
                                          <p:spTgt spid="60"/>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xit" presetSubtype="2" fill="hold" nodeType="clickEffect">
                                  <p:stCondLst>
                                    <p:cond delay="0"/>
                                  </p:stCondLst>
                                  <p:childTnLst>
                                    <p:animEffect transition="out" filter="wipe(right)">
                                      <p:cBhvr>
                                        <p:cTn id="11" dur="1000"/>
                                        <p:tgtEl>
                                          <p:spTgt spid="60"/>
                                        </p:tgtEl>
                                      </p:cBhvr>
                                    </p:animEffect>
                                    <p:set>
                                      <p:cBhvr>
                                        <p:cTn id="12" dur="1" fill="hold">
                                          <p:stCondLst>
                                            <p:cond delay="999"/>
                                          </p:stCondLst>
                                        </p:cTn>
                                        <p:tgtEl>
                                          <p:spTgt spid="60"/>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type.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left)">
                                      <p:cBhvr>
                                        <p:cTn id="17" dur="1000"/>
                                        <p:tgtEl>
                                          <p:spTgt spid="63"/>
                                        </p:tgtEl>
                                      </p:cBhvr>
                                    </p:animEffect>
                                  </p:childTnLst>
                                  <p:subTnLst>
                                    <p:audio>
                                      <p:cMediaNode>
                                        <p:cTn display="0" masterRel="sameClick">
                                          <p:stCondLst>
                                            <p:cond evt="begin" delay="0">
                                              <p:tn val="15"/>
                                            </p:cond>
                                          </p:stCondLst>
                                          <p:endCondLst>
                                            <p:cond evt="onStopAudio" delay="0">
                                              <p:tgtEl>
                                                <p:sldTgt/>
                                              </p:tgtEl>
                                            </p:cond>
                                          </p:endCondLst>
                                        </p:cTn>
                                        <p:tgtEl>
                                          <p:sndTgt r:embed="rId3" name="type.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1000"/>
                                        <p:tgtEl>
                                          <p:spTgt spid="63"/>
                                        </p:tgtEl>
                                      </p:cBhvr>
                                    </p:animEffect>
                                    <p:set>
                                      <p:cBhvr>
                                        <p:cTn id="22" dur="1" fill="hold">
                                          <p:stCondLst>
                                            <p:cond delay="999"/>
                                          </p:stCondLst>
                                        </p:cTn>
                                        <p:tgtEl>
                                          <p:spTgt spid="63"/>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Resim 26" descr="resif, sanat, resim içeren bir resim&#10;&#10;Açıklama otomatik olarak oluşturuldu">
            <a:extLst>
              <a:ext uri="{FF2B5EF4-FFF2-40B4-BE49-F238E27FC236}">
                <a16:creationId xmlns:a16="http://schemas.microsoft.com/office/drawing/2014/main" id="{CE5B0D4E-0DB6-076D-808E-85DEE6A6D7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46084" y="1094506"/>
            <a:ext cx="4680000" cy="4680000"/>
          </a:xfrm>
          <a:prstGeom prst="roundRect">
            <a:avLst>
              <a:gd name="adj" fmla="val 8594"/>
            </a:avLst>
          </a:prstGeom>
          <a:solidFill>
            <a:srgbClr val="FFFFFF">
              <a:shade val="85000"/>
            </a:srgbClr>
          </a:solidFill>
          <a:ln>
            <a:noFill/>
          </a:ln>
          <a:effectLst/>
        </p:spPr>
      </p:pic>
      <p:grpSp>
        <p:nvGrpSpPr>
          <p:cNvPr id="2" name="Grup 1"/>
          <p:cNvGrpSpPr/>
          <p:nvPr/>
        </p:nvGrpSpPr>
        <p:grpSpPr>
          <a:xfrm>
            <a:off x="0" y="32800"/>
            <a:ext cx="12192000" cy="934711"/>
            <a:chOff x="0" y="32800"/>
            <a:chExt cx="12192000" cy="934711"/>
          </a:xfrm>
        </p:grpSpPr>
        <p:grpSp>
          <p:nvGrpSpPr>
            <p:cNvPr id="3" name="Grup 2"/>
            <p:cNvGrpSpPr/>
            <p:nvPr/>
          </p:nvGrpSpPr>
          <p:grpSpPr>
            <a:xfrm flipH="1">
              <a:off x="0" y="32800"/>
              <a:ext cx="12192000" cy="934711"/>
              <a:chOff x="326460" y="994885"/>
              <a:chExt cx="12624852" cy="2356020"/>
            </a:xfrm>
          </p:grpSpPr>
          <p:sp>
            <p:nvSpPr>
              <p:cNvPr id="5"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0"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2"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1"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8"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9"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prstClr val="white"/>
                  </a:solidFill>
                  <a:effectLst>
                    <a:glow rad="241300">
                      <a:srgbClr val="44546A">
                        <a:lumMod val="10000"/>
                      </a:srgbClr>
                    </a:glow>
                  </a:effectLst>
                  <a:latin typeface="Poppins" panose="020B0604020202020204" charset="-94"/>
                  <a:cs typeface="Poppins" panose="020B0604020202020204" charset="-94"/>
                </a:rPr>
                <a:t>Doğal ve Beşerî Çevremizdeki Değişim</a:t>
              </a:r>
            </a:p>
          </p:txBody>
        </p:sp>
      </p:grpSp>
      <p:grpSp>
        <p:nvGrpSpPr>
          <p:cNvPr id="15" name="Group 42"/>
          <p:cNvGrpSpPr>
            <a:grpSpLocks/>
          </p:cNvGrpSpPr>
          <p:nvPr/>
        </p:nvGrpSpPr>
        <p:grpSpPr bwMode="auto">
          <a:xfrm>
            <a:off x="-25474" y="5574350"/>
            <a:ext cx="12240000" cy="1440000"/>
            <a:chOff x="-394" y="2980"/>
            <a:chExt cx="8475" cy="824"/>
          </a:xfrm>
        </p:grpSpPr>
        <p:pic>
          <p:nvPicPr>
            <p:cNvPr id="16" name="Picture 4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94" y="2980"/>
              <a:ext cx="8475" cy="824"/>
            </a:xfrm>
            <a:prstGeom prst="rect">
              <a:avLst/>
            </a:prstGeom>
            <a:noFill/>
          </p:spPr>
        </p:pic>
        <p:sp>
          <p:nvSpPr>
            <p:cNvPr id="17" name="Rectangle 44"/>
            <p:cNvSpPr>
              <a:spLocks noChangeArrowheads="1"/>
            </p:cNvSpPr>
            <p:nvPr/>
          </p:nvSpPr>
          <p:spPr bwMode="auto">
            <a:xfrm>
              <a:off x="356" y="3133"/>
              <a:ext cx="7500" cy="491"/>
            </a:xfrm>
            <a:prstGeom prst="rect">
              <a:avLst/>
            </a:prstGeom>
            <a:noFill/>
            <a:ln w="9525" algn="ctr">
              <a:noFill/>
              <a:miter lim="800000"/>
              <a:headEnd/>
              <a:tailEnd/>
            </a:ln>
            <a:effectLst/>
          </p:spPr>
          <p:txBody>
            <a:bodyPr anchor="ctr"/>
            <a:lstStyle/>
            <a:p>
              <a:pPr lvl="0" algn="ctr">
                <a:defRPr/>
              </a:pPr>
              <a:r>
                <a:rPr lang="tr-TR" sz="2400" b="1" dirty="0" smtClean="0">
                  <a:solidFill>
                    <a:prstClr val="black"/>
                  </a:solidFill>
                  <a:latin typeface="Arial" pitchFamily="34" charset="0"/>
                  <a:cs typeface="Arial" pitchFamily="34" charset="0"/>
                </a:rPr>
                <a:t>Yaşadığınız yerdeki doğal </a:t>
              </a:r>
              <a:r>
                <a:rPr lang="tr-TR" sz="2400" b="1" dirty="0">
                  <a:solidFill>
                    <a:prstClr val="black"/>
                  </a:solidFill>
                  <a:latin typeface="Arial" pitchFamily="34" charset="0"/>
                  <a:cs typeface="Arial" pitchFamily="34" charset="0"/>
                </a:rPr>
                <a:t>ve beşerî çevre </a:t>
              </a:r>
              <a:r>
                <a:rPr lang="tr-TR" sz="2400" b="1" dirty="0" smtClean="0">
                  <a:solidFill>
                    <a:prstClr val="black"/>
                  </a:solidFill>
                  <a:latin typeface="Arial" pitchFamily="34" charset="0"/>
                  <a:cs typeface="Arial" pitchFamily="34" charset="0"/>
                </a:rPr>
                <a:t>unsurlarına örnek veriniz. </a:t>
              </a:r>
              <a:endParaRPr lang="tr-TR" sz="2400" b="1" dirty="0">
                <a:solidFill>
                  <a:prstClr val="black"/>
                </a:solidFill>
                <a:latin typeface="Arial" pitchFamily="34" charset="0"/>
                <a:cs typeface="Arial" pitchFamily="34" charset="0"/>
              </a:endParaRPr>
            </a:p>
          </p:txBody>
        </p:sp>
      </p:grpSp>
      <p:grpSp>
        <p:nvGrpSpPr>
          <p:cNvPr id="18" name="Grup 17"/>
          <p:cNvGrpSpPr/>
          <p:nvPr/>
        </p:nvGrpSpPr>
        <p:grpSpPr>
          <a:xfrm rot="5400000">
            <a:off x="75967" y="1587649"/>
            <a:ext cx="4248001" cy="3564001"/>
            <a:chOff x="227654" y="4581128"/>
            <a:chExt cx="5760000" cy="2088000"/>
          </a:xfrm>
        </p:grpSpPr>
        <p:pic>
          <p:nvPicPr>
            <p:cNvPr id="19"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20" name="Dikdörtgen 19"/>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p:cNvSpPr/>
            <p:nvPr/>
          </p:nvSpPr>
          <p:spPr>
            <a:xfrm rot="16200000">
              <a:off x="2153847" y="3953900"/>
              <a:ext cx="1627222" cy="3630719"/>
            </a:xfrm>
            <a:prstGeom prst="rect">
              <a:avLst/>
            </a:prstGeom>
            <a:noFill/>
          </p:spPr>
          <p:txBody>
            <a:bodyPr wrap="square">
              <a:spAutoFit/>
            </a:bodyPr>
            <a:lstStyle/>
            <a:p>
              <a:pPr lvl="0" algn="ctr"/>
              <a:r>
                <a:rPr lang="tr-TR" sz="2400" dirty="0" smtClean="0">
                  <a:solidFill>
                    <a:prstClr val="black"/>
                  </a:solidFill>
                </a:rPr>
                <a:t>Tüm canlıların içinde yaşadığı ve etkileşim halinde olduğu ortama </a:t>
              </a:r>
              <a:r>
                <a:rPr lang="tr-TR" sz="2400" b="1" dirty="0" smtClean="0">
                  <a:solidFill>
                    <a:srgbClr val="0070C0"/>
                  </a:solidFill>
                </a:rPr>
                <a:t>çevre </a:t>
              </a:r>
              <a:r>
                <a:rPr lang="tr-TR" sz="2400" dirty="0" smtClean="0">
                  <a:solidFill>
                    <a:prstClr val="black"/>
                  </a:solidFill>
                </a:rPr>
                <a:t>denir. Çevre,</a:t>
              </a:r>
              <a:r>
                <a:rPr lang="tr-TR" sz="2400" dirty="0">
                  <a:solidFill>
                    <a:prstClr val="black"/>
                  </a:solidFill>
                </a:rPr>
                <a:t> </a:t>
              </a:r>
              <a:r>
                <a:rPr lang="tr-TR" sz="2400" b="1" dirty="0" smtClean="0">
                  <a:solidFill>
                    <a:srgbClr val="0070C0"/>
                  </a:solidFill>
                </a:rPr>
                <a:t>doğal </a:t>
              </a:r>
              <a:r>
                <a:rPr lang="tr-TR" sz="2400" dirty="0" smtClean="0"/>
                <a:t>ve</a:t>
              </a:r>
              <a:r>
                <a:rPr lang="tr-TR" sz="2400" b="1" dirty="0" smtClean="0">
                  <a:solidFill>
                    <a:srgbClr val="0070C0"/>
                  </a:solidFill>
                </a:rPr>
                <a:t> </a:t>
              </a:r>
              <a:r>
                <a:rPr lang="tr-TR" sz="2400" b="1" dirty="0">
                  <a:solidFill>
                    <a:srgbClr val="0070C0"/>
                  </a:solidFill>
                </a:rPr>
                <a:t>beşerî </a:t>
              </a:r>
              <a:r>
                <a:rPr lang="tr-TR" sz="2400" b="1" dirty="0" smtClean="0">
                  <a:solidFill>
                    <a:srgbClr val="0070C0"/>
                  </a:solidFill>
                </a:rPr>
                <a:t>çevre </a:t>
              </a:r>
              <a:r>
                <a:rPr lang="tr-TR" sz="2400" dirty="0" smtClean="0">
                  <a:solidFill>
                    <a:prstClr val="black"/>
                  </a:solidFill>
                </a:rPr>
                <a:t>olmak üzere ikiye ayrılır.</a:t>
              </a:r>
              <a:endParaRPr lang="tr-TR" sz="2400" dirty="0">
                <a:solidFill>
                  <a:prstClr val="black"/>
                </a:solidFill>
              </a:endParaRPr>
            </a:p>
          </p:txBody>
        </p:sp>
      </p:grpSp>
      <p:grpSp>
        <p:nvGrpSpPr>
          <p:cNvPr id="22" name="Grup 21"/>
          <p:cNvGrpSpPr/>
          <p:nvPr/>
        </p:nvGrpSpPr>
        <p:grpSpPr>
          <a:xfrm rot="5400000" flipV="1">
            <a:off x="7848754" y="1602785"/>
            <a:ext cx="4248000" cy="3564000"/>
            <a:chOff x="227654" y="4581128"/>
            <a:chExt cx="5760000" cy="2088000"/>
          </a:xfrm>
        </p:grpSpPr>
        <p:pic>
          <p:nvPicPr>
            <p:cNvPr id="23" name="Picture 2" descr="Defter Yazmak Ofis - Pixabay'da ücretsiz vektör grafik"/>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063654" y="2745128"/>
              <a:ext cx="2088000" cy="5760000"/>
            </a:xfrm>
            <a:prstGeom prst="rect">
              <a:avLst/>
            </a:prstGeom>
            <a:noFill/>
            <a:extLst>
              <a:ext uri="{909E8E84-426E-40DD-AFC4-6F175D3DCCD1}">
                <a14:hiddenFill xmlns:a14="http://schemas.microsoft.com/office/drawing/2010/main">
                  <a:solidFill>
                    <a:srgbClr val="FFFFFF"/>
                  </a:solidFill>
                </a14:hiddenFill>
              </a:ext>
            </a:extLst>
          </p:spPr>
        </p:pic>
        <p:sp>
          <p:nvSpPr>
            <p:cNvPr id="24" name="Dikdörtgen 23"/>
            <p:cNvSpPr/>
            <p:nvPr/>
          </p:nvSpPr>
          <p:spPr>
            <a:xfrm>
              <a:off x="356270" y="5013176"/>
              <a:ext cx="5522912"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Dikdörtgen 24"/>
            <p:cNvSpPr/>
            <p:nvPr/>
          </p:nvSpPr>
          <p:spPr>
            <a:xfrm rot="16200000">
              <a:off x="2264585" y="3932691"/>
              <a:ext cx="1645091" cy="3630720"/>
            </a:xfrm>
            <a:prstGeom prst="rect">
              <a:avLst/>
            </a:prstGeom>
            <a:noFill/>
          </p:spPr>
          <p:txBody>
            <a:bodyPr wrap="square">
              <a:spAutoFit/>
            </a:bodyPr>
            <a:lstStyle/>
            <a:p>
              <a:pPr lvl="0" algn="ctr"/>
              <a:r>
                <a:rPr lang="tr-TR" sz="2400" b="1" dirty="0" smtClean="0">
                  <a:solidFill>
                    <a:srgbClr val="0070C0"/>
                  </a:solidFill>
                </a:rPr>
                <a:t>Doğal çevre</a:t>
              </a:r>
              <a:r>
                <a:rPr lang="tr-TR" sz="2400" dirty="0" smtClean="0">
                  <a:solidFill>
                    <a:prstClr val="black"/>
                  </a:solidFill>
                </a:rPr>
                <a:t>, insan etkisi olmadan kendiliğinden oluşurken; </a:t>
              </a:r>
              <a:r>
                <a:rPr lang="tr-TR" sz="2400" b="1" dirty="0">
                  <a:solidFill>
                    <a:srgbClr val="0070C0"/>
                  </a:solidFill>
                </a:rPr>
                <a:t>b</a:t>
              </a:r>
              <a:r>
                <a:rPr lang="tr-TR" sz="2400" b="1" dirty="0" smtClean="0">
                  <a:solidFill>
                    <a:srgbClr val="0070C0"/>
                  </a:solidFill>
                </a:rPr>
                <a:t>eşerî çevre </a:t>
              </a:r>
              <a:r>
                <a:rPr lang="tr-TR" sz="2400" dirty="0" smtClean="0">
                  <a:solidFill>
                    <a:prstClr val="black"/>
                  </a:solidFill>
                </a:rPr>
                <a:t>insanlar tarafından oluşturulan çevredir.</a:t>
              </a:r>
              <a:endParaRPr lang="tr-TR" sz="2400" dirty="0">
                <a:solidFill>
                  <a:prstClr val="black"/>
                </a:solidFill>
              </a:endParaRPr>
            </a:p>
          </p:txBody>
        </p:sp>
      </p:grpSp>
    </p:spTree>
    <p:extLst>
      <p:ext uri="{BB962C8B-B14F-4D97-AF65-F5344CB8AC3E}">
        <p14:creationId xmlns:p14="http://schemas.microsoft.com/office/powerpoint/2010/main" val="1635572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1000"/>
                                        <p:tgtEl>
                                          <p:spTgt spid="15"/>
                                        </p:tgtEl>
                                      </p:cBhvr>
                                    </p:animEffect>
                                  </p:childTnLst>
                                  <p:subTnLst>
                                    <p:audio>
                                      <p:cMediaNode>
                                        <p:cTn display="0" masterRel="sameClick">
                                          <p:stCondLst>
                                            <p:cond evt="begin" delay="0">
                                              <p:tn val="15"/>
                                            </p:cond>
                                          </p:stCondLst>
                                          <p:endCondLst>
                                            <p:cond evt="onStopAudio" delay="0">
                                              <p:tgtEl>
                                                <p:sldTgt/>
                                              </p:tgtEl>
                                            </p:cond>
                                          </p:endCondLst>
                                        </p:cTn>
                                        <p:tgtEl>
                                          <p:sndTgt r:embed="rId2" name="type.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1000"/>
                                        <p:tgtEl>
                                          <p:spTgt spid="15"/>
                                        </p:tgtEl>
                                      </p:cBhvr>
                                    </p:animEffect>
                                    <p:set>
                                      <p:cBhvr>
                                        <p:cTn id="22"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695401" y="1557010"/>
            <a:ext cx="10801199" cy="461665"/>
          </a:xfrm>
          <a:prstGeom prst="rect">
            <a:avLst/>
          </a:prstGeom>
        </p:spPr>
        <p:txBody>
          <a:bodyPr wrap="square" anchor="ctr">
            <a:spAutoFit/>
          </a:bodyPr>
          <a:lstStyle/>
          <a:p>
            <a:pPr algn="ctr" defTabSz="914309">
              <a:defRPr/>
            </a:pPr>
            <a:r>
              <a:rPr lang="es-ES" sz="2400" b="1" dirty="0">
                <a:solidFill>
                  <a:prstClr val="black"/>
                </a:solidFill>
                <a:latin typeface="Arial" panose="020B0604020202020204" pitchFamily="34" charset="0"/>
                <a:cs typeface="Arial" panose="020B0604020202020204" pitchFamily="34" charset="0"/>
              </a:rPr>
              <a:t>Doğal varlıklar insanlar tarafından oluşturulan varlıklardır.</a:t>
            </a:r>
            <a:endParaRPr lang="es-ES" sz="2400" b="1" dirty="0">
              <a:solidFill>
                <a:prstClr val="black"/>
              </a:solidFill>
              <a:latin typeface="Arial" panose="020B0604020202020204" pitchFamily="34" charset="0"/>
              <a:cs typeface="Arial" panose="020B0604020202020204" pitchFamily="34" charset="0"/>
            </a:endParaRPr>
          </a:p>
        </p:txBody>
      </p:sp>
      <p:grpSp>
        <p:nvGrpSpPr>
          <p:cNvPr id="11" name="Grup 10"/>
          <p:cNvGrpSpPr/>
          <p:nvPr/>
        </p:nvGrpSpPr>
        <p:grpSpPr>
          <a:xfrm>
            <a:off x="0" y="32800"/>
            <a:ext cx="12192000" cy="934711"/>
            <a:chOff x="0" y="32800"/>
            <a:chExt cx="12192000" cy="934711"/>
          </a:xfrm>
        </p:grpSpPr>
        <p:grpSp>
          <p:nvGrpSpPr>
            <p:cNvPr id="13" name="Grup 12"/>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9"/>
          <a:stretch>
            <a:fillRect/>
          </a:stretch>
        </p:blipFill>
        <p:spPr>
          <a:xfrm>
            <a:off x="1038163" y="4120308"/>
            <a:ext cx="2725148" cy="1316850"/>
          </a:xfrm>
          <a:prstGeom prst="rect">
            <a:avLst/>
          </a:prstGeom>
        </p:spPr>
      </p:pic>
      <p:pic>
        <p:nvPicPr>
          <p:cNvPr id="10" name="Resim 9"/>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1160767466"/>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kötü.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outVertical)">
                                      <p:cBhvr>
                                        <p:cTn id="17" dur="500"/>
                                        <p:tgtEl>
                                          <p:spTgt spid="9"/>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outVertical)">
                                      <p:cBhvr>
                                        <p:cTn id="27" dur="500"/>
                                        <p:tgtEl>
                                          <p:spTgt spid="10"/>
                                        </p:tgtEl>
                                      </p:cBhvr>
                                    </p:animEffect>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1049907" y="1557010"/>
            <a:ext cx="10092190" cy="461665"/>
          </a:xfrm>
          <a:prstGeom prst="rect">
            <a:avLst/>
          </a:prstGeom>
        </p:spPr>
        <p:txBody>
          <a:bodyPr wrap="square" anchor="ctr">
            <a:spAutoFit/>
          </a:bodyPr>
          <a:lstStyle/>
          <a:p>
            <a:pPr algn="ctr" defTabSz="914309">
              <a:defRPr/>
            </a:pPr>
            <a:r>
              <a:rPr lang="tr-TR" sz="2400" b="1" dirty="0" smtClean="0">
                <a:solidFill>
                  <a:prstClr val="black"/>
                </a:solidFill>
                <a:latin typeface="Arial" panose="020B0604020202020204" pitchFamily="34" charset="0"/>
                <a:cs typeface="Arial" panose="020B0604020202020204" pitchFamily="34" charset="0"/>
              </a:rPr>
              <a:t>Barajlar </a:t>
            </a:r>
            <a:r>
              <a:rPr lang="tr-TR" sz="2400" b="1" dirty="0">
                <a:solidFill>
                  <a:prstClr val="black"/>
                </a:solidFill>
                <a:latin typeface="Arial" panose="020B0604020202020204" pitchFamily="34" charset="0"/>
                <a:cs typeface="Arial" panose="020B0604020202020204" pitchFamily="34" charset="0"/>
              </a:rPr>
              <a:t>insanların doğal çevrede yaptıkları bir değişikliktir.</a:t>
            </a:r>
          </a:p>
        </p:txBody>
      </p:sp>
      <p:grpSp>
        <p:nvGrpSpPr>
          <p:cNvPr id="11" name="Grup 10"/>
          <p:cNvGrpSpPr/>
          <p:nvPr/>
        </p:nvGrpSpPr>
        <p:grpSpPr>
          <a:xfrm>
            <a:off x="0" y="32800"/>
            <a:ext cx="12192000" cy="934711"/>
            <a:chOff x="0" y="32800"/>
            <a:chExt cx="12192000" cy="934711"/>
          </a:xfrm>
        </p:grpSpPr>
        <p:grpSp>
          <p:nvGrpSpPr>
            <p:cNvPr id="12" name="Grup 11"/>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8" name="Resim 27"/>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2403210951"/>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kötü.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outVertical)">
                                      <p:cBhvr>
                                        <p:cTn id="27" dur="500"/>
                                        <p:tgtEl>
                                          <p:spTgt spid="28"/>
                                        </p:tgtEl>
                                      </p:cBhvr>
                                    </p:animEffect>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1049907" y="1557010"/>
            <a:ext cx="10092190" cy="461665"/>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Teknolojik gelişmeler doğal çevrede değişimi hızlandırmıştır.</a:t>
            </a:r>
          </a:p>
        </p:txBody>
      </p:sp>
      <p:grpSp>
        <p:nvGrpSpPr>
          <p:cNvPr id="11" name="Grup 10"/>
          <p:cNvGrpSpPr/>
          <p:nvPr/>
        </p:nvGrpSpPr>
        <p:grpSpPr>
          <a:xfrm>
            <a:off x="0" y="32800"/>
            <a:ext cx="12192000" cy="934711"/>
            <a:chOff x="0" y="32800"/>
            <a:chExt cx="12192000" cy="934711"/>
          </a:xfrm>
        </p:grpSpPr>
        <p:grpSp>
          <p:nvGrpSpPr>
            <p:cNvPr id="12" name="Grup 11"/>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8" name="Resim 27"/>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1986790200"/>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kötü.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outVertical)">
                                      <p:cBhvr>
                                        <p:cTn id="27" dur="500"/>
                                        <p:tgtEl>
                                          <p:spTgt spid="28"/>
                                        </p:tgtEl>
                                      </p:cBhvr>
                                    </p:animEffect>
                                  </p:childTnLst>
                                </p:cTn>
                              </p:par>
                            </p:childTnLst>
                          </p:cTn>
                        </p:par>
                      </p:childTnLst>
                    </p:cTn>
                  </p:par>
                </p:childTnLst>
              </p:cTn>
              <p:nextCondLst>
                <p:cond evt="onClick" delay="0">
                  <p:tgtEl>
                    <p:spTgt spid="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695401" y="1372344"/>
            <a:ext cx="10801199" cy="830997"/>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İnsanların doğal çevrede yaptıkları değişiklikler hep olumlu sonuçlar ortaya çıkarır.</a:t>
            </a:r>
            <a:endParaRPr lang="tr-TR" sz="2400" b="1" dirty="0">
              <a:solidFill>
                <a:prstClr val="black"/>
              </a:solidFill>
              <a:latin typeface="Arial" panose="020B0604020202020204" pitchFamily="34" charset="0"/>
              <a:cs typeface="Arial" panose="020B0604020202020204" pitchFamily="34" charset="0"/>
            </a:endParaRPr>
          </a:p>
        </p:txBody>
      </p:sp>
      <p:grpSp>
        <p:nvGrpSpPr>
          <p:cNvPr id="11" name="Grup 10"/>
          <p:cNvGrpSpPr/>
          <p:nvPr/>
        </p:nvGrpSpPr>
        <p:grpSpPr>
          <a:xfrm>
            <a:off x="0" y="32800"/>
            <a:ext cx="12192000" cy="934711"/>
            <a:chOff x="0" y="32800"/>
            <a:chExt cx="12192000" cy="934711"/>
          </a:xfrm>
        </p:grpSpPr>
        <p:grpSp>
          <p:nvGrpSpPr>
            <p:cNvPr id="13" name="Grup 12"/>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9" name="Resim 28"/>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4284391168"/>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kötü.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1049907" y="1557010"/>
            <a:ext cx="10092190" cy="461665"/>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İş imkânının geliştiği yerlerde nüfus artmaktadır.</a:t>
            </a:r>
            <a:endParaRPr lang="tr-TR" sz="2400" b="1" dirty="0">
              <a:solidFill>
                <a:prstClr val="black"/>
              </a:solidFill>
              <a:latin typeface="Arial" panose="020B0604020202020204" pitchFamily="34" charset="0"/>
              <a:cs typeface="Arial" panose="020B0604020202020204" pitchFamily="34" charset="0"/>
            </a:endParaRPr>
          </a:p>
        </p:txBody>
      </p:sp>
      <p:grpSp>
        <p:nvGrpSpPr>
          <p:cNvPr id="11" name="Grup 10"/>
          <p:cNvGrpSpPr/>
          <p:nvPr/>
        </p:nvGrpSpPr>
        <p:grpSpPr>
          <a:xfrm>
            <a:off x="0" y="32800"/>
            <a:ext cx="12192000" cy="934711"/>
            <a:chOff x="0" y="32800"/>
            <a:chExt cx="12192000" cy="934711"/>
          </a:xfrm>
        </p:grpSpPr>
        <p:grpSp>
          <p:nvGrpSpPr>
            <p:cNvPr id="12" name="Grup 11"/>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8" name="Resim 27"/>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874239801"/>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kötü.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outVertical)">
                                      <p:cBhvr>
                                        <p:cTn id="27" dur="500"/>
                                        <p:tgtEl>
                                          <p:spTgt spid="28"/>
                                        </p:tgtEl>
                                      </p:cBhvr>
                                    </p:animEffect>
                                  </p:childTnLst>
                                </p:cTn>
                              </p:par>
                            </p:childTnLst>
                          </p:cTn>
                        </p:par>
                      </p:childTnLst>
                    </p:cTn>
                  </p:par>
                </p:childTnLst>
              </p:cTn>
              <p:nextCondLst>
                <p:cond evt="onClick" delay="0">
                  <p:tgtEl>
                    <p:spTgt spid="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695401" y="1557010"/>
            <a:ext cx="10801199" cy="461665"/>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Tarla açmak için ormanlar kesilebilir.</a:t>
            </a:r>
            <a:endParaRPr lang="tr-TR" sz="2400" b="1" dirty="0">
              <a:solidFill>
                <a:prstClr val="black"/>
              </a:solidFill>
              <a:latin typeface="Arial" panose="020B0604020202020204" pitchFamily="34" charset="0"/>
              <a:cs typeface="Arial" panose="020B0604020202020204" pitchFamily="34" charset="0"/>
            </a:endParaRPr>
          </a:p>
        </p:txBody>
      </p:sp>
      <p:grpSp>
        <p:nvGrpSpPr>
          <p:cNvPr id="11" name="Grup 10"/>
          <p:cNvGrpSpPr/>
          <p:nvPr/>
        </p:nvGrpSpPr>
        <p:grpSpPr>
          <a:xfrm>
            <a:off x="0" y="32800"/>
            <a:ext cx="12192000" cy="934711"/>
            <a:chOff x="0" y="32800"/>
            <a:chExt cx="12192000" cy="934711"/>
          </a:xfrm>
        </p:grpSpPr>
        <p:grpSp>
          <p:nvGrpSpPr>
            <p:cNvPr id="13" name="Grup 12"/>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9" name="Resim 28"/>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626687398"/>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kötü.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childTnLst>
                    </p:cTn>
                  </p:par>
                </p:childTnLst>
              </p:cTn>
              <p:nextCondLst>
                <p:cond evt="onClick" delay="0">
                  <p:tgtEl>
                    <p:spTgt spid="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695401" y="1557010"/>
            <a:ext cx="10801199" cy="461665"/>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Dağlar, ovalar, akarsular beşerî yollarla oluşmuştur.</a:t>
            </a:r>
            <a:endParaRPr lang="tr-TR" sz="2400" b="1" dirty="0">
              <a:solidFill>
                <a:prstClr val="black"/>
              </a:solidFill>
              <a:latin typeface="Arial" panose="020B0604020202020204" pitchFamily="34" charset="0"/>
              <a:cs typeface="Arial" panose="020B0604020202020204" pitchFamily="34" charset="0"/>
            </a:endParaRPr>
          </a:p>
        </p:txBody>
      </p:sp>
      <p:grpSp>
        <p:nvGrpSpPr>
          <p:cNvPr id="11" name="Grup 10"/>
          <p:cNvGrpSpPr/>
          <p:nvPr/>
        </p:nvGrpSpPr>
        <p:grpSpPr>
          <a:xfrm>
            <a:off x="0" y="32800"/>
            <a:ext cx="12192000" cy="934711"/>
            <a:chOff x="0" y="32800"/>
            <a:chExt cx="12192000" cy="934711"/>
          </a:xfrm>
        </p:grpSpPr>
        <p:grpSp>
          <p:nvGrpSpPr>
            <p:cNvPr id="13" name="Grup 12"/>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9" name="Resim 28"/>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15921514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kötü.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childTnLst>
                    </p:cTn>
                  </p:par>
                </p:childTnLst>
              </p:cTn>
              <p:nextCondLst>
                <p:cond evt="onClick" delay="0">
                  <p:tgtEl>
                    <p:spTgt spid="5"/>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1049907" y="1372344"/>
            <a:ext cx="10092190" cy="830997"/>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İnsanlar ulaşımı kolaylaştırmak için doğal çevrede değişiklikler yapabilmektedir.</a:t>
            </a:r>
          </a:p>
        </p:txBody>
      </p:sp>
      <p:grpSp>
        <p:nvGrpSpPr>
          <p:cNvPr id="11" name="Grup 10"/>
          <p:cNvGrpSpPr/>
          <p:nvPr/>
        </p:nvGrpSpPr>
        <p:grpSpPr>
          <a:xfrm>
            <a:off x="0" y="32800"/>
            <a:ext cx="12192000" cy="934711"/>
            <a:chOff x="0" y="32800"/>
            <a:chExt cx="12192000" cy="934711"/>
          </a:xfrm>
        </p:grpSpPr>
        <p:grpSp>
          <p:nvGrpSpPr>
            <p:cNvPr id="12" name="Grup 11"/>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8" name="Resim 27"/>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1221973424"/>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kötü.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outVertical)">
                                      <p:cBhvr>
                                        <p:cTn id="27" dur="500"/>
                                        <p:tgtEl>
                                          <p:spTgt spid="28"/>
                                        </p:tgtEl>
                                      </p:cBhvr>
                                    </p:animEffect>
                                  </p:childTnLst>
                                </p:cTn>
                              </p:par>
                            </p:childTnLst>
                          </p:cTn>
                        </p:par>
                      </p:childTnLst>
                    </p:cTn>
                  </p:par>
                </p:childTnLst>
              </p:cTn>
              <p:nextCondLst>
                <p:cond evt="onClick" delay="0">
                  <p:tgtEl>
                    <p:spTgt spid="5"/>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695401" y="1372344"/>
            <a:ext cx="10801199" cy="830997"/>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İlk insanlar kültürel faaliyetlerin geliştiği yerlere yerleşmeyi tercih etmişlerdir.</a:t>
            </a:r>
          </a:p>
        </p:txBody>
      </p:sp>
      <p:grpSp>
        <p:nvGrpSpPr>
          <p:cNvPr id="11" name="Grup 10"/>
          <p:cNvGrpSpPr/>
          <p:nvPr/>
        </p:nvGrpSpPr>
        <p:grpSpPr>
          <a:xfrm>
            <a:off x="0" y="32800"/>
            <a:ext cx="12192000" cy="934711"/>
            <a:chOff x="0" y="32800"/>
            <a:chExt cx="12192000" cy="934711"/>
          </a:xfrm>
        </p:grpSpPr>
        <p:grpSp>
          <p:nvGrpSpPr>
            <p:cNvPr id="13" name="Grup 12"/>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9" name="Resim 28"/>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3384882214"/>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kötü.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D9B7FB0-1477-41C2-A4BD-E137EB5B9B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952" y="3564710"/>
            <a:ext cx="3945575" cy="2428046"/>
          </a:xfrm>
          <a:prstGeom prst="rect">
            <a:avLst/>
          </a:prstGeom>
        </p:spPr>
      </p:pic>
      <p:pic>
        <p:nvPicPr>
          <p:cNvPr id="3" name="Resim 2">
            <a:extLst>
              <a:ext uri="{FF2B5EF4-FFF2-40B4-BE49-F238E27FC236}">
                <a16:creationId xmlns:a16="http://schemas.microsoft.com/office/drawing/2014/main" id="{5D3A57E8-6586-44AC-8D54-18400D7DCE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1971" y="3520906"/>
            <a:ext cx="3945575" cy="2428046"/>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19942" y="4148821"/>
            <a:ext cx="1197070"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preferRelativeResize="0">
            <a:picLocks/>
          </p:cNvPicPr>
          <p:nvPr/>
        </p:nvPicPr>
        <p:blipFill>
          <a:blip r:embed="rId6" cstate="email">
            <a:extLst>
              <a:ext uri="{28A0092B-C50C-407E-A947-70E740481C1C}">
                <a14:useLocalDpi xmlns:a14="http://schemas.microsoft.com/office/drawing/2010/main"/>
              </a:ext>
            </a:extLst>
          </a:blip>
          <a:stretch>
            <a:fillRect/>
          </a:stretch>
        </p:blipFill>
        <p:spPr>
          <a:xfrm>
            <a:off x="1801415" y="4184950"/>
            <a:ext cx="1198644" cy="118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 name="Resim 29">
            <a:hlinkClick r:id="" action="ppaction://hlinkshowjump?jump=nex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23061" y="5408644"/>
            <a:ext cx="3357636" cy="1259544"/>
          </a:xfrm>
          <a:prstGeom prst="rect">
            <a:avLst/>
          </a:prstGeom>
        </p:spPr>
      </p:pic>
      <p:sp>
        <p:nvSpPr>
          <p:cNvPr id="19" name="Dikdörtgen 18"/>
          <p:cNvSpPr/>
          <p:nvPr/>
        </p:nvSpPr>
        <p:spPr>
          <a:xfrm>
            <a:off x="1049907" y="1372344"/>
            <a:ext cx="10092190" cy="830997"/>
          </a:xfrm>
          <a:prstGeom prst="rect">
            <a:avLst/>
          </a:prstGeom>
        </p:spPr>
        <p:txBody>
          <a:bodyPr wrap="square" anchor="ctr">
            <a:spAutoFit/>
          </a:bodyPr>
          <a:lstStyle/>
          <a:p>
            <a:pPr algn="ctr" defTabSz="914309">
              <a:defRPr/>
            </a:pPr>
            <a:r>
              <a:rPr lang="tr-TR" sz="2400" b="1" dirty="0">
                <a:solidFill>
                  <a:prstClr val="black"/>
                </a:solidFill>
                <a:latin typeface="Arial" panose="020B0604020202020204" pitchFamily="34" charset="0"/>
                <a:cs typeface="Arial" panose="020B0604020202020204" pitchFamily="34" charset="0"/>
              </a:rPr>
              <a:t>Bir yerde nüfusun artması doğal ve beşerî çevrenin değişmesine neden olmaktadır.</a:t>
            </a:r>
          </a:p>
        </p:txBody>
      </p:sp>
      <p:grpSp>
        <p:nvGrpSpPr>
          <p:cNvPr id="11" name="Grup 10"/>
          <p:cNvGrpSpPr/>
          <p:nvPr/>
        </p:nvGrpSpPr>
        <p:grpSpPr>
          <a:xfrm>
            <a:off x="0" y="32800"/>
            <a:ext cx="12192000" cy="934711"/>
            <a:chOff x="0" y="32800"/>
            <a:chExt cx="12192000" cy="934711"/>
          </a:xfrm>
        </p:grpSpPr>
        <p:grpSp>
          <p:nvGrpSpPr>
            <p:cNvPr id="12" name="Grup 11"/>
            <p:cNvGrpSpPr/>
            <p:nvPr/>
          </p:nvGrpSpPr>
          <p:grpSpPr>
            <a:xfrm flipH="1">
              <a:off x="0" y="32800"/>
              <a:ext cx="12192000" cy="934711"/>
              <a:chOff x="326460" y="994885"/>
              <a:chExt cx="12624852" cy="2356020"/>
            </a:xfrm>
          </p:grpSpPr>
          <p:sp>
            <p:nvSpPr>
              <p:cNvPr id="16"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2"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4"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3"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0"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1"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5"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Doğru mu? Yanlış mı?</a:t>
              </a:r>
            </a:p>
          </p:txBody>
        </p:sp>
      </p:grpSp>
      <p:pic>
        <p:nvPicPr>
          <p:cNvPr id="26" name="Picture 6" descr="Presenter Png &amp; Free Presenter.png Transparent Images #18293 - PNG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1087" y="3333602"/>
            <a:ext cx="2409825" cy="2409826"/>
          </a:xfrm>
          <a:prstGeom prst="rect">
            <a:avLst/>
          </a:prstGeom>
          <a:noFill/>
          <a:extLst>
            <a:ext uri="{909E8E84-426E-40DD-AFC4-6F175D3DCCD1}">
              <a14:hiddenFill xmlns:a14="http://schemas.microsoft.com/office/drawing/2010/main">
                <a:solidFill>
                  <a:srgbClr val="FFFFFF"/>
                </a:solidFill>
              </a14:hiddenFill>
            </a:ext>
          </a:extLst>
        </p:spPr>
      </p:pic>
      <p:pic>
        <p:nvPicPr>
          <p:cNvPr id="27" name="Resim 26"/>
          <p:cNvPicPr>
            <a:picLocks noChangeAspect="1"/>
          </p:cNvPicPr>
          <p:nvPr/>
        </p:nvPicPr>
        <p:blipFill>
          <a:blip r:embed="rId9"/>
          <a:stretch>
            <a:fillRect/>
          </a:stretch>
        </p:blipFill>
        <p:spPr>
          <a:xfrm>
            <a:off x="1038163" y="4120308"/>
            <a:ext cx="2725148" cy="1316850"/>
          </a:xfrm>
          <a:prstGeom prst="rect">
            <a:avLst/>
          </a:prstGeom>
        </p:spPr>
      </p:pic>
      <p:pic>
        <p:nvPicPr>
          <p:cNvPr id="28" name="Resim 27"/>
          <p:cNvPicPr>
            <a:picLocks noChangeAspect="1"/>
          </p:cNvPicPr>
          <p:nvPr/>
        </p:nvPicPr>
        <p:blipFill>
          <a:blip r:embed="rId10"/>
          <a:stretch>
            <a:fillRect/>
          </a:stretch>
        </p:blipFill>
        <p:spPr>
          <a:xfrm>
            <a:off x="8355903" y="4076504"/>
            <a:ext cx="2725148" cy="1316850"/>
          </a:xfrm>
          <a:prstGeom prst="rect">
            <a:avLst/>
          </a:prstGeom>
        </p:spPr>
      </p:pic>
    </p:spTree>
    <p:extLst>
      <p:ext uri="{BB962C8B-B14F-4D97-AF65-F5344CB8AC3E}">
        <p14:creationId xmlns:p14="http://schemas.microsoft.com/office/powerpoint/2010/main" val="2187173843"/>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nextCondLst>
                <p:cond evt="onClick" delay="0">
                  <p:tgtEl>
                    <p:spTgt spid="30"/>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outVertical)">
                                      <p:cBhvr>
                                        <p:cTn id="17" dur="500"/>
                                        <p:tgtEl>
                                          <p:spTgt spid="27"/>
                                        </p:tgtEl>
                                      </p:cBhvr>
                                    </p:animEffec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3" name="kötü.wav"/>
                                        </p:tgtEl>
                                      </p:cMediaNode>
                                    </p:audio>
                                  </p:sub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outVertical)">
                                      <p:cBhvr>
                                        <p:cTn id="27" dur="500"/>
                                        <p:tgtEl>
                                          <p:spTgt spid="28"/>
                                        </p:tgtEl>
                                      </p:cBhvr>
                                    </p:animEffect>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up 45"/>
          <p:cNvGrpSpPr/>
          <p:nvPr/>
        </p:nvGrpSpPr>
        <p:grpSpPr>
          <a:xfrm>
            <a:off x="0" y="32800"/>
            <a:ext cx="12192000" cy="934711"/>
            <a:chOff x="0" y="32800"/>
            <a:chExt cx="12192000" cy="934711"/>
          </a:xfrm>
        </p:grpSpPr>
        <p:grpSp>
          <p:nvGrpSpPr>
            <p:cNvPr id="47" name="Grup 46"/>
            <p:cNvGrpSpPr/>
            <p:nvPr/>
          </p:nvGrpSpPr>
          <p:grpSpPr>
            <a:xfrm flipH="1">
              <a:off x="0" y="32800"/>
              <a:ext cx="12192000" cy="934711"/>
              <a:chOff x="326460" y="994885"/>
              <a:chExt cx="12624852" cy="2356020"/>
            </a:xfrm>
          </p:grpSpPr>
          <p:sp>
            <p:nvSpPr>
              <p:cNvPr id="49"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0"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1"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54"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56"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55"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52"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53"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48"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Doğal Varlık</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grpSp>
        <p:nvGrpSpPr>
          <p:cNvPr id="45" name="Grup 44"/>
          <p:cNvGrpSpPr/>
          <p:nvPr/>
        </p:nvGrpSpPr>
        <p:grpSpPr>
          <a:xfrm>
            <a:off x="141627" y="2207457"/>
            <a:ext cx="2948740" cy="4320000"/>
            <a:chOff x="3130487" y="2237012"/>
            <a:chExt cx="2948740" cy="4320000"/>
          </a:xfrm>
        </p:grpSpPr>
        <p:pic>
          <p:nvPicPr>
            <p:cNvPr id="63" name="Resim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46869" y="2237012"/>
              <a:ext cx="2880000" cy="4320000"/>
            </a:xfrm>
            <a:prstGeom prst="rect">
              <a:avLst/>
            </a:prstGeom>
          </p:spPr>
        </p:pic>
        <p:sp>
          <p:nvSpPr>
            <p:cNvPr id="64" name="Yuvarlatılmış Dikdörtgen 63"/>
            <p:cNvSpPr/>
            <p:nvPr/>
          </p:nvSpPr>
          <p:spPr>
            <a:xfrm>
              <a:off x="3130487" y="2442222"/>
              <a:ext cx="2948740"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Dağ</a:t>
              </a:r>
            </a:p>
          </p:txBody>
        </p:sp>
      </p:grpSp>
      <p:grpSp>
        <p:nvGrpSpPr>
          <p:cNvPr id="18" name="Grup 17"/>
          <p:cNvGrpSpPr>
            <a:grpSpLocks/>
          </p:cNvGrpSpPr>
          <p:nvPr/>
        </p:nvGrpSpPr>
        <p:grpSpPr>
          <a:xfrm>
            <a:off x="3152761" y="2204257"/>
            <a:ext cx="2880000" cy="4320000"/>
            <a:chOff x="111109" y="2237013"/>
            <a:chExt cx="2955206" cy="4399447"/>
          </a:xfrm>
        </p:grpSpPr>
        <p:pic>
          <p:nvPicPr>
            <p:cNvPr id="19" name="Resim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350" y="2237013"/>
              <a:ext cx="2932965" cy="4399447"/>
            </a:xfrm>
            <a:prstGeom prst="rect">
              <a:avLst/>
            </a:prstGeom>
          </p:spPr>
        </p:pic>
        <p:sp>
          <p:nvSpPr>
            <p:cNvPr id="20" name="Yuvarlatılmış Dikdörtgen 19"/>
            <p:cNvSpPr/>
            <p:nvPr/>
          </p:nvSpPr>
          <p:spPr>
            <a:xfrm>
              <a:off x="111109" y="2442222"/>
              <a:ext cx="2955206"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Orman</a:t>
              </a:r>
            </a:p>
          </p:txBody>
        </p:sp>
      </p:grpSp>
      <p:grpSp>
        <p:nvGrpSpPr>
          <p:cNvPr id="21" name="Grup 20"/>
          <p:cNvGrpSpPr/>
          <p:nvPr/>
        </p:nvGrpSpPr>
        <p:grpSpPr>
          <a:xfrm>
            <a:off x="6163063" y="2204257"/>
            <a:ext cx="2880608" cy="4320000"/>
            <a:chOff x="6159780" y="2237011"/>
            <a:chExt cx="2880608" cy="4320000"/>
          </a:xfrm>
        </p:grpSpPr>
        <p:pic>
          <p:nvPicPr>
            <p:cNvPr id="22" name="Resim 21"/>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6160388" y="2237011"/>
              <a:ext cx="2880000" cy="4320000"/>
            </a:xfrm>
            <a:prstGeom prst="rect">
              <a:avLst/>
            </a:prstGeom>
          </p:spPr>
        </p:pic>
        <p:sp>
          <p:nvSpPr>
            <p:cNvPr id="23" name="Yuvarlatılmış Dikdörtgen 22"/>
            <p:cNvSpPr/>
            <p:nvPr/>
          </p:nvSpPr>
          <p:spPr>
            <a:xfrm>
              <a:off x="6159780" y="2442222"/>
              <a:ext cx="2870244"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Şelale</a:t>
              </a:r>
            </a:p>
          </p:txBody>
        </p:sp>
      </p:grpSp>
      <p:grpSp>
        <p:nvGrpSpPr>
          <p:cNvPr id="24" name="Grup 23"/>
          <p:cNvGrpSpPr/>
          <p:nvPr/>
        </p:nvGrpSpPr>
        <p:grpSpPr>
          <a:xfrm>
            <a:off x="9159225" y="2204257"/>
            <a:ext cx="3009564" cy="4320000"/>
            <a:chOff x="9094909" y="2237011"/>
            <a:chExt cx="3009564" cy="4320000"/>
          </a:xfrm>
        </p:grpSpPr>
        <p:pic>
          <p:nvPicPr>
            <p:cNvPr id="25" name="Resim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9657" y="2237011"/>
              <a:ext cx="2880000" cy="4320000"/>
            </a:xfrm>
            <a:prstGeom prst="rect">
              <a:avLst/>
            </a:prstGeom>
          </p:spPr>
        </p:pic>
        <p:sp>
          <p:nvSpPr>
            <p:cNvPr id="26" name="Yuvarlatılmış Dikdörtgen 25"/>
            <p:cNvSpPr/>
            <p:nvPr/>
          </p:nvSpPr>
          <p:spPr>
            <a:xfrm>
              <a:off x="9094909" y="2442222"/>
              <a:ext cx="3009564" cy="356914"/>
            </a:xfrm>
            <a:prstGeom prst="roundRect">
              <a:avLst>
                <a:gd name="adj" fmla="val 0"/>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Mağara</a:t>
              </a:r>
            </a:p>
          </p:txBody>
        </p:sp>
      </p:grpSp>
      <p:sp>
        <p:nvSpPr>
          <p:cNvPr id="32" name="Dikdörtgen: Üst Köşeleri Yuvarlatılmış 17">
            <a:extLst>
              <a:ext uri="{FF2B5EF4-FFF2-40B4-BE49-F238E27FC236}">
                <a16:creationId xmlns:a16="http://schemas.microsoft.com/office/drawing/2014/main" id="{E6A237E2-7579-478C-8864-95DBD76B84B5}"/>
              </a:ext>
            </a:extLst>
          </p:cNvPr>
          <p:cNvSpPr/>
          <p:nvPr/>
        </p:nvSpPr>
        <p:spPr>
          <a:xfrm>
            <a:off x="141627" y="998991"/>
            <a:ext cx="11901051" cy="900000"/>
          </a:xfrm>
          <a:prstGeom prst="round2SameRect">
            <a:avLst>
              <a:gd name="adj1" fmla="val 0"/>
              <a:gd name="adj2" fmla="val 0"/>
            </a:avLst>
          </a:prstGeom>
          <a:solidFill>
            <a:schemeClr val="bg1">
              <a:lumMod val="95000"/>
            </a:schemeClr>
          </a:solidFill>
          <a:ln w="12700">
            <a:solidFill>
              <a:srgbClr val="FF33CC"/>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90000" bIns="90000" anchor="ctr"/>
          <a:lstStyle/>
          <a:p>
            <a:pPr lvl="0" algn="ctr">
              <a:defRPr/>
            </a:pPr>
            <a:r>
              <a:rPr lang="tr-TR" sz="2400" b="1" dirty="0" smtClean="0">
                <a:solidFill>
                  <a:srgbClr val="0070C0"/>
                </a:solidFill>
                <a:latin typeface="Arial" panose="020B0604020202020204" pitchFamily="34" charset="0"/>
                <a:cs typeface="Arial" panose="020B0604020202020204" pitchFamily="34" charset="0"/>
              </a:rPr>
              <a:t>Doğal varlıklar </a:t>
            </a:r>
            <a:r>
              <a:rPr lang="tr-TR" sz="2400" dirty="0" smtClean="0">
                <a:solidFill>
                  <a:prstClr val="black"/>
                </a:solidFill>
                <a:latin typeface="Arial" panose="020B0604020202020204" pitchFamily="34" charset="0"/>
                <a:cs typeface="Arial" panose="020B0604020202020204" pitchFamily="34" charset="0"/>
              </a:rPr>
              <a:t>etrafınızda gördüğünüz </a:t>
            </a:r>
            <a:r>
              <a:rPr lang="tr-TR" sz="2400" b="1" dirty="0" smtClean="0">
                <a:solidFill>
                  <a:srgbClr val="0070C0"/>
                </a:solidFill>
                <a:latin typeface="Arial" panose="020B0604020202020204" pitchFamily="34" charset="0"/>
                <a:cs typeface="Arial" panose="020B0604020202020204" pitchFamily="34" charset="0"/>
              </a:rPr>
              <a:t>doğal çevre </a:t>
            </a:r>
            <a:r>
              <a:rPr lang="tr-TR" sz="2400" dirty="0" smtClean="0">
                <a:solidFill>
                  <a:prstClr val="black"/>
                </a:solidFill>
                <a:latin typeface="Arial" panose="020B0604020202020204" pitchFamily="34" charset="0"/>
                <a:cs typeface="Arial" panose="020B0604020202020204" pitchFamily="34" charset="0"/>
              </a:rPr>
              <a:t>unsurlarıdır. Oluşumu </a:t>
            </a:r>
            <a:r>
              <a:rPr lang="tr-TR" sz="2400" b="1" dirty="0" smtClean="0">
                <a:solidFill>
                  <a:srgbClr val="0070C0"/>
                </a:solidFill>
                <a:latin typeface="Arial" panose="020B0604020202020204" pitchFamily="34" charset="0"/>
                <a:cs typeface="Arial" panose="020B0604020202020204" pitchFamily="34" charset="0"/>
              </a:rPr>
              <a:t>doğaldır.</a:t>
            </a:r>
            <a:r>
              <a:rPr lang="tr-TR" sz="2400" dirty="0" smtClean="0">
                <a:solidFill>
                  <a:prstClr val="black"/>
                </a:solidFill>
                <a:latin typeface="Arial" panose="020B0604020202020204" pitchFamily="34" charset="0"/>
                <a:cs typeface="Arial" panose="020B0604020202020204" pitchFamily="34" charset="0"/>
              </a:rPr>
              <a:t> </a:t>
            </a:r>
            <a:endParaRPr kumimoji="0" lang="tr-TR" sz="24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24525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1000" fill="hold"/>
                                        <p:tgtEl>
                                          <p:spTgt spid="45"/>
                                        </p:tgtEl>
                                        <p:attrNameLst>
                                          <p:attrName>ppt_w</p:attrName>
                                        </p:attrNameLst>
                                      </p:cBhvr>
                                      <p:tavLst>
                                        <p:tav tm="0">
                                          <p:val>
                                            <p:fltVal val="0"/>
                                          </p:val>
                                        </p:tav>
                                        <p:tav tm="100000">
                                          <p:val>
                                            <p:strVal val="#ppt_w"/>
                                          </p:val>
                                        </p:tav>
                                      </p:tavLst>
                                    </p:anim>
                                    <p:anim calcmode="lin" valueType="num">
                                      <p:cBhvr>
                                        <p:cTn id="8" dur="1000" fill="hold"/>
                                        <p:tgtEl>
                                          <p:spTgt spid="45"/>
                                        </p:tgtEl>
                                        <p:attrNameLst>
                                          <p:attrName>ppt_h</p:attrName>
                                        </p:attrNameLst>
                                      </p:cBhvr>
                                      <p:tavLst>
                                        <p:tav tm="0">
                                          <p:val>
                                            <p:fltVal val="0"/>
                                          </p:val>
                                        </p:tav>
                                        <p:tav tm="100000">
                                          <p:val>
                                            <p:strVal val="#ppt_h"/>
                                          </p:val>
                                        </p:tav>
                                      </p:tavLst>
                                    </p:anim>
                                    <p:anim calcmode="lin" valueType="num">
                                      <p:cBhvr>
                                        <p:cTn id="9" dur="1000" fill="hold"/>
                                        <p:tgtEl>
                                          <p:spTgt spid="45"/>
                                        </p:tgtEl>
                                        <p:attrNameLst>
                                          <p:attrName>style.rotation</p:attrName>
                                        </p:attrNameLst>
                                      </p:cBhvr>
                                      <p:tavLst>
                                        <p:tav tm="0">
                                          <p:val>
                                            <p:fltVal val="90"/>
                                          </p:val>
                                        </p:tav>
                                        <p:tav tm="100000">
                                          <p:val>
                                            <p:fltVal val="0"/>
                                          </p:val>
                                        </p:tav>
                                      </p:tavLst>
                                    </p:anim>
                                    <p:animEffect transition="in" filter="fade">
                                      <p:cBhvr>
                                        <p:cTn id="10" dur="10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1000" fill="hold"/>
                                        <p:tgtEl>
                                          <p:spTgt spid="18"/>
                                        </p:tgtEl>
                                        <p:attrNameLst>
                                          <p:attrName>ppt_w</p:attrName>
                                        </p:attrNameLst>
                                      </p:cBhvr>
                                      <p:tavLst>
                                        <p:tav tm="0">
                                          <p:val>
                                            <p:fltVal val="0"/>
                                          </p:val>
                                        </p:tav>
                                        <p:tav tm="100000">
                                          <p:val>
                                            <p:strVal val="#ppt_w"/>
                                          </p:val>
                                        </p:tav>
                                      </p:tavLst>
                                    </p:anim>
                                    <p:anim calcmode="lin" valueType="num">
                                      <p:cBhvr>
                                        <p:cTn id="16" dur="1000" fill="hold"/>
                                        <p:tgtEl>
                                          <p:spTgt spid="18"/>
                                        </p:tgtEl>
                                        <p:attrNameLst>
                                          <p:attrName>ppt_h</p:attrName>
                                        </p:attrNameLst>
                                      </p:cBhvr>
                                      <p:tavLst>
                                        <p:tav tm="0">
                                          <p:val>
                                            <p:fltVal val="0"/>
                                          </p:val>
                                        </p:tav>
                                        <p:tav tm="100000">
                                          <p:val>
                                            <p:strVal val="#ppt_h"/>
                                          </p:val>
                                        </p:tav>
                                      </p:tavLst>
                                    </p:anim>
                                    <p:anim calcmode="lin" valueType="num">
                                      <p:cBhvr>
                                        <p:cTn id="17" dur="1000" fill="hold"/>
                                        <p:tgtEl>
                                          <p:spTgt spid="18"/>
                                        </p:tgtEl>
                                        <p:attrNameLst>
                                          <p:attrName>style.rotation</p:attrName>
                                        </p:attrNameLst>
                                      </p:cBhvr>
                                      <p:tavLst>
                                        <p:tav tm="0">
                                          <p:val>
                                            <p:fltVal val="90"/>
                                          </p:val>
                                        </p:tav>
                                        <p:tav tm="100000">
                                          <p:val>
                                            <p:fltVal val="0"/>
                                          </p:val>
                                        </p:tav>
                                      </p:tavLst>
                                    </p:anim>
                                    <p:animEffect transition="in" filter="fade">
                                      <p:cBhvr>
                                        <p:cTn id="18" dur="1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1000" fill="hold"/>
                                        <p:tgtEl>
                                          <p:spTgt spid="21"/>
                                        </p:tgtEl>
                                        <p:attrNameLst>
                                          <p:attrName>ppt_w</p:attrName>
                                        </p:attrNameLst>
                                      </p:cBhvr>
                                      <p:tavLst>
                                        <p:tav tm="0">
                                          <p:val>
                                            <p:fltVal val="0"/>
                                          </p:val>
                                        </p:tav>
                                        <p:tav tm="100000">
                                          <p:val>
                                            <p:strVal val="#ppt_w"/>
                                          </p:val>
                                        </p:tav>
                                      </p:tavLst>
                                    </p:anim>
                                    <p:anim calcmode="lin" valueType="num">
                                      <p:cBhvr>
                                        <p:cTn id="24" dur="1000" fill="hold"/>
                                        <p:tgtEl>
                                          <p:spTgt spid="21"/>
                                        </p:tgtEl>
                                        <p:attrNameLst>
                                          <p:attrName>ppt_h</p:attrName>
                                        </p:attrNameLst>
                                      </p:cBhvr>
                                      <p:tavLst>
                                        <p:tav tm="0">
                                          <p:val>
                                            <p:fltVal val="0"/>
                                          </p:val>
                                        </p:tav>
                                        <p:tav tm="100000">
                                          <p:val>
                                            <p:strVal val="#ppt_h"/>
                                          </p:val>
                                        </p:tav>
                                      </p:tavLst>
                                    </p:anim>
                                    <p:anim calcmode="lin" valueType="num">
                                      <p:cBhvr>
                                        <p:cTn id="25" dur="1000" fill="hold"/>
                                        <p:tgtEl>
                                          <p:spTgt spid="21"/>
                                        </p:tgtEl>
                                        <p:attrNameLst>
                                          <p:attrName>style.rotation</p:attrName>
                                        </p:attrNameLst>
                                      </p:cBhvr>
                                      <p:tavLst>
                                        <p:tav tm="0">
                                          <p:val>
                                            <p:fltVal val="90"/>
                                          </p:val>
                                        </p:tav>
                                        <p:tav tm="100000">
                                          <p:val>
                                            <p:fltVal val="0"/>
                                          </p:val>
                                        </p:tav>
                                      </p:tavLst>
                                    </p:anim>
                                    <p:animEffect transition="in" filter="fade">
                                      <p:cBhvr>
                                        <p:cTn id="26" dur="10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1000" fill="hold"/>
                                        <p:tgtEl>
                                          <p:spTgt spid="24"/>
                                        </p:tgtEl>
                                        <p:attrNameLst>
                                          <p:attrName>ppt_w</p:attrName>
                                        </p:attrNameLst>
                                      </p:cBhvr>
                                      <p:tavLst>
                                        <p:tav tm="0">
                                          <p:val>
                                            <p:fltVal val="0"/>
                                          </p:val>
                                        </p:tav>
                                        <p:tav tm="100000">
                                          <p:val>
                                            <p:strVal val="#ppt_w"/>
                                          </p:val>
                                        </p:tav>
                                      </p:tavLst>
                                    </p:anim>
                                    <p:anim calcmode="lin" valueType="num">
                                      <p:cBhvr>
                                        <p:cTn id="32" dur="1000" fill="hold"/>
                                        <p:tgtEl>
                                          <p:spTgt spid="24"/>
                                        </p:tgtEl>
                                        <p:attrNameLst>
                                          <p:attrName>ppt_h</p:attrName>
                                        </p:attrNameLst>
                                      </p:cBhvr>
                                      <p:tavLst>
                                        <p:tav tm="0">
                                          <p:val>
                                            <p:fltVal val="0"/>
                                          </p:val>
                                        </p:tav>
                                        <p:tav tm="100000">
                                          <p:val>
                                            <p:strVal val="#ppt_h"/>
                                          </p:val>
                                        </p:tav>
                                      </p:tavLst>
                                    </p:anim>
                                    <p:anim calcmode="lin" valueType="num">
                                      <p:cBhvr>
                                        <p:cTn id="33" dur="1000" fill="hold"/>
                                        <p:tgtEl>
                                          <p:spTgt spid="24"/>
                                        </p:tgtEl>
                                        <p:attrNameLst>
                                          <p:attrName>style.rotation</p:attrName>
                                        </p:attrNameLst>
                                      </p:cBhvr>
                                      <p:tavLst>
                                        <p:tav tm="0">
                                          <p:val>
                                            <p:fltVal val="90"/>
                                          </p:val>
                                        </p:tav>
                                        <p:tav tm="100000">
                                          <p:val>
                                            <p:fltVal val="0"/>
                                          </p:val>
                                        </p:tav>
                                      </p:tavLst>
                                    </p:anim>
                                    <p:animEffect transition="in" filter="fade">
                                      <p:cBhvr>
                                        <p:cTn id="3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2021</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Doğada insan etkisi olmadan oluşan vadi, göl, deniz, plato gibi gezip görülebilecek unsurların tümüne doğal varlık adı verilir.</a:t>
            </a:r>
          </a:p>
          <a:p>
            <a:pPr lvl="0">
              <a:spcBef>
                <a:spcPct val="0"/>
              </a:spcBef>
              <a:defRPr/>
            </a:pPr>
            <a:r>
              <a:rPr lang="tr-TR" altLang="ja-JP" sz="2200" b="1" kern="0" dirty="0">
                <a:solidFill>
                  <a:prstClr val="black"/>
                </a:solidFill>
                <a:latin typeface="Arial" panose="020B0604020202020204" pitchFamily="34" charset="0"/>
                <a:cs typeface="Arial" panose="020B0604020202020204" pitchFamily="34" charset="0"/>
              </a:rPr>
              <a:t/>
            </a:r>
            <a:br>
              <a:rPr lang="tr-TR" altLang="ja-JP" sz="2200" b="1" kern="0" dirty="0">
                <a:solidFill>
                  <a:prstClr val="black"/>
                </a:solidFill>
                <a:latin typeface="Arial" panose="020B0604020202020204" pitchFamily="34" charset="0"/>
                <a:cs typeface="Arial" panose="020B0604020202020204" pitchFamily="34" charset="0"/>
              </a:rPr>
            </a:br>
            <a:r>
              <a:rPr lang="tr-TR" altLang="ja-JP" sz="2200" b="1" kern="0" dirty="0">
                <a:solidFill>
                  <a:prstClr val="black"/>
                </a:solidFill>
                <a:latin typeface="Arial" panose="020B0604020202020204" pitchFamily="34" charset="0"/>
                <a:cs typeface="Arial" panose="020B0604020202020204" pitchFamily="34" charset="0"/>
              </a:rPr>
              <a:t>Buna göre aşağıdakilerden hangisi Türkiye’deki doğal varlıklardan biridir?</a:t>
            </a:r>
            <a:br>
              <a:rPr lang="tr-TR" altLang="ja-JP" sz="2200" b="1" kern="0" dirty="0">
                <a:solidFill>
                  <a:prstClr val="black"/>
                </a:solidFill>
                <a:latin typeface="Arial" panose="020B0604020202020204" pitchFamily="34" charset="0"/>
                <a:cs typeface="Arial" panose="020B0604020202020204" pitchFamily="34" charset="0"/>
              </a:rPr>
            </a:br>
            <a:endParaRPr lang="tr-TR" altLang="ja-JP" sz="2200" b="1"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Sümela </a:t>
            </a:r>
            <a:r>
              <a:rPr lang="tr-TR" altLang="ja-JP" sz="2200" kern="0" dirty="0">
                <a:solidFill>
                  <a:prstClr val="black"/>
                </a:solidFill>
                <a:latin typeface="Arial" panose="020B0604020202020204" pitchFamily="34" charset="0"/>
                <a:cs typeface="Arial" panose="020B0604020202020204" pitchFamily="34" charset="0"/>
              </a:rPr>
              <a:t>Manastırı</a:t>
            </a:r>
            <a:br>
              <a:rPr lang="tr-TR" altLang="ja-JP" sz="2200" kern="0" dirty="0">
                <a:solidFill>
                  <a:prstClr val="black"/>
                </a:solidFill>
                <a:latin typeface="Arial" panose="020B0604020202020204" pitchFamily="34" charset="0"/>
                <a:cs typeface="Arial" panose="020B0604020202020204" pitchFamily="34" charset="0"/>
              </a:rPr>
            </a:br>
            <a:r>
              <a:rPr lang="tr-TR" altLang="ja-JP" sz="2200" kern="0" dirty="0" smtClean="0">
                <a:solidFill>
                  <a:prstClr val="black"/>
                </a:solidFill>
                <a:latin typeface="Arial" panose="020B0604020202020204" pitchFamily="34" charset="0"/>
                <a:cs typeface="Arial" panose="020B0604020202020204" pitchFamily="34" charset="0"/>
              </a:rPr>
              <a:t>B) İshakpaşa </a:t>
            </a:r>
            <a:r>
              <a:rPr lang="tr-TR" altLang="ja-JP" sz="2200" kern="0" dirty="0">
                <a:solidFill>
                  <a:prstClr val="black"/>
                </a:solidFill>
                <a:latin typeface="Arial" panose="020B0604020202020204" pitchFamily="34" charset="0"/>
                <a:cs typeface="Arial" panose="020B0604020202020204" pitchFamily="34" charset="0"/>
              </a:rPr>
              <a:t>Sarayı</a:t>
            </a:r>
            <a:br>
              <a:rPr lang="tr-TR" altLang="ja-JP" sz="2200" kern="0" dirty="0">
                <a:solidFill>
                  <a:prstClr val="black"/>
                </a:solidFill>
                <a:latin typeface="Arial" panose="020B0604020202020204" pitchFamily="34" charset="0"/>
                <a:cs typeface="Arial" panose="020B0604020202020204" pitchFamily="34" charset="0"/>
              </a:rPr>
            </a:br>
            <a:r>
              <a:rPr lang="tr-TR" altLang="ja-JP" sz="2200" kern="0" dirty="0" smtClean="0">
                <a:solidFill>
                  <a:prstClr val="black"/>
                </a:solidFill>
                <a:latin typeface="Arial" panose="020B0604020202020204" pitchFamily="34" charset="0"/>
                <a:cs typeface="Arial" panose="020B0604020202020204" pitchFamily="34" charset="0"/>
              </a:rPr>
              <a:t>C) Truva </a:t>
            </a:r>
            <a:r>
              <a:rPr lang="tr-TR" altLang="ja-JP" sz="2200" kern="0" dirty="0">
                <a:solidFill>
                  <a:prstClr val="black"/>
                </a:solidFill>
                <a:latin typeface="Arial" panose="020B0604020202020204" pitchFamily="34" charset="0"/>
                <a:cs typeface="Arial" panose="020B0604020202020204" pitchFamily="34" charset="0"/>
              </a:rPr>
              <a:t>Atı</a:t>
            </a:r>
            <a:br>
              <a:rPr lang="tr-TR" altLang="ja-JP" sz="2200" kern="0" dirty="0">
                <a:solidFill>
                  <a:prstClr val="black"/>
                </a:solidFill>
                <a:latin typeface="Arial" panose="020B0604020202020204" pitchFamily="34" charset="0"/>
                <a:cs typeface="Arial" panose="020B0604020202020204" pitchFamily="34" charset="0"/>
              </a:rPr>
            </a:br>
            <a:r>
              <a:rPr lang="tr-TR" altLang="ja-JP" sz="2200" kern="0" dirty="0" smtClean="0">
                <a:solidFill>
                  <a:prstClr val="black"/>
                </a:solidFill>
                <a:latin typeface="Arial" panose="020B0604020202020204" pitchFamily="34" charset="0"/>
                <a:cs typeface="Arial" panose="020B0604020202020204" pitchFamily="34" charset="0"/>
              </a:rPr>
              <a:t>D) Pamukkale </a:t>
            </a:r>
            <a:r>
              <a:rPr lang="tr-TR" altLang="ja-JP" sz="2200" kern="0" dirty="0">
                <a:solidFill>
                  <a:prstClr val="black"/>
                </a:solidFill>
                <a:latin typeface="Arial" panose="020B0604020202020204" pitchFamily="34" charset="0"/>
                <a:cs typeface="Arial" panose="020B0604020202020204" pitchFamily="34" charset="0"/>
              </a:rPr>
              <a:t>Travertenleri </a:t>
            </a:r>
            <a:endParaRPr lang="tr-TR" altLang="ja-JP" sz="2200" kern="0" dirty="0">
              <a:solidFill>
                <a:prstClr val="black"/>
              </a:solidFill>
              <a:latin typeface="Arial" panose="020B0604020202020204" pitchFamily="34" charset="0"/>
              <a:cs typeface="Arial" panose="020B0604020202020204" pitchFamily="34" charset="0"/>
            </a:endParaRP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15" y="4547621"/>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Tree>
    <p:extLst>
      <p:ext uri="{BB962C8B-B14F-4D97-AF65-F5344CB8AC3E}">
        <p14:creationId xmlns:p14="http://schemas.microsoft.com/office/powerpoint/2010/main" val="6465818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2017</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Havaalanı yapılması planlanan ve birbirine komşu olan Ordu ile Giresun illerimizin arazisinin dağlık ve ormanlık olması önemli bir sorundu. Havaalanı yapmak için bu illerin arasındaki deniz doldurularak arazi elde edilmiş, günümüzdeki havaalanı da buraya kurulmuştur.</a:t>
            </a:r>
          </a:p>
          <a:p>
            <a:pPr lvl="0">
              <a:spcBef>
                <a:spcPct val="0"/>
              </a:spcBef>
              <a:defRPr/>
            </a:pPr>
            <a:endParaRPr lang="tr-TR" altLang="ja-JP" sz="2200" kern="0" dirty="0" smtClean="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b="1" kern="0" dirty="0" smtClean="0">
                <a:solidFill>
                  <a:prstClr val="black"/>
                </a:solidFill>
                <a:latin typeface="Arial" panose="020B0604020202020204" pitchFamily="34" charset="0"/>
                <a:cs typeface="Arial" panose="020B0604020202020204" pitchFamily="34" charset="0"/>
              </a:rPr>
              <a:t>Bu metne göre aşağıdakilerden hangisi söylenebilir?</a:t>
            </a:r>
          </a:p>
          <a:p>
            <a:pPr lvl="0">
              <a:spcBef>
                <a:spcPct val="0"/>
              </a:spcBef>
              <a:defRPr/>
            </a:pPr>
            <a:endParaRPr lang="tr-TR" altLang="ja-JP" sz="2200" kern="0" dirty="0" smtClean="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İnsanlar ihtiyaçları doğrultusunda doğada değişiklik yapar.</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B) Deniz doldurularak arazi üretmek eski bir yöntemdir.</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C) Her şehrin, havaalanına ihtiyacı bulunmaktadır. </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D) Karadeniz kıyıları deniz yolu ulaşımına elverişlidir.</a:t>
            </a:r>
            <a:endParaRPr lang="tr-TR" altLang="ja-JP" sz="2200" kern="0" dirty="0">
              <a:solidFill>
                <a:prstClr val="black"/>
              </a:solidFill>
              <a:latin typeface="Arial" panose="020B0604020202020204" pitchFamily="34" charset="0"/>
              <a:cs typeface="Arial" panose="020B0604020202020204" pitchFamily="34" charset="0"/>
            </a:endParaRP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15" y="3839912"/>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p>
          </p:txBody>
        </p:sp>
      </p:grpSp>
    </p:spTree>
    <p:extLst>
      <p:ext uri="{BB962C8B-B14F-4D97-AF65-F5344CB8AC3E}">
        <p14:creationId xmlns:p14="http://schemas.microsoft.com/office/powerpoint/2010/main" val="10414065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2015</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b="1" kern="0" dirty="0">
                <a:solidFill>
                  <a:prstClr val="black"/>
                </a:solidFill>
                <a:latin typeface="Arial" panose="020B0604020202020204" pitchFamily="34" charset="0"/>
                <a:cs typeface="Arial" panose="020B0604020202020204" pitchFamily="34" charset="0"/>
              </a:rPr>
              <a:t>Aşağıdakilerden hangisi doğal çevreyi olumsuz yönde etkileyebilecek bir uygulamadır?</a:t>
            </a: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Fabrika </a:t>
            </a:r>
            <a:r>
              <a:rPr lang="tr-TR" altLang="ja-JP" sz="2200" kern="0" dirty="0">
                <a:solidFill>
                  <a:prstClr val="black"/>
                </a:solidFill>
                <a:latin typeface="Arial" panose="020B0604020202020204" pitchFamily="34" charset="0"/>
                <a:cs typeface="Arial" panose="020B0604020202020204" pitchFamily="34" charset="0"/>
              </a:rPr>
              <a:t>bacalarına filtre kurulması</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B) Atıkların </a:t>
            </a:r>
            <a:r>
              <a:rPr lang="tr-TR" altLang="ja-JP" sz="2200" kern="0" dirty="0">
                <a:solidFill>
                  <a:prstClr val="black"/>
                </a:solidFill>
                <a:latin typeface="Arial" panose="020B0604020202020204" pitchFamily="34" charset="0"/>
                <a:cs typeface="Arial" panose="020B0604020202020204" pitchFamily="34" charset="0"/>
              </a:rPr>
              <a:t>doğal kaynaklara karışmasının önlenmesi</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C) Plastik</a:t>
            </a:r>
            <a:r>
              <a:rPr lang="tr-TR" altLang="ja-JP" sz="2200" kern="0" dirty="0">
                <a:solidFill>
                  <a:prstClr val="black"/>
                </a:solidFill>
                <a:latin typeface="Arial" panose="020B0604020202020204" pitchFamily="34" charset="0"/>
                <a:cs typeface="Arial" panose="020B0604020202020204" pitchFamily="34" charset="0"/>
              </a:rPr>
              <a:t>, cam ve kağıt çöplerinin geri dönüşüme gönderilmesi</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D) Doğal </a:t>
            </a:r>
            <a:r>
              <a:rPr lang="tr-TR" altLang="ja-JP" sz="2200" kern="0" dirty="0">
                <a:solidFill>
                  <a:prstClr val="black"/>
                </a:solidFill>
                <a:latin typeface="Arial" panose="020B0604020202020204" pitchFamily="34" charset="0"/>
                <a:cs typeface="Arial" panose="020B0604020202020204" pitchFamily="34" charset="0"/>
              </a:rPr>
              <a:t>bitki örtüsünün tahrip edilmesi</a:t>
            </a: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15" y="3856040"/>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p>
          </p:txBody>
        </p:sp>
      </p:grpSp>
    </p:spTree>
    <p:extLst>
      <p:ext uri="{BB962C8B-B14F-4D97-AF65-F5344CB8AC3E}">
        <p14:creationId xmlns:p14="http://schemas.microsoft.com/office/powerpoint/2010/main" val="34765304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2011</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I-   Bolu Tüneli’nin yapılması</a:t>
            </a: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II-  Fırat Nehri üzerinde Atatürk Barajı’nın yapılması</a:t>
            </a: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III- Doğu Karadeniz’de balıkçılık </a:t>
            </a:r>
            <a:r>
              <a:rPr lang="tr-TR" altLang="ja-JP" sz="2200" kern="0" dirty="0" smtClean="0">
                <a:solidFill>
                  <a:prstClr val="black"/>
                </a:solidFill>
                <a:latin typeface="Arial" panose="020B0604020202020204" pitchFamily="34" charset="0"/>
                <a:cs typeface="Arial" panose="020B0604020202020204" pitchFamily="34" charset="0"/>
              </a:rPr>
              <a:t>yapılması</a:t>
            </a: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b="1" kern="0" dirty="0">
                <a:solidFill>
                  <a:prstClr val="black"/>
                </a:solidFill>
                <a:latin typeface="Arial" panose="020B0604020202020204" pitchFamily="34" charset="0"/>
                <a:cs typeface="Arial" panose="020B0604020202020204" pitchFamily="34" charset="0"/>
              </a:rPr>
              <a:t>Yukarıdakilerden hangileri insanların doğal ortamı değiştirmesine kanıt olarak gösterilir?</a:t>
            </a:r>
          </a:p>
          <a:p>
            <a:pPr lvl="0">
              <a:spcBef>
                <a:spcPct val="0"/>
              </a:spcBef>
              <a:defRPr/>
            </a:pPr>
            <a:endParaRPr lang="tr-TR" altLang="ja-JP" sz="2200" b="1"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I </a:t>
            </a:r>
            <a:r>
              <a:rPr lang="tr-TR" altLang="ja-JP" sz="2200" kern="0" dirty="0">
                <a:solidFill>
                  <a:prstClr val="black"/>
                </a:solidFill>
                <a:latin typeface="Arial" panose="020B0604020202020204" pitchFamily="34" charset="0"/>
                <a:cs typeface="Arial" panose="020B0604020202020204" pitchFamily="34" charset="0"/>
              </a:rPr>
              <a:t>- III </a:t>
            </a:r>
            <a:endParaRPr lang="tr-TR" altLang="ja-JP" sz="2200" kern="0" dirty="0" smtClean="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B) I - II </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C) II </a:t>
            </a:r>
            <a:r>
              <a:rPr lang="tr-TR" altLang="ja-JP" sz="2200" kern="0" dirty="0">
                <a:solidFill>
                  <a:prstClr val="black"/>
                </a:solidFill>
                <a:latin typeface="Arial" panose="020B0604020202020204" pitchFamily="34" charset="0"/>
                <a:cs typeface="Arial" panose="020B0604020202020204" pitchFamily="34" charset="0"/>
              </a:rPr>
              <a:t>- IV </a:t>
            </a:r>
            <a:endParaRPr lang="tr-TR" altLang="ja-JP" sz="2200" kern="0" dirty="0" smtClean="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D) III - IV</a:t>
            </a:r>
            <a:endParaRPr lang="tr-TR" altLang="ja-JP" sz="2200" kern="0" dirty="0">
              <a:solidFill>
                <a:prstClr val="black"/>
              </a:solidFill>
              <a:latin typeface="Arial" panose="020B0604020202020204" pitchFamily="34" charset="0"/>
              <a:cs typeface="Arial" panose="020B0604020202020204" pitchFamily="34" charset="0"/>
            </a:endParaRP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817" y="4522467"/>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p>
          </p:txBody>
        </p:sp>
      </p:grpSp>
    </p:spTree>
    <p:extLst>
      <p:ext uri="{BB962C8B-B14F-4D97-AF65-F5344CB8AC3E}">
        <p14:creationId xmlns:p14="http://schemas.microsoft.com/office/powerpoint/2010/main" val="10108835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2010</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Çoğunluğu Ürgüp, </a:t>
            </a:r>
            <a:r>
              <a:rPr lang="tr-TR" altLang="ja-JP" sz="2200" kern="0" dirty="0" err="1">
                <a:solidFill>
                  <a:prstClr val="black"/>
                </a:solidFill>
                <a:latin typeface="Arial" panose="020B0604020202020204" pitchFamily="34" charset="0"/>
                <a:cs typeface="Arial" panose="020B0604020202020204" pitchFamily="34" charset="0"/>
              </a:rPr>
              <a:t>Uçhisar</a:t>
            </a:r>
            <a:r>
              <a:rPr lang="tr-TR" altLang="ja-JP" sz="2200" kern="0" dirty="0">
                <a:solidFill>
                  <a:prstClr val="black"/>
                </a:solidFill>
                <a:latin typeface="Arial" panose="020B0604020202020204" pitchFamily="34" charset="0"/>
                <a:cs typeface="Arial" panose="020B0604020202020204" pitchFamily="34" charset="0"/>
              </a:rPr>
              <a:t>, Avanos ve Göreme civarında bulunan, insanların eskiden beri içlerini oyup barınma yeri ve yiyecek deposu olarak kullandıkları doğal şekil aşağıdakilerden hangisidir?</a:t>
            </a: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Peribacaları</a:t>
            </a: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B) Pamukkale </a:t>
            </a:r>
            <a:r>
              <a:rPr lang="tr-TR" altLang="ja-JP" sz="2200" kern="0" dirty="0">
                <a:solidFill>
                  <a:prstClr val="black"/>
                </a:solidFill>
                <a:latin typeface="Arial" panose="020B0604020202020204" pitchFamily="34" charset="0"/>
                <a:cs typeface="Arial" panose="020B0604020202020204" pitchFamily="34" charset="0"/>
              </a:rPr>
              <a:t>Travertenleri</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C) </a:t>
            </a:r>
            <a:r>
              <a:rPr lang="tr-TR" altLang="ja-JP" sz="2200" kern="0" dirty="0" err="1" smtClean="0">
                <a:solidFill>
                  <a:prstClr val="black"/>
                </a:solidFill>
                <a:latin typeface="Arial" panose="020B0604020202020204" pitchFamily="34" charset="0"/>
                <a:cs typeface="Arial" panose="020B0604020202020204" pitchFamily="34" charset="0"/>
              </a:rPr>
              <a:t>Damlataş</a:t>
            </a:r>
            <a:r>
              <a:rPr lang="tr-TR" altLang="ja-JP" sz="2200" kern="0" dirty="0" smtClean="0">
                <a:solidFill>
                  <a:prstClr val="black"/>
                </a:solidFill>
                <a:latin typeface="Arial" panose="020B0604020202020204" pitchFamily="34" charset="0"/>
                <a:cs typeface="Arial" panose="020B0604020202020204" pitchFamily="34" charset="0"/>
              </a:rPr>
              <a:t> </a:t>
            </a:r>
            <a:r>
              <a:rPr lang="tr-TR" altLang="ja-JP" sz="2200" kern="0" dirty="0">
                <a:solidFill>
                  <a:prstClr val="black"/>
                </a:solidFill>
                <a:latin typeface="Arial" panose="020B0604020202020204" pitchFamily="34" charset="0"/>
                <a:cs typeface="Arial" panose="020B0604020202020204" pitchFamily="34" charset="0"/>
              </a:rPr>
              <a:t>Mağarası</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D) Palandöken </a:t>
            </a:r>
            <a:r>
              <a:rPr lang="tr-TR" altLang="ja-JP" sz="2200" kern="0" dirty="0">
                <a:solidFill>
                  <a:prstClr val="black"/>
                </a:solidFill>
                <a:latin typeface="Arial" panose="020B0604020202020204" pitchFamily="34" charset="0"/>
                <a:cs typeface="Arial" panose="020B0604020202020204" pitchFamily="34" charset="0"/>
              </a:rPr>
              <a:t>Dağları</a:t>
            </a: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15" y="3205111"/>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p>
          </p:txBody>
        </p:sp>
      </p:grpSp>
    </p:spTree>
    <p:extLst>
      <p:ext uri="{BB962C8B-B14F-4D97-AF65-F5344CB8AC3E}">
        <p14:creationId xmlns:p14="http://schemas.microsoft.com/office/powerpoint/2010/main" val="8223725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Yuvarlatılmış Dikdörtgen 10">
            <a:extLst>
              <a:ext uri="{FF2B5EF4-FFF2-40B4-BE49-F238E27FC236}">
                <a16:creationId xmlns:a16="http://schemas.microsoft.com/office/drawing/2014/main" id="{2CBE172B-BCD0-4201-8A2F-5455575DAD95}"/>
              </a:ext>
            </a:extLst>
          </p:cNvPr>
          <p:cNvSpPr/>
          <p:nvPr/>
        </p:nvSpPr>
        <p:spPr>
          <a:xfrm>
            <a:off x="228448" y="1052737"/>
            <a:ext cx="11700200" cy="5544615"/>
          </a:xfrm>
          <a:prstGeom prst="roundRect">
            <a:avLst>
              <a:gd name="adj" fmla="val 3984"/>
            </a:avLst>
          </a:prstGeom>
          <a:noFill/>
          <a:ln w="12700" cap="flat" cmpd="sng" algn="ctr">
            <a:noFill/>
            <a:prstDash val="solid"/>
            <a:miter lim="800000"/>
          </a:ln>
          <a:effectLst/>
        </p:spPr>
        <p:txBody>
          <a:bodyPr rtlCol="0" anchor="t"/>
          <a:lstStyle/>
          <a:p>
            <a:pPr lvl="0">
              <a:spcBef>
                <a:spcPct val="0"/>
              </a:spcBef>
              <a:defRPr/>
            </a:pPr>
            <a:r>
              <a:rPr lang="tr-TR" altLang="ja-JP" sz="2200" b="1" kern="0" dirty="0" smtClean="0">
                <a:solidFill>
                  <a:srgbClr val="C00000"/>
                </a:solidFill>
                <a:latin typeface="Arial" panose="020B0604020202020204" pitchFamily="34" charset="0"/>
                <a:cs typeface="Arial" panose="020B0604020202020204" pitchFamily="34" charset="0"/>
              </a:rPr>
              <a:t>İOKBS </a:t>
            </a:r>
            <a:r>
              <a:rPr lang="tr-TR" altLang="ja-JP" sz="2200" b="1" kern="0" dirty="0" smtClean="0">
                <a:solidFill>
                  <a:srgbClr val="C00000"/>
                </a:solidFill>
                <a:latin typeface="Arial" panose="020B0604020202020204" pitchFamily="34" charset="0"/>
                <a:cs typeface="Arial" panose="020B0604020202020204" pitchFamily="34" charset="0"/>
              </a:rPr>
              <a:t>2009</a:t>
            </a:r>
            <a:endParaRPr lang="tr-TR" altLang="ja-JP" sz="2200" b="1" kern="0" dirty="0" smtClean="0">
              <a:solidFill>
                <a:srgbClr val="C00000"/>
              </a:solidFill>
              <a:latin typeface="Arial" panose="020B0604020202020204" pitchFamily="34" charset="0"/>
              <a:cs typeface="Arial" panose="020B0604020202020204" pitchFamily="34" charset="0"/>
            </a:endParaRP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 İnsanların doğada yaptıkları değişiklikler sonu beşerî unsurlar ortaya çıkar.</a:t>
            </a:r>
          </a:p>
          <a:p>
            <a:pPr lvl="0">
              <a:spcBef>
                <a:spcPct val="0"/>
              </a:spcBef>
              <a:defRPr/>
            </a:pPr>
            <a:r>
              <a:rPr lang="tr-TR" altLang="ja-JP" sz="2200" kern="0" dirty="0">
                <a:solidFill>
                  <a:prstClr val="black"/>
                </a:solidFill>
                <a:latin typeface="Arial" panose="020B0604020202020204" pitchFamily="34" charset="0"/>
                <a:cs typeface="Arial" panose="020B0604020202020204" pitchFamily="34" charset="0"/>
              </a:rPr>
              <a:t> </a:t>
            </a:r>
            <a:endParaRPr lang="tr-TR" altLang="ja-JP" sz="2200" kern="0" dirty="0" smtClean="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b="1" kern="0" dirty="0" smtClean="0">
                <a:solidFill>
                  <a:prstClr val="black"/>
                </a:solidFill>
                <a:latin typeface="Arial" panose="020B0604020202020204" pitchFamily="34" charset="0"/>
                <a:cs typeface="Arial" panose="020B0604020202020204" pitchFamily="34" charset="0"/>
              </a:rPr>
              <a:t>Buna </a:t>
            </a:r>
            <a:r>
              <a:rPr lang="tr-TR" altLang="ja-JP" sz="2200" b="1" kern="0" dirty="0">
                <a:solidFill>
                  <a:prstClr val="black"/>
                </a:solidFill>
                <a:latin typeface="Arial" panose="020B0604020202020204" pitchFamily="34" charset="0"/>
                <a:cs typeface="Arial" panose="020B0604020202020204" pitchFamily="34" charset="0"/>
              </a:rPr>
              <a:t>göre aşağıdakilerden hangisi beşerî unsura örnek gösterilir?</a:t>
            </a:r>
          </a:p>
          <a:p>
            <a:pPr lvl="0">
              <a:spcBef>
                <a:spcPct val="0"/>
              </a:spcBef>
              <a:defRPr/>
            </a:pPr>
            <a:endParaRPr lang="tr-TR" altLang="ja-JP" sz="2200" kern="0" dirty="0">
              <a:solidFill>
                <a:prstClr val="black"/>
              </a:solidFill>
              <a:latin typeface="Arial" panose="020B0604020202020204" pitchFamily="34" charset="0"/>
              <a:cs typeface="Arial" panose="020B0604020202020204" pitchFamily="34" charset="0"/>
            </a:endParaRP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A) Çoruh </a:t>
            </a:r>
            <a:r>
              <a:rPr lang="tr-TR" altLang="ja-JP" sz="2200" kern="0" dirty="0">
                <a:solidFill>
                  <a:prstClr val="black"/>
                </a:solidFill>
                <a:latin typeface="Arial" panose="020B0604020202020204" pitchFamily="34" charset="0"/>
                <a:cs typeface="Arial" panose="020B0604020202020204" pitchFamily="34" charset="0"/>
              </a:rPr>
              <a:t>Nehri </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B) Atatürk </a:t>
            </a:r>
            <a:r>
              <a:rPr lang="tr-TR" altLang="ja-JP" sz="2200" kern="0" dirty="0">
                <a:solidFill>
                  <a:prstClr val="black"/>
                </a:solidFill>
                <a:latin typeface="Arial" panose="020B0604020202020204" pitchFamily="34" charset="0"/>
                <a:cs typeface="Arial" panose="020B0604020202020204" pitchFamily="34" charset="0"/>
              </a:rPr>
              <a:t>Barajı</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C) Van </a:t>
            </a:r>
            <a:r>
              <a:rPr lang="tr-TR" altLang="ja-JP" sz="2200" kern="0" dirty="0">
                <a:solidFill>
                  <a:prstClr val="black"/>
                </a:solidFill>
                <a:latin typeface="Arial" panose="020B0604020202020204" pitchFamily="34" charset="0"/>
                <a:cs typeface="Arial" panose="020B0604020202020204" pitchFamily="34" charset="0"/>
              </a:rPr>
              <a:t>Gölü </a:t>
            </a:r>
          </a:p>
          <a:p>
            <a:pPr lvl="0">
              <a:spcBef>
                <a:spcPct val="0"/>
              </a:spcBef>
              <a:defRPr/>
            </a:pPr>
            <a:r>
              <a:rPr lang="tr-TR" altLang="ja-JP" sz="2200" kern="0" dirty="0" smtClean="0">
                <a:solidFill>
                  <a:prstClr val="black"/>
                </a:solidFill>
                <a:latin typeface="Arial" panose="020B0604020202020204" pitchFamily="34" charset="0"/>
                <a:cs typeface="Arial" panose="020B0604020202020204" pitchFamily="34" charset="0"/>
              </a:rPr>
              <a:t>D) Erciyes </a:t>
            </a:r>
            <a:r>
              <a:rPr lang="tr-TR" altLang="ja-JP" sz="2200" kern="0" dirty="0">
                <a:solidFill>
                  <a:prstClr val="black"/>
                </a:solidFill>
                <a:latin typeface="Arial" panose="020B0604020202020204" pitchFamily="34" charset="0"/>
                <a:cs typeface="Arial" panose="020B0604020202020204" pitchFamily="34" charset="0"/>
              </a:rPr>
              <a:t>Dağı</a:t>
            </a:r>
          </a:p>
        </p:txBody>
      </p:sp>
      <p:pic>
        <p:nvPicPr>
          <p:cNvPr id="16" name="Resim 15">
            <a:extLst>
              <a:ext uri="{FF2B5EF4-FFF2-40B4-BE49-F238E27FC236}">
                <a16:creationId xmlns:a16="http://schemas.microsoft.com/office/drawing/2014/main" id="{2C8FAE45-1059-4ED5-874D-4D46C31A8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15" y="3496040"/>
            <a:ext cx="38820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 20"/>
          <p:cNvGrpSpPr/>
          <p:nvPr/>
        </p:nvGrpSpPr>
        <p:grpSpPr>
          <a:xfrm>
            <a:off x="0" y="32800"/>
            <a:ext cx="12192000" cy="934711"/>
            <a:chOff x="0" y="32800"/>
            <a:chExt cx="12192000" cy="934711"/>
          </a:xfrm>
        </p:grpSpPr>
        <p:grpSp>
          <p:nvGrpSpPr>
            <p:cNvPr id="22" name="Grup 21"/>
            <p:cNvGrpSpPr/>
            <p:nvPr/>
          </p:nvGrpSpPr>
          <p:grpSpPr>
            <a:xfrm flipH="1">
              <a:off x="0" y="32800"/>
              <a:ext cx="12192000" cy="934711"/>
              <a:chOff x="326460" y="994885"/>
              <a:chExt cx="12624852" cy="2356020"/>
            </a:xfrm>
          </p:grpSpPr>
          <p:sp>
            <p:nvSpPr>
              <p:cNvPr id="24"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5"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6"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9"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31"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30"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7"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8"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23"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rPr>
                <a:t>Sınavlarda Çıkmış Sorular</a:t>
              </a:r>
            </a:p>
          </p:txBody>
        </p:sp>
      </p:grpSp>
    </p:spTree>
    <p:extLst>
      <p:ext uri="{BB962C8B-B14F-4D97-AF65-F5344CB8AC3E}">
        <p14:creationId xmlns:p14="http://schemas.microsoft.com/office/powerpoint/2010/main" val="26946184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p:cNvGrpSpPr>
            <a:grpSpLocks noChangeAspect="1"/>
          </p:cNvGrpSpPr>
          <p:nvPr/>
        </p:nvGrpSpPr>
        <p:grpSpPr>
          <a:xfrm>
            <a:off x="1644598" y="1098000"/>
            <a:ext cx="8902804" cy="5760000"/>
            <a:chOff x="-21120" y="0"/>
            <a:chExt cx="15261119" cy="987377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0" y="0"/>
              <a:ext cx="15261119" cy="9873770"/>
            </a:xfrm>
            <a:prstGeom prst="rect">
              <a:avLst/>
            </a:prstGeom>
          </p:spPr>
        </p:pic>
        <p:sp>
          <p:nvSpPr>
            <p:cNvPr id="4" name="Dikdörtgen 3"/>
            <p:cNvSpPr/>
            <p:nvPr/>
          </p:nvSpPr>
          <p:spPr>
            <a:xfrm>
              <a:off x="4058728" y="1396814"/>
              <a:ext cx="10369152" cy="1635527"/>
            </a:xfrm>
            <a:prstGeom prst="rect">
              <a:avLst/>
            </a:prstGeom>
          </p:spPr>
          <p:txBody>
            <a:bodyPr wrap="square">
              <a:spAutoFit/>
            </a:bodyPr>
            <a:lstStyle/>
            <a:p>
              <a:pPr lvl="0" algn="ctr"/>
              <a:r>
                <a:rPr lang="tr-TR" sz="2800" b="1" dirty="0">
                  <a:solidFill>
                    <a:srgbClr val="FFFF00"/>
                  </a:solidFill>
                </a:rPr>
                <a:t>Tüm canlıların içinde yaşadığı ve etkileşim halinde olduğu </a:t>
              </a:r>
              <a:r>
                <a:rPr lang="tr-TR" sz="2800" b="1" dirty="0" smtClean="0">
                  <a:solidFill>
                    <a:srgbClr val="FFFF00"/>
                  </a:solidFill>
                </a:rPr>
                <a:t>ortamadır</a:t>
              </a:r>
              <a:r>
                <a:rPr lang="tr-TR" sz="2800" b="1" dirty="0">
                  <a:solidFill>
                    <a:srgbClr val="FFFF00"/>
                  </a:solidFill>
                </a:rPr>
                <a:t>. </a:t>
              </a:r>
              <a:endParaRPr lang="tr-TR" sz="2800" b="1" dirty="0">
                <a:solidFill>
                  <a:srgbClr val="FFFF00"/>
                </a:solidFill>
              </a:endParaRPr>
            </a:p>
          </p:txBody>
        </p:sp>
      </p:grpSp>
      <p:grpSp>
        <p:nvGrpSpPr>
          <p:cNvPr id="7" name="Grup 6"/>
          <p:cNvGrpSpPr/>
          <p:nvPr/>
        </p:nvGrpSpPr>
        <p:grpSpPr>
          <a:xfrm>
            <a:off x="0" y="32800"/>
            <a:ext cx="12192000" cy="934711"/>
            <a:chOff x="0" y="32800"/>
            <a:chExt cx="12192000" cy="934711"/>
          </a:xfrm>
        </p:grpSpPr>
        <p:grpSp>
          <p:nvGrpSpPr>
            <p:cNvPr id="8" name="Grup 7"/>
            <p:cNvGrpSpPr/>
            <p:nvPr/>
          </p:nvGrpSpPr>
          <p:grpSpPr>
            <a:xfrm flipH="1">
              <a:off x="0" y="32800"/>
              <a:ext cx="12192000" cy="934711"/>
              <a:chOff x="326460" y="994885"/>
              <a:chExt cx="12624852" cy="2356020"/>
            </a:xfrm>
          </p:grpSpPr>
          <p:sp>
            <p:nvSpPr>
              <p:cNvPr id="10"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2"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5"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7"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6"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3"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4"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9" name="TextBox 35"/>
            <p:cNvSpPr txBox="1"/>
            <p:nvPr/>
          </p:nvSpPr>
          <p:spPr>
            <a:xfrm>
              <a:off x="145529" y="238370"/>
              <a:ext cx="10614142" cy="369332"/>
            </a:xfrm>
            <a:prstGeom prst="rect">
              <a:avLst/>
            </a:prstGeom>
          </p:spPr>
          <p:txBody>
            <a:bodyPr wrap="square" lIns="0" tIns="0" rIns="0" bIns="0" rtlCol="0" anchor="ctr">
              <a:spAutoFit/>
            </a:bodyPr>
            <a:lstStyle/>
            <a:p>
              <a:pPr marL="0" marR="0" lvl="0" indent="0" algn="l" defTabSz="1382298" rtl="0" eaLnBrk="1" fontAlgn="auto" latinLnBrk="0" hangingPunct="1">
                <a:lnSpc>
                  <a:spcPct val="100000"/>
                </a:lnSpc>
                <a:spcBef>
                  <a:spcPts val="0"/>
                </a:spcBef>
                <a:spcAft>
                  <a:spcPts val="0"/>
                </a:spcAft>
                <a:buClrTx/>
                <a:buSzTx/>
                <a:buFontTx/>
                <a:buNone/>
                <a:tabLst/>
                <a:defRPr/>
              </a:pPr>
              <a:r>
                <a:rPr kumimoji="0" lang="tr-TR" sz="2400" b="0" i="0" u="none" strike="noStrike" kern="0" cap="none" spc="0" normalizeH="0" baseline="0" noProof="0" dirty="0" smtClean="0">
                  <a:ln>
                    <a:noFill/>
                  </a:ln>
                  <a:solidFill>
                    <a:prstClr val="white"/>
                  </a:solidFill>
                  <a:effectLst>
                    <a:glow rad="241300">
                      <a:srgbClr val="44546A">
                        <a:lumMod val="10000"/>
                      </a:srgbClr>
                    </a:glow>
                  </a:effectLst>
                  <a:uLnTx/>
                  <a:uFillTx/>
                  <a:latin typeface="Poppins" panose="020B0604020202020204" charset="-94"/>
                  <a:ea typeface="+mn-ea"/>
                  <a:cs typeface="Poppins" panose="020B0604020202020204" charset="-94"/>
                </a:rPr>
                <a:t>Kim Bilecek?</a:t>
              </a:r>
              <a:endParaRPr kumimoji="0" lang="tr-TR" sz="2400" b="0" i="0" u="none" strike="noStrike" kern="0" cap="none" spc="0" normalizeH="0" baseline="0" noProof="0" dirty="0">
                <a:ln>
                  <a:noFill/>
                </a:ln>
                <a:solidFill>
                  <a:prstClr val="white"/>
                </a:solidFill>
                <a:effectLst>
                  <a:glow rad="241300">
                    <a:srgbClr val="44546A">
                      <a:lumMod val="10000"/>
                    </a:srgbClr>
                  </a:glow>
                </a:effectLst>
                <a:uLnTx/>
                <a:uFillTx/>
                <a:latin typeface="Poppins" panose="020B0604020202020204" charset="-94"/>
                <a:ea typeface="+mn-ea"/>
                <a:cs typeface="Poppins" panose="020B0604020202020204" charset="-94"/>
              </a:endParaRPr>
            </a:p>
          </p:txBody>
        </p:sp>
      </p:grpSp>
      <p:sp>
        <p:nvSpPr>
          <p:cNvPr id="19" name="Dikdörtgen 18"/>
          <p:cNvSpPr/>
          <p:nvPr/>
        </p:nvSpPr>
        <p:spPr>
          <a:xfrm>
            <a:off x="4973001" y="4200760"/>
            <a:ext cx="4152276" cy="584775"/>
          </a:xfrm>
          <a:prstGeom prst="rect">
            <a:avLst/>
          </a:prstGeom>
        </p:spPr>
        <p:txBody>
          <a:bodyPr wrap="square">
            <a:spAutoFit/>
          </a:bodyPr>
          <a:lstStyle/>
          <a:p>
            <a:pPr lvl="0" algn="ctr">
              <a:defRPr/>
            </a:pPr>
            <a:r>
              <a:rPr lang="tr-TR" sz="3200" b="1" dirty="0" smtClean="0">
                <a:solidFill>
                  <a:prstClr val="white"/>
                </a:solidFill>
              </a:rPr>
              <a:t>Çevre</a:t>
            </a:r>
            <a:endParaRPr kumimoji="0" lang="tr-TR" sz="32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80371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p:cNvGrpSpPr>
            <a:grpSpLocks noChangeAspect="1"/>
          </p:cNvGrpSpPr>
          <p:nvPr/>
        </p:nvGrpSpPr>
        <p:grpSpPr>
          <a:xfrm>
            <a:off x="1644598" y="1098000"/>
            <a:ext cx="8902804" cy="5760000"/>
            <a:chOff x="-21120" y="0"/>
            <a:chExt cx="15261119" cy="987377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0" y="0"/>
              <a:ext cx="15261119" cy="9873770"/>
            </a:xfrm>
            <a:prstGeom prst="rect">
              <a:avLst/>
            </a:prstGeom>
          </p:spPr>
        </p:pic>
        <p:sp>
          <p:nvSpPr>
            <p:cNvPr id="4" name="Dikdörtgen 3"/>
            <p:cNvSpPr/>
            <p:nvPr/>
          </p:nvSpPr>
          <p:spPr>
            <a:xfrm>
              <a:off x="4058728" y="1396814"/>
              <a:ext cx="10369152" cy="1635527"/>
            </a:xfrm>
            <a:prstGeom prst="rect">
              <a:avLst/>
            </a:prstGeom>
          </p:spPr>
          <p:txBody>
            <a:bodyPr wrap="square">
              <a:spAutoFit/>
            </a:bodyPr>
            <a:lstStyle/>
            <a:p>
              <a:pPr lvl="0" algn="ctr"/>
              <a:r>
                <a:rPr lang="tr-TR" sz="2800" b="1" dirty="0" smtClean="0">
                  <a:solidFill>
                    <a:srgbClr val="FFFF00"/>
                  </a:solidFill>
                </a:rPr>
                <a:t>Doğada var olan ve insanlar tarafından yapılmamış her şeyi içerir.</a:t>
              </a:r>
              <a:endParaRPr lang="tr-TR" sz="2800" b="1" dirty="0">
                <a:solidFill>
                  <a:srgbClr val="FFFF00"/>
                </a:solidFill>
              </a:endParaRPr>
            </a:p>
          </p:txBody>
        </p:sp>
      </p:grpSp>
      <p:grpSp>
        <p:nvGrpSpPr>
          <p:cNvPr id="7" name="Grup 6"/>
          <p:cNvGrpSpPr/>
          <p:nvPr/>
        </p:nvGrpSpPr>
        <p:grpSpPr>
          <a:xfrm>
            <a:off x="0" y="32800"/>
            <a:ext cx="12192000" cy="934711"/>
            <a:chOff x="0" y="32800"/>
            <a:chExt cx="12192000" cy="934711"/>
          </a:xfrm>
        </p:grpSpPr>
        <p:grpSp>
          <p:nvGrpSpPr>
            <p:cNvPr id="8" name="Grup 7"/>
            <p:cNvGrpSpPr/>
            <p:nvPr/>
          </p:nvGrpSpPr>
          <p:grpSpPr>
            <a:xfrm flipH="1">
              <a:off x="0" y="32800"/>
              <a:ext cx="12192000" cy="934711"/>
              <a:chOff x="326460" y="994885"/>
              <a:chExt cx="12624852" cy="2356020"/>
            </a:xfrm>
          </p:grpSpPr>
          <p:sp>
            <p:nvSpPr>
              <p:cNvPr id="10"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2"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5"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7"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6"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tr-TR" sz="2000" b="0" i="0" u="none" strike="noStrike" kern="0" cap="none" spc="0" normalizeH="0" baseline="0" noProof="0" dirty="0" smtClean="0">
                      <a:ln>
                        <a:noFill/>
                      </a:ln>
                      <a:solidFill>
                        <a:prstClr val="white"/>
                      </a:solidFill>
                      <a:effectLst/>
                      <a:uLnTx/>
                      <a:uFillTx/>
                      <a:latin typeface="Poppins" panose="020B0604020202020204" charset="-94"/>
                      <a:ea typeface="Adobe Gothic Std B" pitchFamily="34" charset="-128"/>
                      <a:cs typeface="Poppins" panose="020B0604020202020204" charset="-94"/>
                    </a:rPr>
                    <a:t>SINIF</a:t>
                  </a:r>
                  <a:endParaRPr kumimoji="0" lang="en-US" sz="2000" b="0" i="0" u="none" strike="noStrike" kern="0" cap="none" spc="0" normalizeH="0" baseline="0" noProof="0" dirty="0">
                    <a:ln>
                      <a:noFill/>
                    </a:ln>
                    <a:solidFill>
                      <a:prstClr val="white"/>
                    </a:solidFill>
                    <a:effectLst/>
                    <a:uLnTx/>
                    <a:uFillTx/>
                    <a:latin typeface="Poppins" panose="020B0604020202020204" charset="-94"/>
                    <a:ea typeface="Adobe Gothic Std B" pitchFamily="34" charset="-128"/>
                    <a:cs typeface="Poppins" panose="020B0604020202020204" charset="-94"/>
                  </a:endParaRPr>
                </a:p>
              </p:txBody>
            </p:sp>
          </p:grpSp>
          <p:sp>
            <p:nvSpPr>
              <p:cNvPr id="13"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prstClr val="white"/>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prstClr val="white"/>
                  </a:solidFill>
                  <a:effectLst/>
                  <a:uLnTx/>
                  <a:uFillTx/>
                  <a:latin typeface="Poppins" panose="020B0604020202020204" charset="-94"/>
                  <a:ea typeface="Adobe Heiti Std R" pitchFamily="34" charset="-128"/>
                  <a:cs typeface="Poppins" panose="020B0604020202020204" charset="-94"/>
                </a:endParaRPr>
              </a:p>
            </p:txBody>
          </p:sp>
          <p:sp>
            <p:nvSpPr>
              <p:cNvPr id="14"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9" name="TextBox 35"/>
            <p:cNvSpPr txBox="1"/>
            <p:nvPr/>
          </p:nvSpPr>
          <p:spPr>
            <a:xfrm>
              <a:off x="145529" y="238370"/>
              <a:ext cx="10614142" cy="369332"/>
            </a:xfrm>
            <a:prstGeom prst="rect">
              <a:avLst/>
            </a:prstGeom>
          </p:spPr>
          <p:txBody>
            <a:bodyPr wrap="square" lIns="0" tIns="0" rIns="0" bIns="0" rtlCol="0" anchor="ctr">
              <a:spAutoFit/>
            </a:bodyPr>
            <a:lstStyle/>
            <a:p>
              <a:pPr marL="0" marR="0" lvl="0" indent="0" algn="l" defTabSz="1382298" rtl="0" eaLnBrk="1" fontAlgn="auto" latinLnBrk="0" hangingPunct="1">
                <a:lnSpc>
                  <a:spcPct val="100000"/>
                </a:lnSpc>
                <a:spcBef>
                  <a:spcPts val="0"/>
                </a:spcBef>
                <a:spcAft>
                  <a:spcPts val="0"/>
                </a:spcAft>
                <a:buClrTx/>
                <a:buSzTx/>
                <a:buFontTx/>
                <a:buNone/>
                <a:tabLst/>
                <a:defRPr/>
              </a:pPr>
              <a:r>
                <a:rPr kumimoji="0" lang="tr-TR" sz="2400" b="0" i="0" u="none" strike="noStrike" kern="0" cap="none" spc="0" normalizeH="0" baseline="0" noProof="0" dirty="0" smtClean="0">
                  <a:ln>
                    <a:noFill/>
                  </a:ln>
                  <a:solidFill>
                    <a:prstClr val="white"/>
                  </a:solidFill>
                  <a:effectLst>
                    <a:glow rad="241300">
                      <a:srgbClr val="44546A">
                        <a:lumMod val="10000"/>
                      </a:srgbClr>
                    </a:glow>
                  </a:effectLst>
                  <a:uLnTx/>
                  <a:uFillTx/>
                  <a:latin typeface="Poppins" panose="020B0604020202020204" charset="-94"/>
                  <a:ea typeface="+mn-ea"/>
                  <a:cs typeface="Poppins" panose="020B0604020202020204" charset="-94"/>
                </a:rPr>
                <a:t>Kim Bilecek?</a:t>
              </a:r>
              <a:endParaRPr kumimoji="0" lang="tr-TR" sz="2400" b="0" i="0" u="none" strike="noStrike" kern="0" cap="none" spc="0" normalizeH="0" baseline="0" noProof="0" dirty="0">
                <a:ln>
                  <a:noFill/>
                </a:ln>
                <a:solidFill>
                  <a:prstClr val="white"/>
                </a:solidFill>
                <a:effectLst>
                  <a:glow rad="241300">
                    <a:srgbClr val="44546A">
                      <a:lumMod val="10000"/>
                    </a:srgbClr>
                  </a:glow>
                </a:effectLst>
                <a:uLnTx/>
                <a:uFillTx/>
                <a:latin typeface="Poppins" panose="020B0604020202020204" charset="-94"/>
                <a:ea typeface="+mn-ea"/>
                <a:cs typeface="Poppins" panose="020B0604020202020204" charset="-94"/>
              </a:endParaRPr>
            </a:p>
          </p:txBody>
        </p:sp>
      </p:grpSp>
      <p:sp>
        <p:nvSpPr>
          <p:cNvPr id="19" name="Dikdörtgen 18"/>
          <p:cNvSpPr/>
          <p:nvPr/>
        </p:nvSpPr>
        <p:spPr>
          <a:xfrm>
            <a:off x="5246557" y="4112697"/>
            <a:ext cx="3567659" cy="584775"/>
          </a:xfrm>
          <a:prstGeom prst="rect">
            <a:avLst/>
          </a:prstGeom>
        </p:spPr>
        <p:txBody>
          <a:bodyPr wrap="square">
            <a:spAutoFit/>
          </a:bodyPr>
          <a:lstStyle/>
          <a:p>
            <a:pPr lvl="0" algn="ctr">
              <a:defRPr/>
            </a:pPr>
            <a:r>
              <a:rPr lang="tr-TR" sz="3200" b="1" dirty="0" smtClean="0">
                <a:solidFill>
                  <a:prstClr val="white"/>
                </a:solidFill>
              </a:rPr>
              <a:t>Doğal Çevre</a:t>
            </a:r>
            <a:endParaRPr kumimoji="0" lang="tr-TR" sz="32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84588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p:cNvGrpSpPr>
            <a:grpSpLocks noChangeAspect="1"/>
          </p:cNvGrpSpPr>
          <p:nvPr/>
        </p:nvGrpSpPr>
        <p:grpSpPr>
          <a:xfrm>
            <a:off x="1644598" y="1098000"/>
            <a:ext cx="8902804" cy="5760000"/>
            <a:chOff x="-21120" y="0"/>
            <a:chExt cx="15261119" cy="987377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0" y="0"/>
              <a:ext cx="15261119" cy="9873770"/>
            </a:xfrm>
            <a:prstGeom prst="rect">
              <a:avLst/>
            </a:prstGeom>
          </p:spPr>
        </p:pic>
        <p:sp>
          <p:nvSpPr>
            <p:cNvPr id="4" name="Dikdörtgen 3"/>
            <p:cNvSpPr/>
            <p:nvPr/>
          </p:nvSpPr>
          <p:spPr>
            <a:xfrm>
              <a:off x="4058728" y="1396814"/>
              <a:ext cx="10369152" cy="2374153"/>
            </a:xfrm>
            <a:prstGeom prst="rect">
              <a:avLst/>
            </a:prstGeom>
          </p:spPr>
          <p:txBody>
            <a:bodyPr wrap="square">
              <a:spAutoFit/>
            </a:bodyPr>
            <a:lstStyle/>
            <a:p>
              <a:pPr algn="ctr"/>
              <a:r>
                <a:rPr lang="tr-TR" sz="2800" b="1" dirty="0" smtClean="0">
                  <a:solidFill>
                    <a:srgbClr val="FFFF00"/>
                  </a:solidFill>
                </a:rPr>
                <a:t>Doğada </a:t>
              </a:r>
              <a:r>
                <a:rPr lang="tr-TR" sz="2800" b="1" dirty="0">
                  <a:solidFill>
                    <a:srgbClr val="FFFF00"/>
                  </a:solidFill>
                </a:rPr>
                <a:t>insan etkisi olmadan oluşan vadi, göl, </a:t>
              </a:r>
              <a:r>
                <a:rPr lang="tr-TR" sz="2800" b="1" dirty="0" smtClean="0">
                  <a:solidFill>
                    <a:srgbClr val="FFFF00"/>
                  </a:solidFill>
                </a:rPr>
                <a:t>deniz, plato </a:t>
              </a:r>
              <a:r>
                <a:rPr lang="tr-TR" sz="2800" b="1" dirty="0">
                  <a:solidFill>
                    <a:srgbClr val="FFFF00"/>
                  </a:solidFill>
                </a:rPr>
                <a:t>gibi gezip görülebilecek unsurların </a:t>
              </a:r>
              <a:r>
                <a:rPr lang="tr-TR" sz="2800" b="1" dirty="0" smtClean="0">
                  <a:solidFill>
                    <a:srgbClr val="FFFF00"/>
                  </a:solidFill>
                </a:rPr>
                <a:t>tümüdür.</a:t>
              </a:r>
              <a:endParaRPr lang="tr-TR" sz="2800" b="1" dirty="0">
                <a:solidFill>
                  <a:srgbClr val="FFFF00"/>
                </a:solidFill>
              </a:endParaRPr>
            </a:p>
          </p:txBody>
        </p:sp>
      </p:grpSp>
      <p:grpSp>
        <p:nvGrpSpPr>
          <p:cNvPr id="7" name="Grup 6"/>
          <p:cNvGrpSpPr/>
          <p:nvPr/>
        </p:nvGrpSpPr>
        <p:grpSpPr>
          <a:xfrm>
            <a:off x="0" y="32800"/>
            <a:ext cx="12192000" cy="934711"/>
            <a:chOff x="0" y="32800"/>
            <a:chExt cx="12192000" cy="934711"/>
          </a:xfrm>
        </p:grpSpPr>
        <p:grpSp>
          <p:nvGrpSpPr>
            <p:cNvPr id="8" name="Grup 7"/>
            <p:cNvGrpSpPr/>
            <p:nvPr/>
          </p:nvGrpSpPr>
          <p:grpSpPr>
            <a:xfrm flipH="1">
              <a:off x="0" y="32800"/>
              <a:ext cx="12192000" cy="934711"/>
              <a:chOff x="326460" y="994885"/>
              <a:chExt cx="12624852" cy="2356020"/>
            </a:xfrm>
          </p:grpSpPr>
          <p:sp>
            <p:nvSpPr>
              <p:cNvPr id="10"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2"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5"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7"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6"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13"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14"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9"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Kim Bilecek?</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19" name="Dikdörtgen 18"/>
          <p:cNvSpPr/>
          <p:nvPr/>
        </p:nvSpPr>
        <p:spPr>
          <a:xfrm>
            <a:off x="5246557" y="4112697"/>
            <a:ext cx="3567659" cy="584775"/>
          </a:xfrm>
          <a:prstGeom prst="rect">
            <a:avLst/>
          </a:prstGeom>
        </p:spPr>
        <p:txBody>
          <a:bodyPr wrap="square">
            <a:spAutoFit/>
          </a:bodyPr>
          <a:lstStyle/>
          <a:p>
            <a:pPr algn="ctr"/>
            <a:r>
              <a:rPr lang="tr-TR" sz="3200" b="1" dirty="0">
                <a:solidFill>
                  <a:schemeClr val="bg1"/>
                </a:solidFill>
              </a:rPr>
              <a:t>Doğal </a:t>
            </a:r>
            <a:r>
              <a:rPr lang="tr-TR" sz="3200" b="1" dirty="0" smtClean="0">
                <a:solidFill>
                  <a:schemeClr val="bg1"/>
                </a:solidFill>
              </a:rPr>
              <a:t>Varlık</a:t>
            </a:r>
            <a:endParaRPr lang="tr-TR" sz="3200" b="1" dirty="0">
              <a:solidFill>
                <a:schemeClr val="bg1"/>
              </a:solidFill>
            </a:endParaRPr>
          </a:p>
        </p:txBody>
      </p:sp>
    </p:spTree>
    <p:extLst>
      <p:ext uri="{BB962C8B-B14F-4D97-AF65-F5344CB8AC3E}">
        <p14:creationId xmlns:p14="http://schemas.microsoft.com/office/powerpoint/2010/main" val="30220214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p:cNvGrpSpPr>
            <a:grpSpLocks noChangeAspect="1"/>
          </p:cNvGrpSpPr>
          <p:nvPr/>
        </p:nvGrpSpPr>
        <p:grpSpPr>
          <a:xfrm>
            <a:off x="1644598" y="1098000"/>
            <a:ext cx="8902804" cy="5760000"/>
            <a:chOff x="-21120" y="0"/>
            <a:chExt cx="15261119" cy="987377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0" y="0"/>
              <a:ext cx="15261119" cy="9873770"/>
            </a:xfrm>
            <a:prstGeom prst="rect">
              <a:avLst/>
            </a:prstGeom>
          </p:spPr>
        </p:pic>
        <p:sp>
          <p:nvSpPr>
            <p:cNvPr id="4" name="Dikdörtgen 3"/>
            <p:cNvSpPr/>
            <p:nvPr/>
          </p:nvSpPr>
          <p:spPr>
            <a:xfrm>
              <a:off x="4058728" y="1396814"/>
              <a:ext cx="10369152" cy="2374153"/>
            </a:xfrm>
            <a:prstGeom prst="rect">
              <a:avLst/>
            </a:prstGeom>
          </p:spPr>
          <p:txBody>
            <a:bodyPr wrap="square">
              <a:spAutoFit/>
            </a:bodyPr>
            <a:lstStyle/>
            <a:p>
              <a:pPr algn="ctr"/>
              <a:r>
                <a:rPr lang="tr-TR" sz="2800" b="1" dirty="0">
                  <a:solidFill>
                    <a:srgbClr val="FFFF00"/>
                  </a:solidFill>
                </a:rPr>
                <a:t>İnsanların, ihtiyaçlarını karşılamak amacıyla </a:t>
              </a:r>
              <a:r>
                <a:rPr lang="tr-TR" sz="2800" b="1" dirty="0" smtClean="0">
                  <a:solidFill>
                    <a:srgbClr val="FFFF00"/>
                  </a:solidFill>
                </a:rPr>
                <a:t>doğayı değiştirerek </a:t>
              </a:r>
              <a:r>
                <a:rPr lang="tr-TR" sz="2800" b="1" dirty="0">
                  <a:solidFill>
                    <a:srgbClr val="FFFF00"/>
                  </a:solidFill>
                </a:rPr>
                <a:t>meydana getirdikleri </a:t>
              </a:r>
              <a:r>
                <a:rPr lang="tr-TR" sz="2800" b="1" dirty="0" smtClean="0">
                  <a:solidFill>
                    <a:srgbClr val="FFFF00"/>
                  </a:solidFill>
                </a:rPr>
                <a:t>varlıklardır.</a:t>
              </a:r>
              <a:endParaRPr lang="tr-TR" sz="2800" b="1" dirty="0">
                <a:solidFill>
                  <a:srgbClr val="FFFF00"/>
                </a:solidFill>
              </a:endParaRPr>
            </a:p>
          </p:txBody>
        </p:sp>
      </p:grpSp>
      <p:grpSp>
        <p:nvGrpSpPr>
          <p:cNvPr id="7" name="Grup 6"/>
          <p:cNvGrpSpPr/>
          <p:nvPr/>
        </p:nvGrpSpPr>
        <p:grpSpPr>
          <a:xfrm>
            <a:off x="0" y="32800"/>
            <a:ext cx="12192000" cy="934711"/>
            <a:chOff x="0" y="32800"/>
            <a:chExt cx="12192000" cy="934711"/>
          </a:xfrm>
        </p:grpSpPr>
        <p:grpSp>
          <p:nvGrpSpPr>
            <p:cNvPr id="8" name="Grup 7"/>
            <p:cNvGrpSpPr/>
            <p:nvPr/>
          </p:nvGrpSpPr>
          <p:grpSpPr>
            <a:xfrm flipH="1">
              <a:off x="0" y="32800"/>
              <a:ext cx="12192000" cy="934711"/>
              <a:chOff x="326460" y="994885"/>
              <a:chExt cx="12624852" cy="2356020"/>
            </a:xfrm>
          </p:grpSpPr>
          <p:sp>
            <p:nvSpPr>
              <p:cNvPr id="10"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2"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15"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17"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6"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13"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14"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9" name="TextBox 35"/>
            <p:cNvSpPr txBox="1"/>
            <p:nvPr/>
          </p:nvSpPr>
          <p:spPr>
            <a:xfrm>
              <a:off x="145529" y="238370"/>
              <a:ext cx="10614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Kim Bilecek?</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19" name="Dikdörtgen 18"/>
          <p:cNvSpPr/>
          <p:nvPr/>
        </p:nvSpPr>
        <p:spPr>
          <a:xfrm>
            <a:off x="5246557" y="4112697"/>
            <a:ext cx="3567659" cy="584775"/>
          </a:xfrm>
          <a:prstGeom prst="rect">
            <a:avLst/>
          </a:prstGeom>
        </p:spPr>
        <p:txBody>
          <a:bodyPr wrap="square">
            <a:spAutoFit/>
          </a:bodyPr>
          <a:lstStyle/>
          <a:p>
            <a:pPr algn="ctr"/>
            <a:r>
              <a:rPr lang="tr-TR" sz="3200" b="1" dirty="0" smtClean="0">
                <a:solidFill>
                  <a:schemeClr val="bg1"/>
                </a:solidFill>
              </a:rPr>
              <a:t>Beşerî Varlık </a:t>
            </a:r>
            <a:endParaRPr lang="tr-TR" sz="3200" b="1" dirty="0">
              <a:solidFill>
                <a:schemeClr val="bg1"/>
              </a:solidFill>
            </a:endParaRPr>
          </a:p>
        </p:txBody>
      </p:sp>
    </p:spTree>
    <p:extLst>
      <p:ext uri="{BB962C8B-B14F-4D97-AF65-F5344CB8AC3E}">
        <p14:creationId xmlns:p14="http://schemas.microsoft.com/office/powerpoint/2010/main" val="31275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DENİZLİ</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BURDUR</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ISPARTA</a:t>
            </a:r>
            <a:endParaRPr sz="1700" dirty="0">
              <a:ea typeface="Fira Sans Extra Condensed"/>
              <a:cs typeface="Fira Sans Extra Condensed"/>
              <a:sym typeface="Fira Sans Extra Condensed"/>
            </a:endParaRPr>
          </a:p>
        </p:txBody>
      </p:sp>
      <p:pic>
        <p:nvPicPr>
          <p:cNvPr id="28" name="Resim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6000" y="1574664"/>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algn="ctr"/>
            <a:r>
              <a:rPr lang="tr-TR" sz="2400" dirty="0" smtClean="0">
                <a:solidFill>
                  <a:schemeClr val="tx1"/>
                </a:solidFill>
                <a:latin typeface="+mn-lt"/>
              </a:rPr>
              <a:t>Görseli verilen </a:t>
            </a:r>
            <a:r>
              <a:rPr lang="tr-TR" sz="2400" b="1" dirty="0" smtClean="0">
                <a:solidFill>
                  <a:srgbClr val="0070C0"/>
                </a:solidFill>
                <a:latin typeface="+mn-lt"/>
              </a:rPr>
              <a:t>doğal varlığın </a:t>
            </a:r>
            <a:r>
              <a:rPr lang="tr-TR" sz="2400" dirty="0" smtClean="0">
                <a:solidFill>
                  <a:schemeClr val="tx1"/>
                </a:solidFill>
                <a:latin typeface="+mn-lt"/>
              </a:rPr>
              <a:t>hangi ilde olduğunu söyleyiniz.</a:t>
            </a:r>
          </a:p>
        </p:txBody>
      </p:sp>
      <p:sp>
        <p:nvSpPr>
          <p:cNvPr id="32"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
        <p:nvSpPr>
          <p:cNvPr id="36" name="Yuvarlatılmış Dikdörtgen 35"/>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PAMUKKALE</a:t>
            </a:r>
            <a:endParaRPr lang="tr-TR" b="1" dirty="0">
              <a:solidFill>
                <a:schemeClr val="tx1"/>
              </a:solidFill>
            </a:endParaRPr>
          </a:p>
        </p:txBody>
      </p:sp>
    </p:spTree>
    <p:extLst>
      <p:ext uri="{BB962C8B-B14F-4D97-AF65-F5344CB8AC3E}">
        <p14:creationId xmlns:p14="http://schemas.microsoft.com/office/powerpoint/2010/main" val="109012135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AYDIN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MUĞLA</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ANTALYA</a:t>
            </a:r>
            <a:endParaRPr sz="1700" dirty="0">
              <a:ea typeface="Fira Sans Extra Condensed"/>
              <a:cs typeface="Fira Sans Extra Condensed"/>
              <a:sym typeface="Fira Sans Extra Condensed"/>
            </a:endParaRPr>
          </a:p>
        </p:txBody>
      </p:sp>
      <p:pic>
        <p:nvPicPr>
          <p:cNvPr id="34" name="Resim 33"/>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66000" y="1563012"/>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32" name="Yuvarlatılmış Dikdörtgen 31"/>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ÖLÜDENİZ</a:t>
            </a:r>
            <a:endParaRPr lang="tr-TR" b="1" dirty="0">
              <a:solidFill>
                <a:schemeClr val="tx1"/>
              </a:solidFill>
            </a:endParaRPr>
          </a:p>
        </p:txBody>
      </p:sp>
      <p:sp>
        <p:nvSpPr>
          <p:cNvPr id="33"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567704145"/>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0099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ERZİNCAN</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SİVAS</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KAYSERİ</a:t>
            </a:r>
            <a:endParaRPr sz="1700" dirty="0">
              <a:ea typeface="Fira Sans Extra Condensed"/>
              <a:cs typeface="Fira Sans Extra Condensed"/>
              <a:sym typeface="Fira Sans Extra Condensed"/>
            </a:endParaRPr>
          </a:p>
        </p:txBody>
      </p:sp>
      <p:pic>
        <p:nvPicPr>
          <p:cNvPr id="32" name="Resim 31"/>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66205" y="1566108"/>
            <a:ext cx="4860000" cy="3240000"/>
          </a:xfrm>
          <a:prstGeom prst="rect">
            <a:avLst/>
          </a:prstGeom>
          <a:ln w="38100">
            <a:solidFill>
              <a:srgbClr val="FF33CC"/>
            </a:solidFill>
          </a:ln>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36" name="Yuvarlatılmış Dikdörtgen 35"/>
          <p:cNvSpPr/>
          <p:nvPr/>
        </p:nvSpPr>
        <p:spPr>
          <a:xfrm>
            <a:off x="4468761" y="1359660"/>
            <a:ext cx="3259394"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ERCİYES DAĞI</a:t>
            </a:r>
            <a:endParaRPr lang="tr-TR" b="1" dirty="0">
              <a:solidFill>
                <a:schemeClr val="tx1"/>
              </a:solidFill>
            </a:endParaRP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423269828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FF00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0099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03;p16"/>
          <p:cNvSpPr/>
          <p:nvPr/>
        </p:nvSpPr>
        <p:spPr>
          <a:xfrm>
            <a:off x="510840" y="4937913"/>
            <a:ext cx="2520000" cy="720000"/>
          </a:xfrm>
          <a:prstGeom prst="borderCallout1">
            <a:avLst>
              <a:gd name="adj1" fmla="val -283933"/>
              <a:gd name="adj2" fmla="val 177329"/>
              <a:gd name="adj3" fmla="val -1800"/>
              <a:gd name="adj4" fmla="val 49358"/>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ANTALYA</a:t>
            </a:r>
            <a:endParaRPr sz="1700" dirty="0">
              <a:ea typeface="Fira Sans Extra Condensed"/>
              <a:cs typeface="Fira Sans Extra Condensed"/>
              <a:sym typeface="Fira Sans Extra Condensed"/>
            </a:endParaRPr>
          </a:p>
        </p:txBody>
      </p:sp>
      <p:sp>
        <p:nvSpPr>
          <p:cNvPr id="30" name="Google Shape;203;p16"/>
          <p:cNvSpPr/>
          <p:nvPr/>
        </p:nvSpPr>
        <p:spPr>
          <a:xfrm>
            <a:off x="4836000" y="4937913"/>
            <a:ext cx="2520000" cy="720000"/>
          </a:xfrm>
          <a:prstGeom prst="borderCallout1">
            <a:avLst>
              <a:gd name="adj1" fmla="val 1174"/>
              <a:gd name="adj2" fmla="val 50335"/>
              <a:gd name="adj3" fmla="val -122450"/>
              <a:gd name="adj4" fmla="val 49962"/>
            </a:avLst>
          </a:prstGeom>
          <a:solidFill>
            <a:schemeClr val="bg1">
              <a:lumMod val="50000"/>
            </a:schemeClr>
          </a:solidFill>
          <a:ln>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İZMİR</a:t>
            </a:r>
            <a:endParaRPr sz="1700" dirty="0">
              <a:ea typeface="Fira Sans Extra Condensed"/>
              <a:cs typeface="Fira Sans Extra Condensed"/>
              <a:sym typeface="Fira Sans Extra Condensed"/>
            </a:endParaRPr>
          </a:p>
        </p:txBody>
      </p:sp>
      <p:sp>
        <p:nvSpPr>
          <p:cNvPr id="31" name="Google Shape;203;p16"/>
          <p:cNvSpPr/>
          <p:nvPr/>
        </p:nvSpPr>
        <p:spPr>
          <a:xfrm>
            <a:off x="9165040" y="4937913"/>
            <a:ext cx="2520000" cy="720000"/>
          </a:xfrm>
          <a:prstGeom prst="borderCallout1">
            <a:avLst>
              <a:gd name="adj1" fmla="val -3059"/>
              <a:gd name="adj2" fmla="val 49730"/>
              <a:gd name="adj3" fmla="val -285103"/>
              <a:gd name="adj4" fmla="val -77846"/>
            </a:avLst>
          </a:prstGeom>
          <a:solidFill>
            <a:schemeClr val="bg1">
              <a:lumMod val="50000"/>
            </a:schemeClr>
          </a:solidFill>
          <a:ln w="12700">
            <a:solidFill>
              <a:schemeClr val="bg1">
                <a:lumMod val="50000"/>
              </a:schemeClr>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tr-TR" sz="2400" dirty="0" smtClean="0">
                <a:ea typeface="Fira Sans Extra Condensed"/>
                <a:cs typeface="Fira Sans Extra Condensed"/>
                <a:sym typeface="Fira Sans Extra Condensed"/>
              </a:rPr>
              <a:t>BURSA</a:t>
            </a:r>
            <a:endParaRPr sz="1700" dirty="0">
              <a:ea typeface="Fira Sans Extra Condensed"/>
              <a:cs typeface="Fira Sans Extra Condensed"/>
              <a:sym typeface="Fira Sans Extra Condensed"/>
            </a:endParaRPr>
          </a:p>
        </p:txBody>
      </p:sp>
      <p:pic>
        <p:nvPicPr>
          <p:cNvPr id="5122" name="Picture 2" descr="Düden Şelalesi - Vikiped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001" y="1562224"/>
            <a:ext cx="4859999" cy="3240000"/>
          </a:xfrm>
          <a:prstGeom prst="rect">
            <a:avLst/>
          </a:prstGeom>
          <a:noFill/>
          <a:ln w="38100">
            <a:solidFill>
              <a:srgbClr val="FF33CC"/>
            </a:solidFill>
          </a:ln>
          <a:extLst>
            <a:ext uri="{909E8E84-426E-40DD-AFC4-6F175D3DCCD1}">
              <a14:hiddenFill xmlns:a14="http://schemas.microsoft.com/office/drawing/2010/main">
                <a:solidFill>
                  <a:srgbClr val="FFFFFF"/>
                </a:solidFill>
              </a14:hiddenFill>
            </a:ext>
          </a:extLst>
        </p:spPr>
      </p:pic>
      <p:grpSp>
        <p:nvGrpSpPr>
          <p:cNvPr id="15" name="Grup 14"/>
          <p:cNvGrpSpPr/>
          <p:nvPr/>
        </p:nvGrpSpPr>
        <p:grpSpPr>
          <a:xfrm>
            <a:off x="0" y="32800"/>
            <a:ext cx="12192000" cy="934711"/>
            <a:chOff x="0" y="32800"/>
            <a:chExt cx="12192000" cy="934711"/>
          </a:xfrm>
        </p:grpSpPr>
        <p:grpSp>
          <p:nvGrpSpPr>
            <p:cNvPr id="16" name="Grup 15"/>
            <p:cNvGrpSpPr/>
            <p:nvPr/>
          </p:nvGrpSpPr>
          <p:grpSpPr>
            <a:xfrm flipH="1">
              <a:off x="0" y="32800"/>
              <a:ext cx="12192000" cy="934711"/>
              <a:chOff x="326460" y="994885"/>
              <a:chExt cx="12624852" cy="2356020"/>
            </a:xfrm>
          </p:grpSpPr>
          <p:sp>
            <p:nvSpPr>
              <p:cNvPr id="18" name="Freeform: Shape 80">
                <a:extLst>
                  <a:ext uri="{FF2B5EF4-FFF2-40B4-BE49-F238E27FC236}">
                    <a16:creationId xmlns:a16="http://schemas.microsoft.com/office/drawing/2014/main" id="{151A1669-054C-4EAC-BCED-7ADE36DAD4B1}"/>
                  </a:ext>
                </a:extLst>
              </p:cNvPr>
              <p:cNvSpPr>
                <a:spLocks noChangeAspect="1"/>
              </p:cNvSpPr>
              <p:nvPr/>
            </p:nvSpPr>
            <p:spPr>
              <a:xfrm>
                <a:off x="1630710" y="997869"/>
                <a:ext cx="239580" cy="272448"/>
              </a:xfrm>
              <a:custGeom>
                <a:avLst/>
                <a:gdLst>
                  <a:gd name="connsiteX0" fmla="*/ 223157 w 446314"/>
                  <a:gd name="connsiteY0" fmla="*/ 0 h 380657"/>
                  <a:gd name="connsiteX1" fmla="*/ 446314 w 446314"/>
                  <a:gd name="connsiteY1" fmla="*/ 342729 h 380657"/>
                  <a:gd name="connsiteX2" fmla="*/ 441328 w 446314"/>
                  <a:gd name="connsiteY2" fmla="*/ 380657 h 380657"/>
                  <a:gd name="connsiteX3" fmla="*/ 4986 w 446314"/>
                  <a:gd name="connsiteY3" fmla="*/ 380657 h 380657"/>
                  <a:gd name="connsiteX4" fmla="*/ 0 w 446314"/>
                  <a:gd name="connsiteY4" fmla="*/ 342729 h 380657"/>
                  <a:gd name="connsiteX5" fmla="*/ 223157 w 446314"/>
                  <a:gd name="connsiteY5" fmla="*/ 0 h 38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314" h="380657">
                    <a:moveTo>
                      <a:pt x="223157" y="0"/>
                    </a:moveTo>
                    <a:cubicBezTo>
                      <a:pt x="346403" y="0"/>
                      <a:pt x="446314" y="153445"/>
                      <a:pt x="446314" y="342729"/>
                    </a:cubicBezTo>
                    <a:lnTo>
                      <a:pt x="441328" y="380657"/>
                    </a:lnTo>
                    <a:lnTo>
                      <a:pt x="4986" y="380657"/>
                    </a:lnTo>
                    <a:lnTo>
                      <a:pt x="0" y="342729"/>
                    </a:lnTo>
                    <a:cubicBezTo>
                      <a:pt x="0" y="153445"/>
                      <a:pt x="99911" y="0"/>
                      <a:pt x="223157" y="0"/>
                    </a:cubicBezTo>
                    <a:close/>
                  </a:path>
                </a:pathLst>
              </a:custGeom>
              <a:solidFill>
                <a:srgbClr val="D70302"/>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Rectangle: Rounded Corners 82">
                <a:extLst>
                  <a:ext uri="{FF2B5EF4-FFF2-40B4-BE49-F238E27FC236}">
                    <a16:creationId xmlns:a16="http://schemas.microsoft.com/office/drawing/2014/main" id="{7B830F08-B7A7-4AF7-B878-024B4AFA5950}"/>
                  </a:ext>
                </a:extLst>
              </p:cNvPr>
              <p:cNvSpPr/>
              <p:nvPr/>
            </p:nvSpPr>
            <p:spPr>
              <a:xfrm>
                <a:off x="326460" y="1299687"/>
                <a:ext cx="12624852" cy="1361117"/>
              </a:xfrm>
              <a:prstGeom prst="rect">
                <a:avLst/>
              </a:prstGeom>
              <a:gradFill flip="none" rotWithShape="1">
                <a:gsLst>
                  <a:gs pos="0">
                    <a:srgbClr val="FFC000"/>
                  </a:gs>
                  <a:gs pos="100000">
                    <a:srgbClr val="CC3300"/>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0" name="Group 83">
                <a:extLst>
                  <a:ext uri="{FF2B5EF4-FFF2-40B4-BE49-F238E27FC236}">
                    <a16:creationId xmlns:a16="http://schemas.microsoft.com/office/drawing/2014/main" id="{EB95462A-F9C5-45E0-9091-880E6A0E710F}"/>
                  </a:ext>
                </a:extLst>
              </p:cNvPr>
              <p:cNvGrpSpPr/>
              <p:nvPr/>
            </p:nvGrpSpPr>
            <p:grpSpPr>
              <a:xfrm>
                <a:off x="652720" y="994885"/>
                <a:ext cx="1156921" cy="2356020"/>
                <a:chOff x="850143" y="2680077"/>
                <a:chExt cx="1481328" cy="3016660"/>
              </a:xfrm>
            </p:grpSpPr>
            <p:grpSp>
              <p:nvGrpSpPr>
                <p:cNvPr id="23" name="Group 84">
                  <a:extLst>
                    <a:ext uri="{FF2B5EF4-FFF2-40B4-BE49-F238E27FC236}">
                      <a16:creationId xmlns:a16="http://schemas.microsoft.com/office/drawing/2014/main" id="{C86286C7-20F8-4EBC-BFAA-9A9DB8FCCE13}"/>
                    </a:ext>
                  </a:extLst>
                </p:cNvPr>
                <p:cNvGrpSpPr/>
                <p:nvPr/>
              </p:nvGrpSpPr>
              <p:grpSpPr>
                <a:xfrm>
                  <a:off x="850143" y="2680077"/>
                  <a:ext cx="1481328" cy="3016660"/>
                  <a:chOff x="850143" y="2680077"/>
                  <a:chExt cx="1481328" cy="3016660"/>
                </a:xfrm>
                <a:effectLst>
                  <a:outerShdw blurRad="63500" dist="25400" dir="2700000" algn="tl" rotWithShape="0">
                    <a:prstClr val="black">
                      <a:alpha val="40000"/>
                    </a:prstClr>
                  </a:outerShdw>
                </a:effectLst>
              </p:grpSpPr>
              <p:sp>
                <p:nvSpPr>
                  <p:cNvPr id="25" name="Freeform: Shape 86">
                    <a:extLst>
                      <a:ext uri="{FF2B5EF4-FFF2-40B4-BE49-F238E27FC236}">
                        <a16:creationId xmlns:a16="http://schemas.microsoft.com/office/drawing/2014/main" id="{C65C7499-B5C9-4578-A151-9350B2A6F41D}"/>
                      </a:ext>
                    </a:extLst>
                  </p:cNvPr>
                  <p:cNvSpPr>
                    <a:spLocks noChangeAspect="1"/>
                  </p:cNvSpPr>
                  <p:nvPr/>
                </p:nvSpPr>
                <p:spPr>
                  <a:xfrm>
                    <a:off x="850143" y="2680077"/>
                    <a:ext cx="1481328" cy="413480"/>
                  </a:xfrm>
                  <a:custGeom>
                    <a:avLst/>
                    <a:gdLst>
                      <a:gd name="connsiteX0" fmla="*/ 8875600 w 8892560"/>
                      <a:gd name="connsiteY0" fmla="*/ 0 h 2482154"/>
                      <a:gd name="connsiteX1" fmla="*/ 8892560 w 8892560"/>
                      <a:gd name="connsiteY1" fmla="*/ 0 h 2482154"/>
                      <a:gd name="connsiteX2" fmla="*/ 8892560 w 8892560"/>
                      <a:gd name="connsiteY2" fmla="*/ 1754 h 2482154"/>
                      <a:gd name="connsiteX3" fmla="*/ 1091360 w 8892560"/>
                      <a:gd name="connsiteY3" fmla="*/ 0 h 2482154"/>
                      <a:gd name="connsiteX4" fmla="*/ 8875600 w 8892560"/>
                      <a:gd name="connsiteY4" fmla="*/ 0 h 2482154"/>
                      <a:gd name="connsiteX5" fmla="*/ 7784241 w 8892560"/>
                      <a:gd name="connsiteY5" fmla="*/ 2234837 h 2482154"/>
                      <a:gd name="connsiteX6" fmla="*/ 7808625 w 8892560"/>
                      <a:gd name="connsiteY6" fmla="*/ 2482154 h 2482154"/>
                      <a:gd name="connsiteX7" fmla="*/ 2158335 w 8892560"/>
                      <a:gd name="connsiteY7" fmla="*/ 2482154 h 2482154"/>
                      <a:gd name="connsiteX8" fmla="*/ 1091360 w 8892560"/>
                      <a:gd name="connsiteY8" fmla="*/ 2482154 h 2482154"/>
                      <a:gd name="connsiteX9" fmla="*/ 24384 w 8892560"/>
                      <a:gd name="connsiteY9" fmla="*/ 2482154 h 2482154"/>
                      <a:gd name="connsiteX10" fmla="*/ 0 w 8892560"/>
                      <a:gd name="connsiteY10" fmla="*/ 2234837 h 2482154"/>
                      <a:gd name="connsiteX11" fmla="*/ 1091360 w 8892560"/>
                      <a:gd name="connsiteY11" fmla="*/ 0 h 248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2560" h="2482154">
                        <a:moveTo>
                          <a:pt x="8875600" y="0"/>
                        </a:moveTo>
                        <a:lnTo>
                          <a:pt x="8892560" y="0"/>
                        </a:lnTo>
                        <a:lnTo>
                          <a:pt x="8892560" y="1754"/>
                        </a:lnTo>
                        <a:close/>
                        <a:moveTo>
                          <a:pt x="1091360" y="0"/>
                        </a:moveTo>
                        <a:lnTo>
                          <a:pt x="8875600" y="0"/>
                        </a:lnTo>
                        <a:cubicBezTo>
                          <a:pt x="8272860" y="0"/>
                          <a:pt x="7784241" y="1000570"/>
                          <a:pt x="7784241" y="2234837"/>
                        </a:cubicBezTo>
                        <a:lnTo>
                          <a:pt x="7808625" y="2482154"/>
                        </a:lnTo>
                        <a:lnTo>
                          <a:pt x="2158335" y="2482154"/>
                        </a:lnTo>
                        <a:lnTo>
                          <a:pt x="1091360" y="2482154"/>
                        </a:lnTo>
                        <a:lnTo>
                          <a:pt x="24384" y="2482154"/>
                        </a:lnTo>
                        <a:lnTo>
                          <a:pt x="0" y="2234837"/>
                        </a:lnTo>
                        <a:cubicBezTo>
                          <a:pt x="0" y="1000570"/>
                          <a:pt x="488619" y="0"/>
                          <a:pt x="1091360" y="0"/>
                        </a:cubicBezTo>
                        <a:close/>
                      </a:path>
                    </a:pathLst>
                  </a:cu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6" name="Freeform: Shape 87">
                    <a:extLst>
                      <a:ext uri="{FF2B5EF4-FFF2-40B4-BE49-F238E27FC236}">
                        <a16:creationId xmlns:a16="http://schemas.microsoft.com/office/drawing/2014/main" id="{59D08076-8E0B-4759-AC79-F178FF5966C6}"/>
                      </a:ext>
                    </a:extLst>
                  </p:cNvPr>
                  <p:cNvSpPr/>
                  <p:nvPr/>
                </p:nvSpPr>
                <p:spPr>
                  <a:xfrm>
                    <a:off x="850143" y="3095065"/>
                    <a:ext cx="1285765" cy="2601672"/>
                  </a:xfrm>
                  <a:prstGeom prst="flowChartOffpageConnector">
                    <a:avLst/>
                  </a:prstGeom>
                  <a:solidFill>
                    <a:schemeClr val="bg2">
                      <a:lumMod val="1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24" name="TextBox 85">
                  <a:extLst>
                    <a:ext uri="{FF2B5EF4-FFF2-40B4-BE49-F238E27FC236}">
                      <a16:creationId xmlns:a16="http://schemas.microsoft.com/office/drawing/2014/main" id="{687414C1-BFCD-4C26-9A1B-0C945BEFFDF9}"/>
                    </a:ext>
                  </a:extLst>
                </p:cNvPr>
                <p:cNvSpPr txBox="1"/>
                <p:nvPr/>
              </p:nvSpPr>
              <p:spPr>
                <a:xfrm>
                  <a:off x="896943" y="2855110"/>
                  <a:ext cx="1242498" cy="1291304"/>
                </a:xfrm>
                <a:prstGeom prst="rect">
                  <a:avLst/>
                </a:prstGeom>
                <a:noFill/>
              </p:spPr>
              <p:txBody>
                <a:bodyPr wrap="square" rtlCol="0">
                  <a:spAutoFit/>
                </a:bodyPr>
                <a:lstStyle/>
                <a:p>
                  <a:pPr lvl="0" algn="ctr" defTabSz="1219170">
                    <a:spcBef>
                      <a:spcPct val="20000"/>
                    </a:spcBef>
                    <a:defRPr/>
                  </a:pPr>
                  <a:r>
                    <a:rPr lang="tr-TR" sz="2000" kern="0" dirty="0" smtClean="0">
                      <a:solidFill>
                        <a:prstClr val="white"/>
                      </a:solidFill>
                      <a:latin typeface="Poppins" panose="020B0604020202020204" charset="-94"/>
                      <a:ea typeface="Adobe Gothic Std B" pitchFamily="34" charset="-128"/>
                      <a:cs typeface="Poppins" panose="020B0604020202020204" charset="-94"/>
                    </a:rPr>
                    <a:t>SINIF</a:t>
                  </a:r>
                  <a:endParaRPr lang="en-US" sz="2000" kern="0" dirty="0">
                    <a:solidFill>
                      <a:prstClr val="white"/>
                    </a:solidFill>
                    <a:latin typeface="Poppins" panose="020B0604020202020204" charset="-94"/>
                    <a:ea typeface="Adobe Gothic Std B" pitchFamily="34" charset="-128"/>
                    <a:cs typeface="Poppins" panose="020B0604020202020204" charset="-94"/>
                  </a:endParaRPr>
                </a:p>
              </p:txBody>
            </p:sp>
          </p:grpSp>
          <p:sp>
            <p:nvSpPr>
              <p:cNvPr id="21" name="Text Box 10">
                <a:extLst>
                  <a:ext uri="{FF2B5EF4-FFF2-40B4-BE49-F238E27FC236}">
                    <a16:creationId xmlns:a16="http://schemas.microsoft.com/office/drawing/2014/main" id="{F3115FFD-07CC-4C47-92E5-8A888760289D}"/>
                  </a:ext>
                </a:extLst>
              </p:cNvPr>
              <p:cNvSpPr txBox="1">
                <a:spLocks noChangeArrowheads="1"/>
              </p:cNvSpPr>
              <p:nvPr/>
            </p:nvSpPr>
            <p:spPr bwMode="auto">
              <a:xfrm>
                <a:off x="657898" y="1775780"/>
                <a:ext cx="964866" cy="1551555"/>
              </a:xfrm>
              <a:prstGeom prst="rect">
                <a:avLst/>
              </a:prstGeom>
              <a:noFill/>
              <a:ln w="9525">
                <a:noFill/>
                <a:miter lim="800000"/>
                <a:headEnd/>
                <a:tailEnd/>
              </a:ln>
            </p:spPr>
            <p:txBody>
              <a:bodyPr wrap="square" lIns="60960" tIns="30480" rIns="60960" bIns="304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150" normalizeH="0" baseline="0" noProof="0" dirty="0" smtClean="0">
                    <a:ln>
                      <a:noFill/>
                    </a:ln>
                    <a:solidFill>
                      <a:schemeClr val="bg1"/>
                    </a:solidFill>
                    <a:effectLst/>
                    <a:uLnTx/>
                    <a:uFillTx/>
                    <a:latin typeface="Poppins" panose="020B0604020202020204" charset="-94"/>
                    <a:ea typeface="Adobe Heiti Std R" pitchFamily="34" charset="-128"/>
                    <a:cs typeface="Poppins" panose="020B0604020202020204" charset="-94"/>
                  </a:rPr>
                  <a:t>5</a:t>
                </a:r>
                <a:endParaRPr kumimoji="0" lang="en-US" sz="3600" b="0" i="0" u="none" strike="noStrike" kern="1200" cap="none" spc="150" normalizeH="0" baseline="0" noProof="0" dirty="0">
                  <a:ln>
                    <a:noFill/>
                  </a:ln>
                  <a:solidFill>
                    <a:schemeClr val="bg1"/>
                  </a:solidFill>
                  <a:effectLst/>
                  <a:uLnTx/>
                  <a:uFillTx/>
                  <a:latin typeface="Poppins" panose="020B0604020202020204" charset="-94"/>
                  <a:ea typeface="Adobe Heiti Std R" pitchFamily="34" charset="-128"/>
                  <a:cs typeface="Poppins" panose="020B0604020202020204" charset="-94"/>
                </a:endParaRPr>
              </a:p>
            </p:txBody>
          </p:sp>
          <p:sp>
            <p:nvSpPr>
              <p:cNvPr id="22" name="TextBox 89">
                <a:extLst>
                  <a:ext uri="{FF2B5EF4-FFF2-40B4-BE49-F238E27FC236}">
                    <a16:creationId xmlns:a16="http://schemas.microsoft.com/office/drawing/2014/main" id="{39B65C98-9434-45B9-B511-83291CB21259}"/>
                  </a:ext>
                </a:extLst>
              </p:cNvPr>
              <p:cNvSpPr txBox="1"/>
              <p:nvPr/>
            </p:nvSpPr>
            <p:spPr>
              <a:xfrm>
                <a:off x="2520028" y="1341861"/>
                <a:ext cx="10066461" cy="1318821"/>
              </a:xfrm>
              <a:prstGeom prst="rect">
                <a:avLst/>
              </a:prstGeom>
              <a:noFill/>
            </p:spPr>
            <p:txBody>
              <a:bodyPr wrap="square" rtlCol="0">
                <a:spAutoFit/>
              </a:bodyPr>
              <a:lstStyle/>
              <a:p>
                <a:pPr lvl="0">
                  <a:defRPr/>
                </a:pPr>
                <a:endParaRPr lang="tr-TR" sz="2800" dirty="0">
                  <a:solidFill>
                    <a:schemeClr val="bg1"/>
                  </a:solidFill>
                </a:endParaRPr>
              </a:p>
            </p:txBody>
          </p:sp>
        </p:grpSp>
        <p:sp>
          <p:nvSpPr>
            <p:cNvPr id="17" name="TextBox 35"/>
            <p:cNvSpPr txBox="1"/>
            <p:nvPr/>
          </p:nvSpPr>
          <p:spPr>
            <a:xfrm>
              <a:off x="145529" y="238370"/>
              <a:ext cx="10609142" cy="369332"/>
            </a:xfrm>
            <a:prstGeom prst="rect">
              <a:avLst/>
            </a:prstGeom>
          </p:spPr>
          <p:txBody>
            <a:bodyPr wrap="square" lIns="0" tIns="0" rIns="0" bIns="0" rtlCol="0" anchor="ctr">
              <a:spAutoFit/>
            </a:bodyPr>
            <a:lstStyle/>
            <a:p>
              <a:pPr lvl="0" defTabSz="1382298">
                <a:defRPr/>
              </a:pPr>
              <a:r>
                <a:rPr lang="tr-TR" sz="2400" kern="0" dirty="0" smtClean="0">
                  <a:solidFill>
                    <a:schemeClr val="bg1"/>
                  </a:solidFill>
                  <a:effectLst>
                    <a:glow rad="241300">
                      <a:srgbClr val="44546A">
                        <a:lumMod val="10000"/>
                      </a:srgbClr>
                    </a:glow>
                  </a:effectLst>
                  <a:latin typeface="Poppins" panose="020B0604020202020204" charset="-94"/>
                  <a:cs typeface="Poppins" panose="020B0604020202020204" charset="-94"/>
                </a:rPr>
                <a:t>Sıra Sizde</a:t>
              </a:r>
              <a:endParaRPr lang="tr-TR" sz="2400" kern="0" dirty="0">
                <a:solidFill>
                  <a:schemeClr val="bg1"/>
                </a:solidFill>
                <a:effectLst>
                  <a:glow rad="241300">
                    <a:srgbClr val="44546A">
                      <a:lumMod val="10000"/>
                    </a:srgbClr>
                  </a:glow>
                </a:effectLst>
                <a:latin typeface="Poppins" panose="020B0604020202020204" charset="-94"/>
                <a:cs typeface="Poppins" panose="020B0604020202020204" charset="-94"/>
              </a:endParaRPr>
            </a:p>
          </p:txBody>
        </p:sp>
      </p:grpSp>
      <p:sp>
        <p:nvSpPr>
          <p:cNvPr id="27" name="Title 1"/>
          <p:cNvSpPr txBox="1">
            <a:spLocks/>
          </p:cNvSpPr>
          <p:nvPr/>
        </p:nvSpPr>
        <p:spPr>
          <a:xfrm>
            <a:off x="0" y="705377"/>
            <a:ext cx="12192000" cy="845983"/>
          </a:xfrm>
          <a:prstGeom prst="rect">
            <a:avLst/>
          </a:prstGeom>
        </p:spPr>
        <p:txBody>
          <a:bodyPr vert="horz" lIns="91440" tIns="45720" rIns="91440" bIns="45720" rtlCol="0" anchor="ctr" anchorCtr="0">
            <a:noAutofit/>
          </a:bodyPr>
          <a:lstStyle>
            <a:lvl1pPr algn="l" defTabSz="914400" rtl="0" eaLnBrk="1" latinLnBrk="0" hangingPunct="1">
              <a:spcBef>
                <a:spcPct val="0"/>
              </a:spcBef>
              <a:buNone/>
              <a:defRPr sz="4000" kern="1200">
                <a:solidFill>
                  <a:schemeClr val="tx1">
                    <a:lumMod val="75000"/>
                    <a:lumOff val="25000"/>
                  </a:schemeClr>
                </a:solidFill>
                <a:latin typeface="+mj-lt"/>
                <a:ea typeface="+mj-ea"/>
                <a:cs typeface="+mj-cs"/>
              </a:defRPr>
            </a:lvl1pPr>
          </a:lstStyle>
          <a:p>
            <a:pPr lvl="0" algn="ctr">
              <a:spcBef>
                <a:spcPts val="0"/>
              </a:spcBef>
            </a:pPr>
            <a:r>
              <a:rPr lang="tr-TR" sz="2400" dirty="0">
                <a:solidFill>
                  <a:prstClr val="black"/>
                </a:solidFill>
                <a:latin typeface="Calibri" panose="020F0502020204030204"/>
                <a:ea typeface="+mn-ea"/>
                <a:cs typeface="+mn-cs"/>
              </a:rPr>
              <a:t>Görseli verilen </a:t>
            </a:r>
            <a:r>
              <a:rPr lang="tr-TR" sz="2400" b="1" dirty="0">
                <a:solidFill>
                  <a:srgbClr val="0070C0"/>
                </a:solidFill>
                <a:latin typeface="Calibri" panose="020F0502020204030204"/>
                <a:ea typeface="+mn-ea"/>
                <a:cs typeface="+mn-cs"/>
              </a:rPr>
              <a:t>doğal varlığın </a:t>
            </a:r>
            <a:r>
              <a:rPr lang="tr-TR" sz="2400" dirty="0">
                <a:solidFill>
                  <a:prstClr val="black"/>
                </a:solidFill>
                <a:latin typeface="Calibri" panose="020F0502020204030204"/>
                <a:ea typeface="+mn-ea"/>
                <a:cs typeface="+mn-cs"/>
              </a:rPr>
              <a:t>hangi ilde olduğunu söyleyiniz.</a:t>
            </a:r>
          </a:p>
        </p:txBody>
      </p:sp>
      <p:sp>
        <p:nvSpPr>
          <p:cNvPr id="28" name="Google Shape;827;p11">
            <a:hlinkClick r:id="" action="ppaction://hlinkshowjump?jump=nextslide"/>
          </p:cNvPr>
          <p:cNvSpPr/>
          <p:nvPr/>
        </p:nvSpPr>
        <p:spPr>
          <a:xfrm>
            <a:off x="4836000" y="5929292"/>
            <a:ext cx="2520000" cy="818355"/>
          </a:xfrm>
          <a:prstGeom prst="downArrow">
            <a:avLst/>
          </a:prstGeom>
          <a:solidFill>
            <a:srgbClr val="122D46"/>
          </a:solidFill>
          <a:ln w="28575"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2000" b="1" dirty="0" smtClean="0">
                <a:solidFill>
                  <a:srgbClr val="FFFF00"/>
                </a:solidFill>
                <a:latin typeface="Calibri"/>
                <a:ea typeface="Calibri"/>
                <a:cs typeface="Calibri"/>
                <a:sym typeface="Calibri"/>
              </a:rPr>
              <a:t>SONRAKİ</a:t>
            </a:r>
            <a:endParaRPr lang="tr-TR" sz="2000" b="1" dirty="0">
              <a:solidFill>
                <a:srgbClr val="FFFF00"/>
              </a:solidFill>
              <a:latin typeface="Calibri"/>
              <a:ea typeface="Calibri"/>
              <a:cs typeface="Calibri"/>
              <a:sym typeface="Calibri"/>
            </a:endParaRPr>
          </a:p>
        </p:txBody>
      </p:sp>
      <p:sp>
        <p:nvSpPr>
          <p:cNvPr id="35" name="Yuvarlatılmış Dikdörtgen 34"/>
          <p:cNvSpPr/>
          <p:nvPr/>
        </p:nvSpPr>
        <p:spPr>
          <a:xfrm>
            <a:off x="4483509" y="1359660"/>
            <a:ext cx="3244645" cy="360000"/>
          </a:xfrm>
          <a:prstGeom prst="roundRect">
            <a:avLst>
              <a:gd name="adj" fmla="val 50000"/>
            </a:avLst>
          </a:prstGeom>
          <a:solidFill>
            <a:srgbClr val="FF33CC"/>
          </a:solid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DÜDEN ŞELALESİ</a:t>
            </a:r>
          </a:p>
        </p:txBody>
      </p:sp>
    </p:spTree>
    <p:extLst>
      <p:ext uri="{BB962C8B-B14F-4D97-AF65-F5344CB8AC3E}">
        <p14:creationId xmlns:p14="http://schemas.microsoft.com/office/powerpoint/2010/main" val="340650735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29"/>
                                        </p:tgtEl>
                                        <p:attrNameLst>
                                          <p:attrName>fillcolor</p:attrName>
                                        </p:attrNameLst>
                                      </p:cBhvr>
                                      <p:to>
                                        <a:srgbClr val="009900"/>
                                      </p:to>
                                    </p:animClr>
                                    <p:set>
                                      <p:cBhvr>
                                        <p:cTn id="7" dur="500" fill="hold"/>
                                        <p:tgtEl>
                                          <p:spTgt spid="29"/>
                                        </p:tgtEl>
                                        <p:attrNameLst>
                                          <p:attrName>fill.type</p:attrName>
                                        </p:attrNameLst>
                                      </p:cBhvr>
                                      <p:to>
                                        <p:strVal val="solid"/>
                                      </p:to>
                                    </p:set>
                                    <p:set>
                                      <p:cBhvr>
                                        <p:cTn id="8" dur="500" fill="hold"/>
                                        <p:tgtEl>
                                          <p:spTgt spid="2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500" fill="hold"/>
                                        <p:tgtEl>
                                          <p:spTgt spid="30"/>
                                        </p:tgtEl>
                                        <p:attrNameLst>
                                          <p:attrName>fillcolor</p:attrName>
                                        </p:attrNameLst>
                                      </p:cBhvr>
                                      <p:to>
                                        <a:srgbClr val="FF0000"/>
                                      </p:to>
                                    </p:animClr>
                                    <p:set>
                                      <p:cBhvr>
                                        <p:cTn id="14" dur="500" fill="hold"/>
                                        <p:tgtEl>
                                          <p:spTgt spid="30"/>
                                        </p:tgtEl>
                                        <p:attrNameLst>
                                          <p:attrName>fill.type</p:attrName>
                                        </p:attrNameLst>
                                      </p:cBhvr>
                                      <p:to>
                                        <p:strVal val="solid"/>
                                      </p:to>
                                    </p:set>
                                    <p:set>
                                      <p:cBhvr>
                                        <p:cTn id="15" dur="500" fill="hold"/>
                                        <p:tgtEl>
                                          <p:spTgt spid="30"/>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0"/>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31"/>
                                        </p:tgtEl>
                                        <p:attrNameLst>
                                          <p:attrName>fillcolor</p:attrName>
                                        </p:attrNameLst>
                                      </p:cBhvr>
                                      <p:to>
                                        <a:srgbClr val="FF0000"/>
                                      </p:to>
                                    </p:animClr>
                                    <p:set>
                                      <p:cBhvr>
                                        <p:cTn id="21" dur="500" fill="hold"/>
                                        <p:tgtEl>
                                          <p:spTgt spid="31"/>
                                        </p:tgtEl>
                                        <p:attrNameLst>
                                          <p:attrName>fill.type</p:attrName>
                                        </p:attrNameLst>
                                      </p:cBhvr>
                                      <p:to>
                                        <p:strVal val="solid"/>
                                      </p:to>
                                    </p:set>
                                    <p:set>
                                      <p:cBhvr>
                                        <p:cTn id="22" dur="500" fill="hold"/>
                                        <p:tgtEl>
                                          <p:spTgt spid="3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kötü.wav"/>
                                        </p:tgtEl>
                                      </p:cMediaNode>
                                    </p:audio>
                                  </p:subTnLst>
                                </p:cTn>
                              </p:par>
                            </p:childTnLst>
                          </p:cTn>
                        </p:par>
                      </p:childTnLst>
                    </p:cTn>
                  </p:par>
                </p:childTnLst>
              </p:cTn>
              <p:nextCondLst>
                <p:cond evt="onClick" delay="0">
                  <p:tgtEl>
                    <p:spTgt spid="31"/>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is Teması">
  <a:themeElements>
    <a:clrScheme name="Raptiy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5743</TotalTime>
  <Words>2091</Words>
  <Application>Microsoft Office PowerPoint</Application>
  <PresentationFormat>Geniş ekran</PresentationFormat>
  <Paragraphs>453</Paragraphs>
  <Slides>59</Slides>
  <Notes>1</Notes>
  <HiddenSlides>0</HiddenSlides>
  <MMClips>0</MMClips>
  <ScaleCrop>false</ScaleCrop>
  <HeadingPairs>
    <vt:vector size="6" baseType="variant">
      <vt:variant>
        <vt:lpstr>Kullanılan Yazı Tipleri</vt:lpstr>
      </vt:variant>
      <vt:variant>
        <vt:i4>12</vt:i4>
      </vt:variant>
      <vt:variant>
        <vt:lpstr>Tema</vt:lpstr>
      </vt:variant>
      <vt:variant>
        <vt:i4>2</vt:i4>
      </vt:variant>
      <vt:variant>
        <vt:lpstr>Slayt Başlıkları</vt:lpstr>
      </vt:variant>
      <vt:variant>
        <vt:i4>59</vt:i4>
      </vt:variant>
    </vt:vector>
  </HeadingPairs>
  <TitlesOfParts>
    <vt:vector size="73" baseType="lpstr">
      <vt:lpstr>ＭＳ Ｐゴシック</vt:lpstr>
      <vt:lpstr>Adobe Gothic Std B</vt:lpstr>
      <vt:lpstr>Adobe Heiti Std R</vt:lpstr>
      <vt:lpstr>Arial</vt:lpstr>
      <vt:lpstr>Calibri</vt:lpstr>
      <vt:lpstr>Calibri Light</vt:lpstr>
      <vt:lpstr>Candara</vt:lpstr>
      <vt:lpstr>Estrangelo Edessa</vt:lpstr>
      <vt:lpstr>Fira Sans Extra Condensed</vt:lpstr>
      <vt:lpstr>Fira Sans Extra Condensed Medium</vt:lpstr>
      <vt:lpstr>Poppins</vt:lpstr>
      <vt:lpstr>Poppins Semi-Bold</vt:lpstr>
      <vt:lpstr>Office Teması</vt:lpstr>
      <vt:lpstr>5_Ofis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Yönetici</dc:creator>
  <cp:lastModifiedBy>Yönetici</cp:lastModifiedBy>
  <cp:revision>446</cp:revision>
  <dcterms:created xsi:type="dcterms:W3CDTF">2024-07-08T21:50:57Z</dcterms:created>
  <dcterms:modified xsi:type="dcterms:W3CDTF">2024-11-02T23:47:36Z</dcterms:modified>
</cp:coreProperties>
</file>