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03.02.2017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03.02.2017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gif"/><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AutoShape 5"/>
          <p:cNvSpPr>
            <a:spLocks noChangeArrowheads="1"/>
          </p:cNvSpPr>
          <p:nvPr/>
        </p:nvSpPr>
        <p:spPr bwMode="auto">
          <a:xfrm>
            <a:off x="457200" y="4572000"/>
            <a:ext cx="8153400" cy="19812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r>
              <a:rPr lang="tr-TR" sz="2400"/>
              <a:t>Türklerin anayurdu Orta Asya’dır.</a:t>
            </a:r>
          </a:p>
          <a:p>
            <a:pPr marL="90488" indent="179388"/>
            <a:r>
              <a:rPr lang="tr-TR" sz="2400"/>
              <a:t>Doğuda Kingan Dağları,</a:t>
            </a:r>
          </a:p>
          <a:p>
            <a:pPr marL="90488" indent="179388"/>
            <a:r>
              <a:rPr lang="tr-TR" sz="2400"/>
              <a:t>Batıda Hazar Gölü,</a:t>
            </a:r>
          </a:p>
          <a:p>
            <a:pPr marL="90488" indent="179388"/>
            <a:r>
              <a:rPr lang="tr-TR" sz="2400"/>
              <a:t>Güneyde Hindikuş ve Karanlık dağları</a:t>
            </a:r>
          </a:p>
          <a:p>
            <a:pPr marL="90488" indent="179388"/>
            <a:r>
              <a:rPr lang="tr-TR" sz="2400"/>
              <a:t>Kuzeyde Sibirya düzlükleri ile çevrili toprak parçasıdır.</a:t>
            </a:r>
            <a:br>
              <a:rPr lang="tr-TR" sz="2400"/>
            </a:br>
            <a:endParaRPr lang="en-US" sz="2400"/>
          </a:p>
        </p:txBody>
      </p:sp>
      <p:pic>
        <p:nvPicPr>
          <p:cNvPr id="6148" name="Picture 6"/>
          <p:cNvPicPr>
            <a:picLocks noChangeAspect="1" noChangeArrowheads="1"/>
          </p:cNvPicPr>
          <p:nvPr/>
        </p:nvPicPr>
        <p:blipFill>
          <a:blip r:embed="rId2"/>
          <a:srcRect/>
          <a:stretch>
            <a:fillRect/>
          </a:stretch>
        </p:blipFill>
        <p:spPr bwMode="auto">
          <a:xfrm>
            <a:off x="2787650" y="914400"/>
            <a:ext cx="3460750" cy="3581400"/>
          </a:xfrm>
          <a:prstGeom prst="rect">
            <a:avLst/>
          </a:prstGeom>
          <a:ln>
            <a:noFill/>
          </a:ln>
          <a:effectLst>
            <a:outerShdw blurRad="292100" dist="139700" dir="2700000" algn="tl" rotWithShape="0">
              <a:srgbClr val="333333">
                <a:alpha val="65000"/>
              </a:srgbClr>
            </a:outerShdw>
          </a:effectLst>
        </p:spPr>
      </p:pic>
      <p:pic>
        <p:nvPicPr>
          <p:cNvPr id="660484" name="Picture 4"/>
          <p:cNvPicPr>
            <a:picLocks noChangeAspect="1" noChangeArrowheads="1"/>
          </p:cNvPicPr>
          <p:nvPr/>
        </p:nvPicPr>
        <p:blipFill>
          <a:blip r:embed="rId3"/>
          <a:srcRect/>
          <a:stretch>
            <a:fillRect/>
          </a:stretch>
        </p:blipFill>
        <p:spPr bwMode="auto">
          <a:xfrm>
            <a:off x="2590800" y="152400"/>
            <a:ext cx="4194175" cy="35083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1077"/>
                                        </p:tgtEl>
                                        <p:attrNameLst>
                                          <p:attrName>style.visibility</p:attrName>
                                        </p:attrNameLst>
                                      </p:cBhvr>
                                      <p:to>
                                        <p:strVal val="visible"/>
                                      </p:to>
                                    </p:set>
                                    <p:anim calcmode="discrete" valueType="clr">
                                      <p:cBhvr override="childStyle">
                                        <p:cTn id="7" dur="80"/>
                                        <p:tgtEl>
                                          <p:spTgt spid="13107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1077"/>
                                        </p:tgtEl>
                                        <p:attrNameLst>
                                          <p:attrName>fillcolor</p:attrName>
                                        </p:attrNameLst>
                                      </p:cBhvr>
                                      <p:tavLst>
                                        <p:tav tm="0">
                                          <p:val>
                                            <p:clrVal>
                                              <a:schemeClr val="accent2"/>
                                            </p:clrVal>
                                          </p:val>
                                        </p:tav>
                                        <p:tav tm="50000">
                                          <p:val>
                                            <p:clrVal>
                                              <a:schemeClr val="hlink"/>
                                            </p:clrVal>
                                          </p:val>
                                        </p:tav>
                                      </p:tavLst>
                                    </p:anim>
                                    <p:set>
                                      <p:cBhvr>
                                        <p:cTn id="9" dur="80"/>
                                        <p:tgtEl>
                                          <p:spTgt spid="13107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1506" name="Picture 2" descr="Anayurt"/>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pSp>
        <p:nvGrpSpPr>
          <p:cNvPr id="2" name="组合 24"/>
          <p:cNvGrpSpPr>
            <a:grpSpLocks/>
          </p:cNvGrpSpPr>
          <p:nvPr/>
        </p:nvGrpSpPr>
        <p:grpSpPr bwMode="auto">
          <a:xfrm>
            <a:off x="6019800" y="3505200"/>
            <a:ext cx="3124200" cy="615950"/>
            <a:chOff x="1453763" y="2002397"/>
            <a:chExt cx="6296723" cy="719137"/>
          </a:xfrm>
        </p:grpSpPr>
        <p:grpSp>
          <p:nvGrpSpPr>
            <p:cNvPr id="3" name="组合 55"/>
            <p:cNvGrpSpPr>
              <a:grpSpLocks/>
            </p:cNvGrpSpPr>
            <p:nvPr/>
          </p:nvGrpSpPr>
          <p:grpSpPr bwMode="auto">
            <a:xfrm>
              <a:off x="1453763" y="2002397"/>
              <a:ext cx="6296723" cy="719137"/>
              <a:chOff x="1465263" y="1820863"/>
              <a:chExt cx="6296723" cy="719137"/>
            </a:xfrm>
          </p:grpSpPr>
          <p:sp>
            <p:nvSpPr>
              <p:cNvPr id="12" name="AutoShape 3"/>
              <p:cNvSpPr>
                <a:spLocks noChangeArrowheads="1"/>
              </p:cNvSpPr>
              <p:nvPr/>
            </p:nvSpPr>
            <p:spPr bwMode="auto">
              <a:xfrm>
                <a:off x="1465263" y="1820863"/>
                <a:ext cx="6229533" cy="719137"/>
              </a:xfrm>
              <a:prstGeom prst="roundRect">
                <a:avLst>
                  <a:gd name="adj" fmla="val 16667"/>
                </a:avLst>
              </a:prstGeom>
              <a:gradFill rotWithShape="1">
                <a:gsLst>
                  <a:gs pos="0">
                    <a:schemeClr val="bg1"/>
                  </a:gs>
                  <a:gs pos="100000">
                    <a:schemeClr val="bg1">
                      <a:lumMod val="75000"/>
                    </a:schemeClr>
                  </a:gs>
                </a:gsLst>
                <a:lin ang="5400000" scaled="1"/>
              </a:gradFill>
              <a:ln w="9525" algn="ctr">
                <a:noFill/>
                <a:round/>
                <a:headEnd/>
                <a:tailEnd/>
              </a:ln>
              <a:effectLst>
                <a:outerShdw blurRad="50800" dist="38100" dir="2700000" algn="tl" rotWithShape="0">
                  <a:prstClr val="black">
                    <a:alpha val="40000"/>
                  </a:prstClr>
                </a:outerShdw>
              </a:effectLst>
            </p:spPr>
            <p:txBody>
              <a:bodyPr anchor="ctr"/>
              <a:lstStyle/>
              <a:p>
                <a:pPr>
                  <a:defRPr/>
                </a:pPr>
                <a:endParaRPr lang="zh-CN" altLang="zh-CN">
                  <a:latin typeface="Calibri" pitchFamily="34" charset="0"/>
                  <a:ea typeface="宋体" pitchFamily="2" charset="-122"/>
                  <a:cs typeface="Arial" pitchFamily="34" charset="0"/>
                </a:endParaRPr>
              </a:p>
            </p:txBody>
          </p:sp>
          <p:sp>
            <p:nvSpPr>
              <p:cNvPr id="661510" name="AutoShape 3"/>
              <p:cNvSpPr>
                <a:spLocks noChangeArrowheads="1"/>
              </p:cNvSpPr>
              <p:nvPr/>
            </p:nvSpPr>
            <p:spPr bwMode="gray">
              <a:xfrm>
                <a:off x="1533986" y="1909350"/>
                <a:ext cx="6228000" cy="615789"/>
              </a:xfrm>
              <a:prstGeom prst="roundRect">
                <a:avLst>
                  <a:gd name="adj" fmla="val 16667"/>
                </a:avLst>
              </a:prstGeom>
              <a:gradFill rotWithShape="0">
                <a:gsLst>
                  <a:gs pos="0">
                    <a:srgbClr val="057CFF"/>
                  </a:gs>
                  <a:gs pos="100000">
                    <a:srgbClr val="05004C"/>
                  </a:gs>
                </a:gsLst>
                <a:lin ang="5400000"/>
              </a:gradFill>
              <a:ln w="25400" algn="ctr">
                <a:solidFill>
                  <a:schemeClr val="bg1"/>
                </a:solidFill>
                <a:round/>
                <a:headEnd/>
                <a:tailEnd/>
              </a:ln>
            </p:spPr>
            <p:txBody>
              <a:bodyPr wrap="none" anchor="ctr"/>
              <a:lstStyle/>
              <a:p>
                <a:pPr eaLnBrk="0" hangingPunct="0"/>
                <a:endParaRPr lang="zh-CN" altLang="zh-CN" sz="2000">
                  <a:solidFill>
                    <a:schemeClr val="tx2"/>
                  </a:solidFill>
                  <a:latin typeface="Calibri" pitchFamily="34" charset="0"/>
                  <a:ea typeface="微软雅黑" pitchFamily="34" charset="-122"/>
                </a:endParaRPr>
              </a:p>
            </p:txBody>
          </p:sp>
        </p:grpSp>
        <p:sp>
          <p:nvSpPr>
            <p:cNvPr id="661511" name="Rectangle 13"/>
            <p:cNvSpPr>
              <a:spLocks noChangeArrowheads="1"/>
            </p:cNvSpPr>
            <p:nvPr/>
          </p:nvSpPr>
          <p:spPr bwMode="auto">
            <a:xfrm>
              <a:off x="1607513" y="2174831"/>
              <a:ext cx="6093416" cy="431205"/>
            </a:xfrm>
            <a:prstGeom prst="rect">
              <a:avLst/>
            </a:prstGeom>
            <a:noFill/>
            <a:ln w="9525">
              <a:noFill/>
              <a:miter lim="800000"/>
              <a:headEnd/>
              <a:tailEnd/>
            </a:ln>
          </p:spPr>
          <p:txBody>
            <a:bodyPr>
              <a:spAutoFit/>
            </a:bodyPr>
            <a:lstStyle/>
            <a:p>
              <a:r>
                <a:rPr lang="tr-TR" altLang="zh-CN">
                  <a:solidFill>
                    <a:schemeClr val="bg1"/>
                  </a:solidFill>
                  <a:latin typeface="微软雅黑" pitchFamily="34" charset="-122"/>
                  <a:ea typeface="微软雅黑" pitchFamily="34" charset="-122"/>
                </a:rPr>
                <a:t>Doğuda Kingan Dağları</a:t>
              </a:r>
              <a:endParaRPr lang="zh-CN" altLang="en-US">
                <a:solidFill>
                  <a:schemeClr val="bg1"/>
                </a:solidFill>
                <a:latin typeface="微软雅黑" pitchFamily="34" charset="-122"/>
                <a:ea typeface="微软雅黑" pitchFamily="34" charset="-122"/>
              </a:endParaRPr>
            </a:p>
          </p:txBody>
        </p:sp>
      </p:grpSp>
      <p:grpSp>
        <p:nvGrpSpPr>
          <p:cNvPr id="4" name="组合 24"/>
          <p:cNvGrpSpPr>
            <a:grpSpLocks/>
          </p:cNvGrpSpPr>
          <p:nvPr/>
        </p:nvGrpSpPr>
        <p:grpSpPr bwMode="auto">
          <a:xfrm>
            <a:off x="3581400" y="2279650"/>
            <a:ext cx="3100388" cy="615950"/>
            <a:chOff x="1453763" y="2002397"/>
            <a:chExt cx="6247166" cy="719137"/>
          </a:xfrm>
        </p:grpSpPr>
        <p:grpSp>
          <p:nvGrpSpPr>
            <p:cNvPr id="5" name="组合 55"/>
            <p:cNvGrpSpPr>
              <a:grpSpLocks/>
            </p:cNvGrpSpPr>
            <p:nvPr/>
          </p:nvGrpSpPr>
          <p:grpSpPr bwMode="auto">
            <a:xfrm>
              <a:off x="1453763" y="2002397"/>
              <a:ext cx="6228000" cy="719137"/>
              <a:chOff x="1465263" y="1820863"/>
              <a:chExt cx="6228000" cy="719137"/>
            </a:xfrm>
          </p:grpSpPr>
          <p:sp>
            <p:nvSpPr>
              <p:cNvPr id="17" name="AutoShape 3"/>
              <p:cNvSpPr>
                <a:spLocks noChangeArrowheads="1"/>
              </p:cNvSpPr>
              <p:nvPr/>
            </p:nvSpPr>
            <p:spPr bwMode="auto">
              <a:xfrm>
                <a:off x="1465263" y="1820863"/>
                <a:ext cx="6227974" cy="719137"/>
              </a:xfrm>
              <a:prstGeom prst="roundRect">
                <a:avLst>
                  <a:gd name="adj" fmla="val 16667"/>
                </a:avLst>
              </a:prstGeom>
              <a:gradFill rotWithShape="1">
                <a:gsLst>
                  <a:gs pos="0">
                    <a:schemeClr val="bg1"/>
                  </a:gs>
                  <a:gs pos="100000">
                    <a:schemeClr val="bg1">
                      <a:lumMod val="75000"/>
                    </a:schemeClr>
                  </a:gs>
                </a:gsLst>
                <a:lin ang="5400000" scaled="1"/>
              </a:gradFill>
              <a:ln w="9525" algn="ctr">
                <a:noFill/>
                <a:round/>
                <a:headEnd/>
                <a:tailEnd/>
              </a:ln>
              <a:effectLst>
                <a:outerShdw blurRad="50800" dist="38100" dir="2700000" algn="tl" rotWithShape="0">
                  <a:prstClr val="black">
                    <a:alpha val="40000"/>
                  </a:prstClr>
                </a:outerShdw>
              </a:effectLst>
            </p:spPr>
            <p:txBody>
              <a:bodyPr anchor="ctr"/>
              <a:lstStyle/>
              <a:p>
                <a:pPr>
                  <a:defRPr/>
                </a:pPr>
                <a:endParaRPr lang="zh-CN" altLang="zh-CN">
                  <a:latin typeface="Calibri" pitchFamily="34" charset="0"/>
                  <a:ea typeface="宋体" pitchFamily="2" charset="-122"/>
                  <a:cs typeface="Arial" pitchFamily="34" charset="0"/>
                </a:endParaRPr>
              </a:p>
            </p:txBody>
          </p:sp>
          <p:sp>
            <p:nvSpPr>
              <p:cNvPr id="661515" name="AutoShape 3"/>
              <p:cNvSpPr>
                <a:spLocks noChangeArrowheads="1"/>
              </p:cNvSpPr>
              <p:nvPr/>
            </p:nvSpPr>
            <p:spPr bwMode="gray">
              <a:xfrm>
                <a:off x="1465263" y="1909350"/>
                <a:ext cx="6228000" cy="615789"/>
              </a:xfrm>
              <a:prstGeom prst="roundRect">
                <a:avLst>
                  <a:gd name="adj" fmla="val 16667"/>
                </a:avLst>
              </a:prstGeom>
              <a:gradFill rotWithShape="0">
                <a:gsLst>
                  <a:gs pos="0">
                    <a:srgbClr val="057CFF"/>
                  </a:gs>
                  <a:gs pos="100000">
                    <a:srgbClr val="05004C"/>
                  </a:gs>
                </a:gsLst>
                <a:lin ang="5400000"/>
              </a:gradFill>
              <a:ln w="25400" algn="ctr">
                <a:solidFill>
                  <a:schemeClr val="bg1"/>
                </a:solidFill>
                <a:round/>
                <a:headEnd/>
                <a:tailEnd/>
              </a:ln>
            </p:spPr>
            <p:txBody>
              <a:bodyPr wrap="none" anchor="ctr"/>
              <a:lstStyle/>
              <a:p>
                <a:pPr eaLnBrk="0" hangingPunct="0"/>
                <a:endParaRPr lang="zh-CN" altLang="zh-CN" sz="2000">
                  <a:solidFill>
                    <a:schemeClr val="tx2"/>
                  </a:solidFill>
                  <a:latin typeface="Calibri" pitchFamily="34" charset="0"/>
                  <a:ea typeface="微软雅黑" pitchFamily="34" charset="-122"/>
                </a:endParaRPr>
              </a:p>
            </p:txBody>
          </p:sp>
        </p:grpSp>
        <p:sp>
          <p:nvSpPr>
            <p:cNvPr id="661516" name="Rectangle 13"/>
            <p:cNvSpPr>
              <a:spLocks noChangeArrowheads="1"/>
            </p:cNvSpPr>
            <p:nvPr/>
          </p:nvSpPr>
          <p:spPr bwMode="auto">
            <a:xfrm>
              <a:off x="1607513" y="2174831"/>
              <a:ext cx="6093416" cy="431205"/>
            </a:xfrm>
            <a:prstGeom prst="rect">
              <a:avLst/>
            </a:prstGeom>
            <a:noFill/>
            <a:ln w="9525">
              <a:noFill/>
              <a:miter lim="800000"/>
              <a:headEnd/>
              <a:tailEnd/>
            </a:ln>
          </p:spPr>
          <p:txBody>
            <a:bodyPr>
              <a:spAutoFit/>
            </a:bodyPr>
            <a:lstStyle/>
            <a:p>
              <a:r>
                <a:rPr lang="tr-TR" altLang="zh-CN">
                  <a:solidFill>
                    <a:schemeClr val="bg1"/>
                  </a:solidFill>
                  <a:latin typeface="微软雅黑" pitchFamily="34" charset="-122"/>
                  <a:ea typeface="微软雅黑" pitchFamily="34" charset="-122"/>
                </a:rPr>
                <a:t>Kuzeyde Sibirya Düzlükleri</a:t>
              </a:r>
              <a:endParaRPr lang="zh-CN" altLang="en-US">
                <a:solidFill>
                  <a:schemeClr val="bg1"/>
                </a:solidFill>
                <a:latin typeface="微软雅黑" pitchFamily="34" charset="-122"/>
                <a:ea typeface="微软雅黑" pitchFamily="34" charset="-122"/>
              </a:endParaRPr>
            </a:p>
          </p:txBody>
        </p:sp>
      </p:grpSp>
      <p:grpSp>
        <p:nvGrpSpPr>
          <p:cNvPr id="6" name="组合 24"/>
          <p:cNvGrpSpPr>
            <a:grpSpLocks/>
          </p:cNvGrpSpPr>
          <p:nvPr/>
        </p:nvGrpSpPr>
        <p:grpSpPr bwMode="auto">
          <a:xfrm>
            <a:off x="3429000" y="4489450"/>
            <a:ext cx="3124200" cy="615950"/>
            <a:chOff x="1453763" y="2002397"/>
            <a:chExt cx="6296723" cy="719137"/>
          </a:xfrm>
        </p:grpSpPr>
        <p:grpSp>
          <p:nvGrpSpPr>
            <p:cNvPr id="7" name="组合 55"/>
            <p:cNvGrpSpPr>
              <a:grpSpLocks/>
            </p:cNvGrpSpPr>
            <p:nvPr/>
          </p:nvGrpSpPr>
          <p:grpSpPr bwMode="auto">
            <a:xfrm>
              <a:off x="1453763" y="2002397"/>
              <a:ext cx="6296723" cy="719137"/>
              <a:chOff x="1465263" y="1820863"/>
              <a:chExt cx="6296723" cy="719137"/>
            </a:xfrm>
          </p:grpSpPr>
          <p:sp>
            <p:nvSpPr>
              <p:cNvPr id="22" name="AutoShape 3"/>
              <p:cNvSpPr>
                <a:spLocks noChangeArrowheads="1"/>
              </p:cNvSpPr>
              <p:nvPr/>
            </p:nvSpPr>
            <p:spPr bwMode="auto">
              <a:xfrm>
                <a:off x="1465263" y="1820863"/>
                <a:ext cx="6229533" cy="719137"/>
              </a:xfrm>
              <a:prstGeom prst="roundRect">
                <a:avLst>
                  <a:gd name="adj" fmla="val 16667"/>
                </a:avLst>
              </a:prstGeom>
              <a:gradFill rotWithShape="1">
                <a:gsLst>
                  <a:gs pos="0">
                    <a:schemeClr val="bg1"/>
                  </a:gs>
                  <a:gs pos="100000">
                    <a:schemeClr val="bg1">
                      <a:lumMod val="75000"/>
                    </a:schemeClr>
                  </a:gs>
                </a:gsLst>
                <a:lin ang="5400000" scaled="1"/>
              </a:gradFill>
              <a:ln w="9525" algn="ctr">
                <a:noFill/>
                <a:round/>
                <a:headEnd/>
                <a:tailEnd/>
              </a:ln>
              <a:effectLst>
                <a:outerShdw blurRad="50800" dist="38100" dir="2700000" algn="tl" rotWithShape="0">
                  <a:prstClr val="black">
                    <a:alpha val="40000"/>
                  </a:prstClr>
                </a:outerShdw>
              </a:effectLst>
            </p:spPr>
            <p:txBody>
              <a:bodyPr anchor="ctr"/>
              <a:lstStyle/>
              <a:p>
                <a:pPr>
                  <a:defRPr/>
                </a:pPr>
                <a:endParaRPr lang="zh-CN" altLang="zh-CN">
                  <a:latin typeface="Calibri" pitchFamily="34" charset="0"/>
                  <a:ea typeface="宋体" pitchFamily="2" charset="-122"/>
                  <a:cs typeface="Arial" pitchFamily="34" charset="0"/>
                </a:endParaRPr>
              </a:p>
            </p:txBody>
          </p:sp>
          <p:sp>
            <p:nvSpPr>
              <p:cNvPr id="661520" name="AutoShape 3"/>
              <p:cNvSpPr>
                <a:spLocks noChangeArrowheads="1"/>
              </p:cNvSpPr>
              <p:nvPr/>
            </p:nvSpPr>
            <p:spPr bwMode="gray">
              <a:xfrm>
                <a:off x="1533986" y="1909350"/>
                <a:ext cx="6228000" cy="615789"/>
              </a:xfrm>
              <a:prstGeom prst="roundRect">
                <a:avLst>
                  <a:gd name="adj" fmla="val 16667"/>
                </a:avLst>
              </a:prstGeom>
              <a:gradFill rotWithShape="0">
                <a:gsLst>
                  <a:gs pos="0">
                    <a:srgbClr val="057CFF"/>
                  </a:gs>
                  <a:gs pos="100000">
                    <a:srgbClr val="05004C"/>
                  </a:gs>
                </a:gsLst>
                <a:lin ang="5400000"/>
              </a:gradFill>
              <a:ln w="25400" algn="ctr">
                <a:solidFill>
                  <a:schemeClr val="bg1"/>
                </a:solidFill>
                <a:round/>
                <a:headEnd/>
                <a:tailEnd/>
              </a:ln>
            </p:spPr>
            <p:txBody>
              <a:bodyPr wrap="none" anchor="ctr"/>
              <a:lstStyle/>
              <a:p>
                <a:pPr eaLnBrk="0" hangingPunct="0"/>
                <a:endParaRPr lang="zh-CN" altLang="zh-CN" sz="2000">
                  <a:solidFill>
                    <a:schemeClr val="tx2"/>
                  </a:solidFill>
                  <a:latin typeface="Calibri" pitchFamily="34" charset="0"/>
                  <a:ea typeface="微软雅黑" pitchFamily="34" charset="-122"/>
                </a:endParaRPr>
              </a:p>
            </p:txBody>
          </p:sp>
        </p:grpSp>
        <p:sp>
          <p:nvSpPr>
            <p:cNvPr id="661521" name="Rectangle 13"/>
            <p:cNvSpPr>
              <a:spLocks noChangeArrowheads="1"/>
            </p:cNvSpPr>
            <p:nvPr/>
          </p:nvSpPr>
          <p:spPr bwMode="auto">
            <a:xfrm>
              <a:off x="1607513" y="2174831"/>
              <a:ext cx="6093416" cy="431205"/>
            </a:xfrm>
            <a:prstGeom prst="rect">
              <a:avLst/>
            </a:prstGeom>
            <a:noFill/>
            <a:ln w="9525">
              <a:noFill/>
              <a:miter lim="800000"/>
              <a:headEnd/>
              <a:tailEnd/>
            </a:ln>
          </p:spPr>
          <p:txBody>
            <a:bodyPr>
              <a:spAutoFit/>
            </a:bodyPr>
            <a:lstStyle/>
            <a:p>
              <a:r>
                <a:rPr lang="tr-TR" altLang="zh-CN">
                  <a:solidFill>
                    <a:schemeClr val="bg1"/>
                  </a:solidFill>
                  <a:latin typeface="微软雅黑" pitchFamily="34" charset="-122"/>
                  <a:ea typeface="微软雅黑" pitchFamily="34" charset="-122"/>
                </a:rPr>
                <a:t>Güneyde Hindikuş Dağları</a:t>
              </a:r>
              <a:endParaRPr lang="zh-CN" altLang="en-US">
                <a:solidFill>
                  <a:schemeClr val="bg1"/>
                </a:solidFill>
                <a:latin typeface="微软雅黑" pitchFamily="34" charset="-122"/>
                <a:ea typeface="微软雅黑" pitchFamily="34" charset="-122"/>
              </a:endParaRPr>
            </a:p>
          </p:txBody>
        </p:sp>
      </p:grpSp>
      <p:grpSp>
        <p:nvGrpSpPr>
          <p:cNvPr id="8" name="组合 24"/>
          <p:cNvGrpSpPr>
            <a:grpSpLocks/>
          </p:cNvGrpSpPr>
          <p:nvPr/>
        </p:nvGrpSpPr>
        <p:grpSpPr bwMode="auto">
          <a:xfrm>
            <a:off x="685800" y="3575050"/>
            <a:ext cx="3124200" cy="615950"/>
            <a:chOff x="1453763" y="2002397"/>
            <a:chExt cx="6296723" cy="719137"/>
          </a:xfrm>
        </p:grpSpPr>
        <p:grpSp>
          <p:nvGrpSpPr>
            <p:cNvPr id="9" name="组合 55"/>
            <p:cNvGrpSpPr>
              <a:grpSpLocks/>
            </p:cNvGrpSpPr>
            <p:nvPr/>
          </p:nvGrpSpPr>
          <p:grpSpPr bwMode="auto">
            <a:xfrm>
              <a:off x="1453763" y="2002397"/>
              <a:ext cx="6296723" cy="719137"/>
              <a:chOff x="1465263" y="1820863"/>
              <a:chExt cx="6296723" cy="719137"/>
            </a:xfrm>
          </p:grpSpPr>
          <p:sp>
            <p:nvSpPr>
              <p:cNvPr id="27" name="AutoShape 3"/>
              <p:cNvSpPr>
                <a:spLocks noChangeArrowheads="1"/>
              </p:cNvSpPr>
              <p:nvPr/>
            </p:nvSpPr>
            <p:spPr bwMode="auto">
              <a:xfrm>
                <a:off x="1465263" y="1820863"/>
                <a:ext cx="6229533" cy="719137"/>
              </a:xfrm>
              <a:prstGeom prst="roundRect">
                <a:avLst>
                  <a:gd name="adj" fmla="val 16667"/>
                </a:avLst>
              </a:prstGeom>
              <a:gradFill rotWithShape="1">
                <a:gsLst>
                  <a:gs pos="0">
                    <a:schemeClr val="bg1"/>
                  </a:gs>
                  <a:gs pos="100000">
                    <a:schemeClr val="bg1">
                      <a:lumMod val="75000"/>
                    </a:schemeClr>
                  </a:gs>
                </a:gsLst>
                <a:lin ang="5400000" scaled="1"/>
              </a:gradFill>
              <a:ln w="9525" algn="ctr">
                <a:noFill/>
                <a:round/>
                <a:headEnd/>
                <a:tailEnd/>
              </a:ln>
              <a:effectLst>
                <a:outerShdw blurRad="50800" dist="38100" dir="2700000" algn="tl" rotWithShape="0">
                  <a:prstClr val="black">
                    <a:alpha val="40000"/>
                  </a:prstClr>
                </a:outerShdw>
              </a:effectLst>
            </p:spPr>
            <p:txBody>
              <a:bodyPr anchor="ctr"/>
              <a:lstStyle/>
              <a:p>
                <a:pPr>
                  <a:defRPr/>
                </a:pPr>
                <a:endParaRPr lang="zh-CN" altLang="zh-CN">
                  <a:latin typeface="Calibri" pitchFamily="34" charset="0"/>
                  <a:ea typeface="宋体" pitchFamily="2" charset="-122"/>
                  <a:cs typeface="Arial" pitchFamily="34" charset="0"/>
                </a:endParaRPr>
              </a:p>
            </p:txBody>
          </p:sp>
          <p:sp>
            <p:nvSpPr>
              <p:cNvPr id="661525" name="AutoShape 3"/>
              <p:cNvSpPr>
                <a:spLocks noChangeArrowheads="1"/>
              </p:cNvSpPr>
              <p:nvPr/>
            </p:nvSpPr>
            <p:spPr bwMode="gray">
              <a:xfrm>
                <a:off x="1533986" y="1909350"/>
                <a:ext cx="6228000" cy="615789"/>
              </a:xfrm>
              <a:prstGeom prst="roundRect">
                <a:avLst>
                  <a:gd name="adj" fmla="val 16667"/>
                </a:avLst>
              </a:prstGeom>
              <a:gradFill rotWithShape="0">
                <a:gsLst>
                  <a:gs pos="0">
                    <a:srgbClr val="057CFF"/>
                  </a:gs>
                  <a:gs pos="100000">
                    <a:srgbClr val="05004C"/>
                  </a:gs>
                </a:gsLst>
                <a:lin ang="5400000"/>
              </a:gradFill>
              <a:ln w="25400" algn="ctr">
                <a:solidFill>
                  <a:schemeClr val="bg1"/>
                </a:solidFill>
                <a:round/>
                <a:headEnd/>
                <a:tailEnd/>
              </a:ln>
            </p:spPr>
            <p:txBody>
              <a:bodyPr wrap="none" anchor="ctr"/>
              <a:lstStyle/>
              <a:p>
                <a:pPr eaLnBrk="0" hangingPunct="0"/>
                <a:endParaRPr lang="zh-CN" altLang="zh-CN" sz="2000">
                  <a:solidFill>
                    <a:schemeClr val="tx2"/>
                  </a:solidFill>
                  <a:latin typeface="Calibri" pitchFamily="34" charset="0"/>
                  <a:ea typeface="微软雅黑" pitchFamily="34" charset="-122"/>
                </a:endParaRPr>
              </a:p>
            </p:txBody>
          </p:sp>
        </p:grpSp>
        <p:sp>
          <p:nvSpPr>
            <p:cNvPr id="661526" name="Rectangle 13"/>
            <p:cNvSpPr>
              <a:spLocks noChangeArrowheads="1"/>
            </p:cNvSpPr>
            <p:nvPr/>
          </p:nvSpPr>
          <p:spPr bwMode="auto">
            <a:xfrm>
              <a:off x="1607342" y="2174831"/>
              <a:ext cx="6093417" cy="431205"/>
            </a:xfrm>
            <a:prstGeom prst="rect">
              <a:avLst/>
            </a:prstGeom>
            <a:noFill/>
            <a:ln w="9525">
              <a:noFill/>
              <a:miter lim="800000"/>
              <a:headEnd/>
              <a:tailEnd/>
            </a:ln>
          </p:spPr>
          <p:txBody>
            <a:bodyPr>
              <a:spAutoFit/>
            </a:bodyPr>
            <a:lstStyle/>
            <a:p>
              <a:r>
                <a:rPr lang="tr-TR" altLang="zh-CN">
                  <a:solidFill>
                    <a:schemeClr val="bg1"/>
                  </a:solidFill>
                  <a:latin typeface="微软雅黑" pitchFamily="34" charset="-122"/>
                  <a:ea typeface="微软雅黑" pitchFamily="34" charset="-122"/>
                </a:rPr>
                <a:t>Batıda Hazar Denizi</a:t>
              </a:r>
              <a:endParaRPr lang="zh-CN" altLang="en-US">
                <a:solidFill>
                  <a:schemeClr val="bg1"/>
                </a:solidFill>
                <a:latin typeface="微软雅黑" pitchFamily="34" charset="-122"/>
                <a:ea typeface="微软雅黑" pitchFamily="34" charset="-122"/>
              </a:endParaRPr>
            </a:p>
          </p:txBody>
        </p:sp>
      </p:grpSp>
      <p:graphicFrame>
        <p:nvGraphicFramePr>
          <p:cNvPr id="661527" name="Object 7"/>
          <p:cNvGraphicFramePr>
            <a:graphicFrameLocks noChangeAspect="1"/>
          </p:cNvGraphicFramePr>
          <p:nvPr/>
        </p:nvGraphicFramePr>
        <p:xfrm>
          <a:off x="6342063" y="6110288"/>
          <a:ext cx="1743075" cy="485775"/>
        </p:xfrm>
        <a:graphic>
          <a:graphicData uri="http://schemas.openxmlformats.org/presentationml/2006/ole">
            <mc:AlternateContent xmlns:mc="http://schemas.openxmlformats.org/markup-compatibility/2006">
              <mc:Choice xmlns:v="urn:schemas-microsoft-com:vml" Requires="v">
                <p:oleObj spid="_x0000_s1027" name="Paket" r:id="rId4" imgW="1743120" imgH="485640" progId="Package">
                  <p:embed/>
                </p:oleObj>
              </mc:Choice>
              <mc:Fallback>
                <p:oleObj name="Paket" r:id="rId4" imgW="1743120" imgH="485640" progId="Package">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063" y="6110288"/>
                        <a:ext cx="174307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To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7" name="AutoShape 7"/>
          <p:cNvSpPr>
            <a:spLocks noChangeArrowheads="1"/>
          </p:cNvSpPr>
          <p:nvPr/>
        </p:nvSpPr>
        <p:spPr bwMode="auto">
          <a:xfrm>
            <a:off x="228600" y="5334000"/>
            <a:ext cx="8686800" cy="11430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a:t>Türklerin Orta Asya‘daki yaşayışlarını, bulundukları yerin iklimi, bitki örtüsü ve yeryüzü şekilleri belirlemiştir</a:t>
            </a:r>
            <a:endParaRPr lang="en-US" sz="2400"/>
          </a:p>
        </p:txBody>
      </p:sp>
      <p:sp>
        <p:nvSpPr>
          <p:cNvPr id="35" name="34 Dikdörtgen"/>
          <p:cNvSpPr>
            <a:spLocks noChangeArrowheads="1"/>
          </p:cNvSpPr>
          <p:nvPr/>
        </p:nvSpPr>
        <p:spPr bwMode="auto">
          <a:xfrm>
            <a:off x="0" y="5715000"/>
            <a:ext cx="9144000" cy="1071563"/>
          </a:xfrm>
          <a:prstGeom prst="rect">
            <a:avLst/>
          </a:prstGeom>
          <a:gradFill rotWithShape="1">
            <a:gsLst>
              <a:gs pos="0">
                <a:srgbClr val="FF0000"/>
              </a:gs>
              <a:gs pos="100000">
                <a:srgbClr val="FFFFFF"/>
              </a:gs>
            </a:gsLst>
            <a:lin ang="5400000" scaled="1"/>
          </a:gradFill>
          <a:ln w="25400" algn="ctr">
            <a:solidFill>
              <a:srgbClr val="4B72AB"/>
            </a:solidFill>
            <a:miter lim="800000"/>
            <a:headEnd/>
            <a:tailEnd/>
          </a:ln>
        </p:spPr>
        <p:txBody>
          <a:bodyPr anchor="ctr"/>
          <a:lstStyle/>
          <a:p>
            <a:pPr algn="ctr"/>
            <a:r>
              <a:rPr lang="tr-TR" sz="2300" b="1"/>
              <a:t>Türklerin Anayurdu’nun özelliklerini dikkate </a:t>
            </a:r>
          </a:p>
          <a:p>
            <a:pPr algn="ctr"/>
            <a:r>
              <a:rPr lang="tr-TR" sz="2300" b="1"/>
              <a:t>aldığımızda yaşam tarzı için neler söyleyebilirsiniz?</a:t>
            </a:r>
          </a:p>
        </p:txBody>
      </p:sp>
      <p:pic>
        <p:nvPicPr>
          <p:cNvPr id="36" name="35 Resim" descr="003.gif"/>
          <p:cNvPicPr>
            <a:picLocks noChangeAspect="1"/>
          </p:cNvPicPr>
          <p:nvPr/>
        </p:nvPicPr>
        <p:blipFill>
          <a:blip r:embed="rId2"/>
          <a:srcRect/>
          <a:stretch>
            <a:fillRect/>
          </a:stretch>
        </p:blipFill>
        <p:spPr bwMode="auto">
          <a:xfrm>
            <a:off x="0" y="5791200"/>
            <a:ext cx="952500" cy="952500"/>
          </a:xfrm>
          <a:prstGeom prst="rect">
            <a:avLst/>
          </a:prstGeom>
          <a:noFill/>
          <a:ln w="9525">
            <a:noFill/>
            <a:miter lim="800000"/>
            <a:headEnd/>
            <a:tailEnd/>
          </a:ln>
        </p:spPr>
      </p:pic>
      <p:pic>
        <p:nvPicPr>
          <p:cNvPr id="37" name="36 Resim" descr="003.gif"/>
          <p:cNvPicPr>
            <a:picLocks noChangeAspect="1"/>
          </p:cNvPicPr>
          <p:nvPr/>
        </p:nvPicPr>
        <p:blipFill>
          <a:blip r:embed="rId2"/>
          <a:srcRect/>
          <a:stretch>
            <a:fillRect/>
          </a:stretch>
        </p:blipFill>
        <p:spPr bwMode="auto">
          <a:xfrm rot="10800000">
            <a:off x="8191500" y="5795963"/>
            <a:ext cx="952500" cy="952500"/>
          </a:xfrm>
          <a:prstGeom prst="rect">
            <a:avLst/>
          </a:prstGeom>
          <a:noFill/>
          <a:ln w="9525">
            <a:noFill/>
            <a:miter lim="800000"/>
            <a:headEnd/>
            <a:tailEnd/>
          </a:ln>
        </p:spPr>
      </p:pic>
      <p:sp>
        <p:nvSpPr>
          <p:cNvPr id="2" name="34 Dikdörtgen"/>
          <p:cNvSpPr>
            <a:spLocks noChangeArrowheads="1"/>
          </p:cNvSpPr>
          <p:nvPr/>
        </p:nvSpPr>
        <p:spPr bwMode="auto">
          <a:xfrm>
            <a:off x="1143000" y="5462588"/>
            <a:ext cx="8001000" cy="1071562"/>
          </a:xfrm>
          <a:prstGeom prst="rect">
            <a:avLst/>
          </a:prstGeom>
          <a:solidFill>
            <a:srgbClr val="99FF33"/>
          </a:solidFill>
          <a:ln w="25400" algn="ctr">
            <a:solidFill>
              <a:srgbClr val="4B72AB"/>
            </a:solidFill>
            <a:miter lim="800000"/>
            <a:headEnd/>
            <a:tailEnd/>
          </a:ln>
        </p:spPr>
        <p:txBody>
          <a:bodyPr anchor="ctr"/>
          <a:lstStyle/>
          <a:p>
            <a:pPr algn="ctr"/>
            <a:r>
              <a:rPr lang="tr-TR" sz="2400">
                <a:solidFill>
                  <a:srgbClr val="000000"/>
                </a:solidFill>
              </a:rPr>
              <a:t>Karasal iklim görülen bölgede daha çok </a:t>
            </a:r>
            <a:r>
              <a:rPr lang="tr-TR" sz="2400">
                <a:solidFill>
                  <a:srgbClr val="FF0000"/>
                </a:solidFill>
              </a:rPr>
              <a:t>hayvancılık</a:t>
            </a:r>
            <a:r>
              <a:rPr lang="tr-TR" sz="2400">
                <a:solidFill>
                  <a:srgbClr val="000000"/>
                </a:solidFill>
              </a:rPr>
              <a:t> ile uğraşılmış ve </a:t>
            </a:r>
            <a:r>
              <a:rPr lang="tr-TR" sz="2400">
                <a:solidFill>
                  <a:srgbClr val="FF0000"/>
                </a:solidFill>
              </a:rPr>
              <a:t>yarı göçebe</a:t>
            </a:r>
            <a:r>
              <a:rPr lang="tr-TR" sz="2400">
                <a:solidFill>
                  <a:srgbClr val="000000"/>
                </a:solidFill>
              </a:rPr>
              <a:t> bir yaşam sürülmüştür</a:t>
            </a:r>
            <a:endParaRPr lang="tr-TR" sz="2400"/>
          </a:p>
        </p:txBody>
      </p:sp>
      <p:pic>
        <p:nvPicPr>
          <p:cNvPr id="133132" name="Picture 12"/>
          <p:cNvPicPr>
            <a:picLocks noChangeAspect="1" noChangeArrowheads="1"/>
          </p:cNvPicPr>
          <p:nvPr/>
        </p:nvPicPr>
        <p:blipFill>
          <a:blip r:embed="rId3"/>
          <a:srcRect/>
          <a:stretch>
            <a:fillRect/>
          </a:stretch>
        </p:blipFill>
        <p:spPr bwMode="auto">
          <a:xfrm>
            <a:off x="0" y="5314950"/>
            <a:ext cx="1171575" cy="1390650"/>
          </a:xfrm>
          <a:prstGeom prst="rect">
            <a:avLst/>
          </a:prstGeom>
          <a:noFill/>
          <a:ln w="9525">
            <a:noFill/>
            <a:miter lim="800000"/>
            <a:headEnd/>
            <a:tailEnd/>
          </a:ln>
        </p:spPr>
      </p:pic>
      <p:pic>
        <p:nvPicPr>
          <p:cNvPr id="5130" name="Picture 10" descr="E:\planlar\tarih fotoğrafları\6\İpek Yolunda Türkler\Göçebe hayat.JPG"/>
          <p:cNvPicPr>
            <a:picLocks noChangeAspect="1" noChangeArrowheads="1"/>
          </p:cNvPicPr>
          <p:nvPr/>
        </p:nvPicPr>
        <p:blipFill>
          <a:blip r:embed="rId4" cstate="print"/>
          <a:srcRect/>
          <a:stretch>
            <a:fillRect/>
          </a:stretch>
        </p:blipFill>
        <p:spPr bwMode="auto">
          <a:xfrm>
            <a:off x="1905000" y="951355"/>
            <a:ext cx="5334000" cy="43826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62537" name="Picture 9"/>
          <p:cNvPicPr>
            <a:picLocks noChangeAspect="1" noChangeArrowheads="1"/>
          </p:cNvPicPr>
          <p:nvPr/>
        </p:nvPicPr>
        <p:blipFill>
          <a:blip r:embed="rId5"/>
          <a:srcRect/>
          <a:stretch>
            <a:fillRect/>
          </a:stretch>
        </p:blipFill>
        <p:spPr bwMode="auto">
          <a:xfrm>
            <a:off x="2286000" y="171450"/>
            <a:ext cx="4621213" cy="4381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1+#ppt_w/2"/>
                                          </p:val>
                                        </p:tav>
                                        <p:tav tm="100000">
                                          <p:val>
                                            <p:strVal val="#ppt_x"/>
                                          </p:val>
                                        </p:tav>
                                      </p:tavLst>
                                    </p:anim>
                                    <p:anim calcmode="lin" valueType="num">
                                      <p:cBhvr additive="base">
                                        <p:cTn id="15" dur="50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1+#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xit" presetSubtype="8" fill="hold" nodeType="clickEffect">
                                  <p:stCondLst>
                                    <p:cond delay="0"/>
                                  </p:stCondLst>
                                  <p:childTnLst>
                                    <p:anim calcmode="lin" valueType="num">
                                      <p:cBhvr additive="base">
                                        <p:cTn id="27" dur="500"/>
                                        <p:tgtEl>
                                          <p:spTgt spid="36"/>
                                        </p:tgtEl>
                                        <p:attrNameLst>
                                          <p:attrName>ppt_x</p:attrName>
                                        </p:attrNameLst>
                                      </p:cBhvr>
                                      <p:tavLst>
                                        <p:tav tm="0">
                                          <p:val>
                                            <p:strVal val="ppt_x"/>
                                          </p:val>
                                        </p:tav>
                                        <p:tav tm="100000">
                                          <p:val>
                                            <p:strVal val="0-ppt_w/2"/>
                                          </p:val>
                                        </p:tav>
                                      </p:tavLst>
                                    </p:anim>
                                    <p:anim calcmode="lin" valueType="num">
                                      <p:cBhvr additive="base">
                                        <p:cTn id="28" dur="500"/>
                                        <p:tgtEl>
                                          <p:spTgt spid="36"/>
                                        </p:tgtEl>
                                        <p:attrNameLst>
                                          <p:attrName>ppt_y</p:attrName>
                                        </p:attrNameLst>
                                      </p:cBhvr>
                                      <p:tavLst>
                                        <p:tav tm="0">
                                          <p:val>
                                            <p:strVal val="ppt_y"/>
                                          </p:val>
                                        </p:tav>
                                        <p:tav tm="100000">
                                          <p:val>
                                            <p:strVal val="ppt_y"/>
                                          </p:val>
                                        </p:tav>
                                      </p:tavLst>
                                    </p:anim>
                                    <p:set>
                                      <p:cBhvr>
                                        <p:cTn id="29" dur="1" fill="hold">
                                          <p:stCondLst>
                                            <p:cond delay="499"/>
                                          </p:stCondLst>
                                        </p:cTn>
                                        <p:tgtEl>
                                          <p:spTgt spid="36"/>
                                        </p:tgtEl>
                                        <p:attrNameLst>
                                          <p:attrName>style.visibility</p:attrName>
                                        </p:attrNameLst>
                                      </p:cBhvr>
                                      <p:to>
                                        <p:strVal val="hidden"/>
                                      </p:to>
                                    </p:set>
                                  </p:childTnLst>
                                </p:cTn>
                              </p:par>
                              <p:par>
                                <p:cTn id="30" presetID="2" presetClass="exit" presetSubtype="8" fill="hold" nodeType="withEffect">
                                  <p:stCondLst>
                                    <p:cond delay="0"/>
                                  </p:stCondLst>
                                  <p:childTnLst>
                                    <p:anim calcmode="lin" valueType="num">
                                      <p:cBhvr additive="base">
                                        <p:cTn id="31" dur="500"/>
                                        <p:tgtEl>
                                          <p:spTgt spid="37"/>
                                        </p:tgtEl>
                                        <p:attrNameLst>
                                          <p:attrName>ppt_x</p:attrName>
                                        </p:attrNameLst>
                                      </p:cBhvr>
                                      <p:tavLst>
                                        <p:tav tm="0">
                                          <p:val>
                                            <p:strVal val="ppt_x"/>
                                          </p:val>
                                        </p:tav>
                                        <p:tav tm="100000">
                                          <p:val>
                                            <p:strVal val="0-ppt_w/2"/>
                                          </p:val>
                                        </p:tav>
                                      </p:tavLst>
                                    </p:anim>
                                    <p:anim calcmode="lin" valueType="num">
                                      <p:cBhvr additive="base">
                                        <p:cTn id="32" dur="500"/>
                                        <p:tgtEl>
                                          <p:spTgt spid="37"/>
                                        </p:tgtEl>
                                        <p:attrNameLst>
                                          <p:attrName>ppt_y</p:attrName>
                                        </p:attrNameLst>
                                      </p:cBhvr>
                                      <p:tavLst>
                                        <p:tav tm="0">
                                          <p:val>
                                            <p:strVal val="ppt_y"/>
                                          </p:val>
                                        </p:tav>
                                        <p:tav tm="100000">
                                          <p:val>
                                            <p:strVal val="ppt_y"/>
                                          </p:val>
                                        </p:tav>
                                      </p:tavLst>
                                    </p:anim>
                                    <p:set>
                                      <p:cBhvr>
                                        <p:cTn id="33" dur="1" fill="hold">
                                          <p:stCondLst>
                                            <p:cond delay="499"/>
                                          </p:stCondLst>
                                        </p:cTn>
                                        <p:tgtEl>
                                          <p:spTgt spid="37"/>
                                        </p:tgtEl>
                                        <p:attrNameLst>
                                          <p:attrName>style.visibility</p:attrName>
                                        </p:attrNameLst>
                                      </p:cBhvr>
                                      <p:to>
                                        <p:strVal val="hidden"/>
                                      </p:to>
                                    </p:set>
                                  </p:childTnLst>
                                </p:cTn>
                              </p:par>
                              <p:par>
                                <p:cTn id="34" presetID="2" presetClass="exit" presetSubtype="8" fill="hold" grpId="1" nodeType="withEffect">
                                  <p:stCondLst>
                                    <p:cond delay="0"/>
                                  </p:stCondLst>
                                  <p:childTnLst>
                                    <p:anim calcmode="lin" valueType="num">
                                      <p:cBhvr additive="base">
                                        <p:cTn id="35" dur="500"/>
                                        <p:tgtEl>
                                          <p:spTgt spid="35"/>
                                        </p:tgtEl>
                                        <p:attrNameLst>
                                          <p:attrName>ppt_x</p:attrName>
                                        </p:attrNameLst>
                                      </p:cBhvr>
                                      <p:tavLst>
                                        <p:tav tm="0">
                                          <p:val>
                                            <p:strVal val="ppt_x"/>
                                          </p:val>
                                        </p:tav>
                                        <p:tav tm="100000">
                                          <p:val>
                                            <p:strVal val="0-ppt_w/2"/>
                                          </p:val>
                                        </p:tav>
                                      </p:tavLst>
                                    </p:anim>
                                    <p:anim calcmode="lin" valueType="num">
                                      <p:cBhvr additive="base">
                                        <p:cTn id="36" dur="500"/>
                                        <p:tgtEl>
                                          <p:spTgt spid="35"/>
                                        </p:tgtEl>
                                        <p:attrNameLst>
                                          <p:attrName>ppt_y</p:attrName>
                                        </p:attrNameLst>
                                      </p:cBhvr>
                                      <p:tavLst>
                                        <p:tav tm="0">
                                          <p:val>
                                            <p:strVal val="ppt_y"/>
                                          </p:val>
                                        </p:tav>
                                        <p:tav tm="100000">
                                          <p:val>
                                            <p:strVal val="ppt_y"/>
                                          </p:val>
                                        </p:tav>
                                      </p:tavLst>
                                    </p:anim>
                                    <p:set>
                                      <p:cBhvr>
                                        <p:cTn id="37" dur="1" fill="hold">
                                          <p:stCondLst>
                                            <p:cond delay="499"/>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33132"/>
                                        </p:tgtEl>
                                        <p:attrNameLst>
                                          <p:attrName>style.visibility</p:attrName>
                                        </p:attrNameLst>
                                      </p:cBhvr>
                                      <p:to>
                                        <p:strVal val="visible"/>
                                      </p:to>
                                    </p:set>
                                    <p:anim calcmode="lin" valueType="num">
                                      <p:cBhvr additive="base">
                                        <p:cTn id="42" dur="500" fill="hold"/>
                                        <p:tgtEl>
                                          <p:spTgt spid="133132"/>
                                        </p:tgtEl>
                                        <p:attrNameLst>
                                          <p:attrName>ppt_x</p:attrName>
                                        </p:attrNameLst>
                                      </p:cBhvr>
                                      <p:tavLst>
                                        <p:tav tm="0">
                                          <p:val>
                                            <p:strVal val="0-#ppt_w/2"/>
                                          </p:val>
                                        </p:tav>
                                        <p:tav tm="100000">
                                          <p:val>
                                            <p:strVal val="#ppt_x"/>
                                          </p:val>
                                        </p:tav>
                                      </p:tavLst>
                                    </p:anim>
                                    <p:anim calcmode="lin" valueType="num">
                                      <p:cBhvr additive="base">
                                        <p:cTn id="43" dur="500" fill="hold"/>
                                        <p:tgtEl>
                                          <p:spTgt spid="13313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0-#ppt_w/2"/>
                                          </p:val>
                                        </p:tav>
                                        <p:tav tm="100000">
                                          <p:val>
                                            <p:strVal val="#ppt_x"/>
                                          </p:val>
                                        </p:tav>
                                      </p:tavLst>
                                    </p:anim>
                                    <p:anim calcmode="lin" valueType="num">
                                      <p:cBhvr additive="base">
                                        <p:cTn id="4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xit" presetSubtype="8" fill="hold" nodeType="clickEffect">
                                  <p:stCondLst>
                                    <p:cond delay="0"/>
                                  </p:stCondLst>
                                  <p:childTnLst>
                                    <p:anim calcmode="lin" valueType="num">
                                      <p:cBhvr additive="base">
                                        <p:cTn id="51" dur="500"/>
                                        <p:tgtEl>
                                          <p:spTgt spid="133132"/>
                                        </p:tgtEl>
                                        <p:attrNameLst>
                                          <p:attrName>ppt_x</p:attrName>
                                        </p:attrNameLst>
                                      </p:cBhvr>
                                      <p:tavLst>
                                        <p:tav tm="0">
                                          <p:val>
                                            <p:strVal val="ppt_x"/>
                                          </p:val>
                                        </p:tav>
                                        <p:tav tm="100000">
                                          <p:val>
                                            <p:strVal val="0-ppt_w/2"/>
                                          </p:val>
                                        </p:tav>
                                      </p:tavLst>
                                    </p:anim>
                                    <p:anim calcmode="lin" valueType="num">
                                      <p:cBhvr additive="base">
                                        <p:cTn id="52" dur="500"/>
                                        <p:tgtEl>
                                          <p:spTgt spid="133132"/>
                                        </p:tgtEl>
                                        <p:attrNameLst>
                                          <p:attrName>ppt_y</p:attrName>
                                        </p:attrNameLst>
                                      </p:cBhvr>
                                      <p:tavLst>
                                        <p:tav tm="0">
                                          <p:val>
                                            <p:strVal val="ppt_y"/>
                                          </p:val>
                                        </p:tav>
                                        <p:tav tm="100000">
                                          <p:val>
                                            <p:strVal val="ppt_y"/>
                                          </p:val>
                                        </p:tav>
                                      </p:tavLst>
                                    </p:anim>
                                    <p:set>
                                      <p:cBhvr>
                                        <p:cTn id="53" dur="1" fill="hold">
                                          <p:stCondLst>
                                            <p:cond delay="499"/>
                                          </p:stCondLst>
                                        </p:cTn>
                                        <p:tgtEl>
                                          <p:spTgt spid="133132"/>
                                        </p:tgtEl>
                                        <p:attrNameLst>
                                          <p:attrName>style.visibility</p:attrName>
                                        </p:attrNameLst>
                                      </p:cBhvr>
                                      <p:to>
                                        <p:strVal val="hidden"/>
                                      </p:to>
                                    </p:set>
                                  </p:childTnLst>
                                </p:cTn>
                              </p:par>
                              <p:par>
                                <p:cTn id="54" presetID="2" presetClass="exit" presetSubtype="8" fill="hold" grpId="1" nodeType="withEffect">
                                  <p:stCondLst>
                                    <p:cond delay="0"/>
                                  </p:stCondLst>
                                  <p:childTnLst>
                                    <p:anim calcmode="lin" valueType="num">
                                      <p:cBhvr additive="base">
                                        <p:cTn id="55" dur="500"/>
                                        <p:tgtEl>
                                          <p:spTgt spid="2"/>
                                        </p:tgtEl>
                                        <p:attrNameLst>
                                          <p:attrName>ppt_x</p:attrName>
                                        </p:attrNameLst>
                                      </p:cBhvr>
                                      <p:tavLst>
                                        <p:tav tm="0">
                                          <p:val>
                                            <p:strVal val="ppt_x"/>
                                          </p:val>
                                        </p:tav>
                                        <p:tav tm="100000">
                                          <p:val>
                                            <p:strVal val="0-ppt_w/2"/>
                                          </p:val>
                                        </p:tav>
                                      </p:tavLst>
                                    </p:anim>
                                    <p:anim calcmode="lin" valueType="num">
                                      <p:cBhvr additive="base">
                                        <p:cTn id="56" dur="500"/>
                                        <p:tgtEl>
                                          <p:spTgt spid="2"/>
                                        </p:tgtEl>
                                        <p:attrNameLst>
                                          <p:attrName>ppt_y</p:attrName>
                                        </p:attrNameLst>
                                      </p:cBhvr>
                                      <p:tavLst>
                                        <p:tav tm="0">
                                          <p:val>
                                            <p:strVal val="ppt_y"/>
                                          </p:val>
                                        </p:tav>
                                        <p:tav tm="100000">
                                          <p:val>
                                            <p:strVal val="ppt_y"/>
                                          </p:val>
                                        </p:tav>
                                      </p:tavLst>
                                    </p:anim>
                                    <p:set>
                                      <p:cBhvr>
                                        <p:cTn id="5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P spid="35" grpId="0" animBg="1"/>
      <p:bldP spid="35" grpId="1" animBg="1"/>
      <p:bldP spid="2" grpId="0" animBg="1"/>
      <p:bldP spid="2"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3554" name="Picture 5" descr="science_elnino"/>
          <p:cNvPicPr>
            <a:picLocks noChangeAspect="1" noChangeArrowheads="1"/>
          </p:cNvPicPr>
          <p:nvPr/>
        </p:nvPicPr>
        <p:blipFill>
          <a:blip r:embed="rId2"/>
          <a:srcRect/>
          <a:stretch>
            <a:fillRect/>
          </a:stretch>
        </p:blipFill>
        <p:spPr bwMode="auto">
          <a:xfrm>
            <a:off x="3429000" y="3436938"/>
            <a:ext cx="5486400" cy="3421062"/>
          </a:xfrm>
          <a:prstGeom prst="rect">
            <a:avLst/>
          </a:prstGeom>
          <a:noFill/>
          <a:ln w="9525">
            <a:noFill/>
            <a:miter lim="800000"/>
            <a:headEnd/>
            <a:tailEnd/>
          </a:ln>
        </p:spPr>
      </p:pic>
      <p:sp>
        <p:nvSpPr>
          <p:cNvPr id="1196042" name="AutoShape 10"/>
          <p:cNvSpPr>
            <a:spLocks noChangeArrowheads="1"/>
          </p:cNvSpPr>
          <p:nvPr/>
        </p:nvSpPr>
        <p:spPr bwMode="auto">
          <a:xfrm>
            <a:off x="2133600" y="1143000"/>
            <a:ext cx="4343400" cy="2057400"/>
          </a:xfrm>
          <a:prstGeom prst="wedgeRoundRectCallout">
            <a:avLst>
              <a:gd name="adj1" fmla="val 40644"/>
              <a:gd name="adj2" fmla="val 87269"/>
              <a:gd name="adj3" fmla="val 16667"/>
            </a:avLst>
          </a:prstGeom>
          <a:solidFill>
            <a:schemeClr val="bg1"/>
          </a:solidFill>
          <a:ln w="57150" cmpd="thickThin">
            <a:solidFill>
              <a:srgbClr val="CC0066"/>
            </a:solidFill>
            <a:miter lim="800000"/>
            <a:headEnd/>
            <a:tailEnd/>
          </a:ln>
        </p:spPr>
        <p:txBody>
          <a:bodyPr/>
          <a:lstStyle/>
          <a:p>
            <a:pPr algn="ctr" eaLnBrk="0" hangingPunct="0">
              <a:spcBef>
                <a:spcPct val="20000"/>
              </a:spcBef>
              <a:buClr>
                <a:schemeClr val="accent1"/>
              </a:buClr>
              <a:buFont typeface="Wingdings" pitchFamily="2" charset="2"/>
              <a:buNone/>
            </a:pPr>
            <a:r>
              <a:rPr lang="tr-TR" sz="2400" b="1">
                <a:solidFill>
                  <a:srgbClr val="FF0000"/>
                </a:solidFill>
              </a:rPr>
              <a:t>Kavimler Göçü</a:t>
            </a:r>
            <a:r>
              <a:rPr lang="tr-TR" sz="2400" b="1"/>
              <a:t> denilince aklınıza neler geliyor?</a:t>
            </a:r>
          </a:p>
        </p:txBody>
      </p:sp>
      <p:pic>
        <p:nvPicPr>
          <p:cNvPr id="663556" name="Picture 4"/>
          <p:cNvPicPr>
            <a:picLocks noChangeAspect="1" noChangeArrowheads="1"/>
          </p:cNvPicPr>
          <p:nvPr/>
        </p:nvPicPr>
        <p:blipFill>
          <a:blip r:embed="rId3"/>
          <a:srcRect/>
          <a:stretch>
            <a:fillRect/>
          </a:stretch>
        </p:blipFill>
        <p:spPr bwMode="auto">
          <a:xfrm>
            <a:off x="3124200" y="171450"/>
            <a:ext cx="2898775" cy="4381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96042"/>
                                        </p:tgtEl>
                                        <p:attrNameLst>
                                          <p:attrName>style.visibility</p:attrName>
                                        </p:attrNameLst>
                                      </p:cBhvr>
                                      <p:to>
                                        <p:strVal val="visible"/>
                                      </p:to>
                                    </p:set>
                                    <p:anim calcmode="discrete" valueType="clr">
                                      <p:cBhvr override="childStyle">
                                        <p:cTn id="7" dur="80"/>
                                        <p:tgtEl>
                                          <p:spTgt spid="119604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96042"/>
                                        </p:tgtEl>
                                        <p:attrNameLst>
                                          <p:attrName>fillcolor</p:attrName>
                                        </p:attrNameLst>
                                      </p:cBhvr>
                                      <p:tavLst>
                                        <p:tav tm="0">
                                          <p:val>
                                            <p:clrVal>
                                              <a:schemeClr val="accent2"/>
                                            </p:clrVal>
                                          </p:val>
                                        </p:tav>
                                        <p:tav tm="50000">
                                          <p:val>
                                            <p:clrVal>
                                              <a:schemeClr val="hlink"/>
                                            </p:clrVal>
                                          </p:val>
                                        </p:tav>
                                      </p:tavLst>
                                    </p:anim>
                                    <p:set>
                                      <p:cBhvr>
                                        <p:cTn id="9" dur="80"/>
                                        <p:tgtEl>
                                          <p:spTgt spid="119604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60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7" name="AutoShape 7"/>
          <p:cNvSpPr>
            <a:spLocks noChangeArrowheads="1"/>
          </p:cNvSpPr>
          <p:nvPr/>
        </p:nvSpPr>
        <p:spPr bwMode="auto">
          <a:xfrm>
            <a:off x="228600" y="4953000"/>
            <a:ext cx="8686800" cy="16002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a:t>3. yüzyılda Büyük Hun İmparatorluğu'nun yıkılmasından sonra bazı Türk boyları batıya doğru göç ettiler. </a:t>
            </a:r>
          </a:p>
        </p:txBody>
      </p:sp>
      <p:pic>
        <p:nvPicPr>
          <p:cNvPr id="664579" name="Picture 8" descr="Hunların batıya göçü"/>
          <p:cNvPicPr>
            <a:picLocks noChangeAspect="1" noChangeArrowheads="1"/>
          </p:cNvPicPr>
          <p:nvPr/>
        </p:nvPicPr>
        <p:blipFill>
          <a:blip r:embed="rId2"/>
          <a:srcRect/>
          <a:stretch>
            <a:fillRect/>
          </a:stretch>
        </p:blipFill>
        <p:spPr bwMode="auto">
          <a:xfrm>
            <a:off x="1143000" y="914400"/>
            <a:ext cx="6934200" cy="3843338"/>
          </a:xfrm>
          <a:prstGeom prst="rect">
            <a:avLst/>
          </a:prstGeom>
          <a:noFill/>
          <a:ln w="9525">
            <a:noFill/>
            <a:miter lim="800000"/>
            <a:headEnd/>
            <a:tailEnd/>
          </a:ln>
        </p:spPr>
      </p:pic>
      <p:pic>
        <p:nvPicPr>
          <p:cNvPr id="9225" name="Picture 9" descr="Avrupa Hun Göç ve Kuruluş"/>
          <p:cNvPicPr>
            <a:picLocks noChangeAspect="1" noChangeArrowheads="1"/>
          </p:cNvPicPr>
          <p:nvPr/>
        </p:nvPicPr>
        <p:blipFill>
          <a:blip r:embed="rId3" cstate="print"/>
          <a:srcRect/>
          <a:stretch>
            <a:fillRect/>
          </a:stretch>
        </p:blipFill>
        <p:spPr bwMode="auto">
          <a:xfrm>
            <a:off x="1143000" y="914400"/>
            <a:ext cx="6934200" cy="3871913"/>
          </a:xfrm>
          <a:prstGeom prst="rect">
            <a:avLst/>
          </a:prstGeom>
          <a:ln>
            <a:noFill/>
          </a:ln>
          <a:effectLst>
            <a:softEdge rad="112500"/>
          </a:effectLst>
        </p:spPr>
      </p:pic>
      <p:sp>
        <p:nvSpPr>
          <p:cNvPr id="2" name="AutoShape 7"/>
          <p:cNvSpPr>
            <a:spLocks noChangeArrowheads="1"/>
          </p:cNvSpPr>
          <p:nvPr/>
        </p:nvSpPr>
        <p:spPr bwMode="auto">
          <a:xfrm>
            <a:off x="228600" y="4572000"/>
            <a:ext cx="8686800" cy="19812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a:t>Bu Türk boyları, 4. yy.dan itibaren Hazar Denizi'nin kuzeyi daha sona Karadeniz'in kuzeyine yerleştiler. Burada karşılaştıkları kavimler, yurtlarını terk ederek Avrupa içlerine doğru ilerlediler. Meydana gelen toplu ve birbirini etkileyen bu göç hareketine "</a:t>
            </a:r>
            <a:r>
              <a:rPr lang="tr-TR" sz="2400">
                <a:solidFill>
                  <a:srgbClr val="FF0000"/>
                </a:solidFill>
              </a:rPr>
              <a:t>KAVİMLER GÖÇÜ</a:t>
            </a:r>
            <a:r>
              <a:rPr lang="tr-TR" sz="2400"/>
              <a:t>" denir</a:t>
            </a:r>
            <a:endParaRPr lang="en-US" sz="2400"/>
          </a:p>
        </p:txBody>
      </p:sp>
      <p:pic>
        <p:nvPicPr>
          <p:cNvPr id="664582" name="Picture 6"/>
          <p:cNvPicPr>
            <a:picLocks noChangeAspect="1" noChangeArrowheads="1"/>
          </p:cNvPicPr>
          <p:nvPr/>
        </p:nvPicPr>
        <p:blipFill>
          <a:blip r:embed="rId4"/>
          <a:srcRect/>
          <a:stretch>
            <a:fillRect/>
          </a:stretch>
        </p:blipFill>
        <p:spPr bwMode="auto">
          <a:xfrm>
            <a:off x="3124200" y="171450"/>
            <a:ext cx="2898775" cy="4381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225"/>
                                        </p:tgtEl>
                                        <p:attrNameLst>
                                          <p:attrName>style.visibility</p:attrName>
                                        </p:attrNameLst>
                                      </p:cBhvr>
                                      <p:to>
                                        <p:strVal val="visible"/>
                                      </p:to>
                                    </p:set>
                                    <p:animEffect transition="in" filter="fade">
                                      <p:cBhvr>
                                        <p:cTn id="14" dur="2000"/>
                                        <p:tgtEl>
                                          <p:spTgt spid="9225"/>
                                        </p:tgtEl>
                                      </p:cBhvr>
                                    </p:animEffect>
                                  </p:childTnLst>
                                </p:cTn>
                              </p:par>
                            </p:childTnLst>
                          </p:cTn>
                        </p:par>
                        <p:par>
                          <p:cTn id="15" fill="hold">
                            <p:stCondLst>
                              <p:cond delay="2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2"/>
                                        </p:tgtEl>
                                        <p:attrNameLst>
                                          <p:attrName>style.visibility</p:attrName>
                                        </p:attrNameLst>
                                      </p:cBhvr>
                                      <p:to>
                                        <p:strVal val="visible"/>
                                      </p:to>
                                    </p:set>
                                    <p:anim calcmode="discrete" valueType="clr">
                                      <p:cBhvr override="childStyle">
                                        <p:cTn id="18" dur="80"/>
                                        <p:tgtEl>
                                          <p:spTgt spid="2"/>
                                        </p:tgtEl>
                                        <p:attrNameLst>
                                          <p:attrName>style.color</p:attrName>
                                        </p:attrNameLst>
                                      </p:cBhvr>
                                      <p:tavLst>
                                        <p:tav tm="0">
                                          <p:val>
                                            <p:clrVal>
                                              <a:schemeClr val="tx1"/>
                                            </p:clrVal>
                                          </p:val>
                                        </p:tav>
                                        <p:tav tm="50000">
                                          <p:val>
                                            <p:clrVal>
                                              <a:schemeClr val="bg1"/>
                                            </p:clrVal>
                                          </p:val>
                                        </p:tav>
                                      </p:tavLst>
                                    </p:anim>
                                    <p:anim calcmode="discrete" valueType="clr">
                                      <p:cBhvr>
                                        <p:cTn id="19" dur="80"/>
                                        <p:tgtEl>
                                          <p:spTgt spid="2"/>
                                        </p:tgtEl>
                                        <p:attrNameLst>
                                          <p:attrName>fillcolor</p:attrName>
                                        </p:attrNameLst>
                                      </p:cBhvr>
                                      <p:tavLst>
                                        <p:tav tm="0">
                                          <p:val>
                                            <p:clrVal>
                                              <a:schemeClr val="accent2"/>
                                            </p:clrVal>
                                          </p:val>
                                        </p:tav>
                                        <p:tav tm="50000">
                                          <p:val>
                                            <p:clrVal>
                                              <a:schemeClr val="hlink"/>
                                            </p:clrVal>
                                          </p:val>
                                        </p:tav>
                                      </p:tavLst>
                                    </p:anim>
                                    <p:set>
                                      <p:cBhvr>
                                        <p:cTn id="20"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02" name="Picture 8" descr="math_book"/>
          <p:cNvPicPr>
            <a:picLocks noChangeAspect="1" noChangeArrowheads="1"/>
          </p:cNvPicPr>
          <p:nvPr/>
        </p:nvPicPr>
        <p:blipFill>
          <a:blip r:embed="rId2"/>
          <a:srcRect/>
          <a:stretch>
            <a:fillRect/>
          </a:stretch>
        </p:blipFill>
        <p:spPr bwMode="auto">
          <a:xfrm>
            <a:off x="152400" y="3257550"/>
            <a:ext cx="2886075" cy="3448050"/>
          </a:xfrm>
          <a:prstGeom prst="rect">
            <a:avLst/>
          </a:prstGeom>
          <a:noFill/>
          <a:ln w="9525">
            <a:noFill/>
            <a:miter lim="800000"/>
            <a:headEnd/>
            <a:tailEnd/>
          </a:ln>
        </p:spPr>
      </p:pic>
      <p:pic>
        <p:nvPicPr>
          <p:cNvPr id="136196" name="Picture 4" descr="göç2"/>
          <p:cNvPicPr>
            <a:picLocks noChangeAspect="1" noChangeArrowheads="1"/>
          </p:cNvPicPr>
          <p:nvPr/>
        </p:nvPicPr>
        <p:blipFill>
          <a:blip r:embed="rId3" cstate="print"/>
          <a:srcRect/>
          <a:stretch>
            <a:fillRect/>
          </a:stretch>
        </p:blipFill>
        <p:spPr bwMode="auto">
          <a:xfrm>
            <a:off x="4267200" y="3592513"/>
            <a:ext cx="4114800" cy="3265487"/>
          </a:xfrm>
          <a:prstGeom prst="ellipse">
            <a:avLst/>
          </a:prstGeom>
          <a:ln>
            <a:noFill/>
          </a:ln>
          <a:effectLst>
            <a:softEdge rad="112500"/>
          </a:effectLst>
        </p:spPr>
      </p:pic>
      <p:pic>
        <p:nvPicPr>
          <p:cNvPr id="665604" name="Picture 4"/>
          <p:cNvPicPr>
            <a:picLocks noChangeAspect="1" noChangeArrowheads="1"/>
          </p:cNvPicPr>
          <p:nvPr/>
        </p:nvPicPr>
        <p:blipFill>
          <a:blip r:embed="rId4"/>
          <a:srcRect/>
          <a:stretch>
            <a:fillRect/>
          </a:stretch>
        </p:blipFill>
        <p:spPr bwMode="auto">
          <a:xfrm>
            <a:off x="3124200" y="171450"/>
            <a:ext cx="2898775" cy="438150"/>
          </a:xfrm>
          <a:prstGeom prst="rect">
            <a:avLst/>
          </a:prstGeom>
          <a:noFill/>
          <a:ln w="9525">
            <a:noFill/>
            <a:miter lim="800000"/>
            <a:headEnd/>
            <a:tailEnd/>
          </a:ln>
          <a:effectLst/>
        </p:spPr>
      </p:pic>
      <p:sp>
        <p:nvSpPr>
          <p:cNvPr id="665605" name="AutoShape 5"/>
          <p:cNvSpPr>
            <a:spLocks noChangeArrowheads="1"/>
          </p:cNvSpPr>
          <p:nvPr/>
        </p:nvSpPr>
        <p:spPr bwMode="auto">
          <a:xfrm>
            <a:off x="2590800" y="1066800"/>
            <a:ext cx="4038600" cy="2133600"/>
          </a:xfrm>
          <a:prstGeom prst="wedgeRoundRectCallout">
            <a:avLst>
              <a:gd name="adj1" fmla="val -59236"/>
              <a:gd name="adj2" fmla="val 91222"/>
              <a:gd name="adj3" fmla="val 16667"/>
            </a:avLst>
          </a:prstGeom>
          <a:solidFill>
            <a:schemeClr val="bg1"/>
          </a:solidFill>
          <a:ln w="57150" cmpd="thickThin">
            <a:solidFill>
              <a:srgbClr val="CC0066"/>
            </a:solidFill>
            <a:miter lim="800000"/>
            <a:headEnd/>
            <a:tailEnd/>
          </a:ln>
          <a:effectLst/>
        </p:spPr>
        <p:txBody>
          <a:bodyPr/>
          <a:lstStyle/>
          <a:p>
            <a:pPr algn="ctr"/>
            <a:r>
              <a:rPr kumimoji="1" lang="tr-TR" sz="2400" b="1"/>
              <a:t>Hiç bir millet sebep yokken göç etmez. Acaba Orta Asya’dan Türkleri Göçe zorlayan nedenler nelerdir?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6196"/>
                                        </p:tgtEl>
                                        <p:attrNameLst>
                                          <p:attrName>style.visibility</p:attrName>
                                        </p:attrNameLst>
                                      </p:cBhvr>
                                      <p:to>
                                        <p:strVal val="visible"/>
                                      </p:to>
                                    </p:set>
                                    <p:anim calcmode="lin" valueType="num">
                                      <p:cBhvr additive="base">
                                        <p:cTn id="7" dur="500" fill="hold"/>
                                        <p:tgtEl>
                                          <p:spTgt spid="136196"/>
                                        </p:tgtEl>
                                        <p:attrNameLst>
                                          <p:attrName>ppt_x</p:attrName>
                                        </p:attrNameLst>
                                      </p:cBhvr>
                                      <p:tavLst>
                                        <p:tav tm="0">
                                          <p:val>
                                            <p:strVal val="0-#ppt_w/2"/>
                                          </p:val>
                                        </p:tav>
                                        <p:tav tm="100000">
                                          <p:val>
                                            <p:strVal val="#ppt_x"/>
                                          </p:val>
                                        </p:tav>
                                      </p:tavLst>
                                    </p:anim>
                                    <p:anim calcmode="lin" valueType="num">
                                      <p:cBhvr additive="base">
                                        <p:cTn id="8" dur="500" fill="hold"/>
                                        <p:tgtEl>
                                          <p:spTgt spid="1361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7" presetClass="entr" presetSubtype="0" fill="hold" grpId="0" nodeType="afterEffect">
                                  <p:stCondLst>
                                    <p:cond delay="0"/>
                                  </p:stCondLst>
                                  <p:iterate type="lt">
                                    <p:tmPct val="50000"/>
                                  </p:iterate>
                                  <p:childTnLst>
                                    <p:set>
                                      <p:cBhvr>
                                        <p:cTn id="11" dur="1" fill="hold">
                                          <p:stCondLst>
                                            <p:cond delay="0"/>
                                          </p:stCondLst>
                                        </p:cTn>
                                        <p:tgtEl>
                                          <p:spTgt spid="665605"/>
                                        </p:tgtEl>
                                        <p:attrNameLst>
                                          <p:attrName>style.visibility</p:attrName>
                                        </p:attrNameLst>
                                      </p:cBhvr>
                                      <p:to>
                                        <p:strVal val="visible"/>
                                      </p:to>
                                    </p:set>
                                    <p:anim calcmode="discrete" valueType="clr">
                                      <p:cBhvr override="childStyle">
                                        <p:cTn id="12" dur="80"/>
                                        <p:tgtEl>
                                          <p:spTgt spid="665605"/>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665605"/>
                                        </p:tgtEl>
                                        <p:attrNameLst>
                                          <p:attrName>fillcolor</p:attrName>
                                        </p:attrNameLst>
                                      </p:cBhvr>
                                      <p:tavLst>
                                        <p:tav tm="0">
                                          <p:val>
                                            <p:clrVal>
                                              <a:schemeClr val="accent2"/>
                                            </p:clrVal>
                                          </p:val>
                                        </p:tav>
                                        <p:tav tm="50000">
                                          <p:val>
                                            <p:clrVal>
                                              <a:schemeClr val="hlink"/>
                                            </p:clrVal>
                                          </p:val>
                                        </p:tav>
                                      </p:tavLst>
                                    </p:anim>
                                    <p:set>
                                      <p:cBhvr>
                                        <p:cTn id="14" dur="80"/>
                                        <p:tgtEl>
                                          <p:spTgt spid="6656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3" name="AutoShape 9"/>
          <p:cNvSpPr>
            <a:spLocks noChangeArrowheads="1"/>
          </p:cNvSpPr>
          <p:nvPr/>
        </p:nvSpPr>
        <p:spPr bwMode="gray">
          <a:xfrm>
            <a:off x="271463" y="1047750"/>
            <a:ext cx="4529137" cy="592138"/>
          </a:xfrm>
          <a:prstGeom prst="roundRect">
            <a:avLst>
              <a:gd name="adj" fmla="val 50000"/>
            </a:avLst>
          </a:prstGeom>
          <a:solidFill>
            <a:srgbClr val="5F5F5F"/>
          </a:solidFill>
          <a:ln w="28575">
            <a:solidFill>
              <a:srgbClr val="EAEAEA"/>
            </a:solidFill>
            <a:round/>
            <a:headEnd/>
            <a:tailEnd/>
          </a:ln>
        </p:spPr>
        <p:txBody>
          <a:bodyPr wrap="none" anchor="ctr"/>
          <a:lstStyle/>
          <a:p>
            <a:endParaRPr lang="tr-TR"/>
          </a:p>
        </p:txBody>
      </p:sp>
      <p:grpSp>
        <p:nvGrpSpPr>
          <p:cNvPr id="4" name="Group 10"/>
          <p:cNvGrpSpPr>
            <a:grpSpLocks/>
          </p:cNvGrpSpPr>
          <p:nvPr/>
        </p:nvGrpSpPr>
        <p:grpSpPr bwMode="auto">
          <a:xfrm>
            <a:off x="228600" y="1066800"/>
            <a:ext cx="552450" cy="584200"/>
            <a:chOff x="2959" y="1568"/>
            <a:chExt cx="454" cy="480"/>
          </a:xfrm>
        </p:grpSpPr>
        <p:grpSp>
          <p:nvGrpSpPr>
            <p:cNvPr id="6" name="Group 11"/>
            <p:cNvGrpSpPr>
              <a:grpSpLocks/>
            </p:cNvGrpSpPr>
            <p:nvPr/>
          </p:nvGrpSpPr>
          <p:grpSpPr bwMode="auto">
            <a:xfrm>
              <a:off x="2959" y="1568"/>
              <a:ext cx="454" cy="480"/>
              <a:chOff x="192" y="1917"/>
              <a:chExt cx="1042" cy="1102"/>
            </a:xfrm>
          </p:grpSpPr>
          <p:pic>
            <p:nvPicPr>
              <p:cNvPr id="666629" name="Picture 12" descr="light_shadow"/>
              <p:cNvPicPr>
                <a:picLocks noChangeAspect="1" noChangeArrowheads="1"/>
              </p:cNvPicPr>
              <p:nvPr/>
            </p:nvPicPr>
            <p:blipFill>
              <a:blip r:embed="rId2">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666630" name="Picture 13" descr="circuler_1"/>
              <p:cNvPicPr>
                <a:picLocks noChangeAspect="1" noChangeArrowheads="1"/>
              </p:cNvPicPr>
              <p:nvPr/>
            </p:nvPicPr>
            <p:blipFill>
              <a:blip r:embed="rId3"/>
              <a:srcRect/>
              <a:stretch>
                <a:fillRect/>
              </a:stretch>
            </p:blipFill>
            <p:spPr bwMode="gray">
              <a:xfrm>
                <a:off x="192" y="1917"/>
                <a:ext cx="1042" cy="1016"/>
              </a:xfrm>
              <a:prstGeom prst="rect">
                <a:avLst/>
              </a:prstGeom>
              <a:noFill/>
              <a:ln w="9525">
                <a:noFill/>
                <a:miter lim="800000"/>
                <a:headEnd/>
                <a:tailEnd/>
              </a:ln>
            </p:spPr>
          </p:pic>
          <p:sp>
            <p:nvSpPr>
              <p:cNvPr id="2" name="Oval 14"/>
              <p:cNvSpPr>
                <a:spLocks noChangeArrowheads="1"/>
              </p:cNvSpPr>
              <p:nvPr/>
            </p:nvSpPr>
            <p:spPr bwMode="gray">
              <a:xfrm>
                <a:off x="192" y="1917"/>
                <a:ext cx="1036" cy="1018"/>
              </a:xfrm>
              <a:prstGeom prst="ellipse">
                <a:avLst/>
              </a:prstGeom>
              <a:gradFill rotWithShape="1">
                <a:gsLst>
                  <a:gs pos="0">
                    <a:schemeClr val="hlink">
                      <a:gamma/>
                      <a:shade val="36078"/>
                      <a:invGamma/>
                      <a:alpha val="89999"/>
                    </a:schemeClr>
                  </a:gs>
                  <a:gs pos="50000">
                    <a:schemeClr val="hlink">
                      <a:alpha val="55000"/>
                    </a:schemeClr>
                  </a:gs>
                  <a:gs pos="100000">
                    <a:schemeClr val="hlink">
                      <a:gamma/>
                      <a:shade val="36078"/>
                      <a:invGamma/>
                      <a:alpha val="89999"/>
                    </a:schemeClr>
                  </a:gs>
                </a:gsLst>
                <a:lin ang="5400000" scaled="1"/>
              </a:gradFill>
              <a:ln w="9525" algn="ctr">
                <a:noFill/>
                <a:round/>
                <a:headEnd/>
                <a:tailEnd/>
              </a:ln>
              <a:effectLst/>
            </p:spPr>
            <p:txBody>
              <a:bodyPr wrap="none" anchor="ctr"/>
              <a:lstStyle/>
              <a:p>
                <a:pPr>
                  <a:defRPr/>
                </a:pPr>
                <a:endParaRPr lang="tr-TR">
                  <a:latin typeface="Arial" pitchFamily="34" charset="0"/>
                  <a:cs typeface="Arial" pitchFamily="34" charset="0"/>
                </a:endParaRPr>
              </a:p>
            </p:txBody>
          </p:sp>
        </p:grpSp>
        <p:pic>
          <p:nvPicPr>
            <p:cNvPr id="666632" name="Picture 15" descr="Picture2"/>
            <p:cNvPicPr>
              <a:picLocks noChangeAspect="1" noChangeArrowheads="1"/>
            </p:cNvPicPr>
            <p:nvPr/>
          </p:nvPicPr>
          <p:blipFill>
            <a:blip r:embed="rId4"/>
            <a:srcRect/>
            <a:stretch>
              <a:fillRect/>
            </a:stretch>
          </p:blipFill>
          <p:spPr bwMode="gray">
            <a:xfrm>
              <a:off x="3004" y="1572"/>
              <a:ext cx="359" cy="157"/>
            </a:xfrm>
            <a:prstGeom prst="rect">
              <a:avLst/>
            </a:prstGeom>
            <a:noFill/>
            <a:ln w="9525">
              <a:noFill/>
              <a:miter lim="800000"/>
              <a:headEnd/>
              <a:tailEnd/>
            </a:ln>
          </p:spPr>
        </p:pic>
      </p:grpSp>
      <p:sp>
        <p:nvSpPr>
          <p:cNvPr id="149520" name="Rectangle 16"/>
          <p:cNvSpPr>
            <a:spLocks noChangeArrowheads="1"/>
          </p:cNvSpPr>
          <p:nvPr/>
        </p:nvSpPr>
        <p:spPr bwMode="gray">
          <a:xfrm>
            <a:off x="884238" y="1149350"/>
            <a:ext cx="3687762" cy="366713"/>
          </a:xfrm>
          <a:prstGeom prst="rect">
            <a:avLst/>
          </a:prstGeom>
          <a:noFill/>
          <a:ln w="9525" algn="ctr">
            <a:noFill/>
            <a:miter lim="800000"/>
            <a:headEnd/>
            <a:tailEnd/>
          </a:ln>
        </p:spPr>
        <p:txBody>
          <a:bodyPr>
            <a:spAutoFit/>
          </a:bodyPr>
          <a:lstStyle/>
          <a:p>
            <a:r>
              <a:rPr lang="tr-TR" b="1">
                <a:solidFill>
                  <a:srgbClr val="FFFFFF"/>
                </a:solidFill>
              </a:rPr>
              <a:t>İklimin değişmesi ve kuraklık</a:t>
            </a:r>
            <a:endParaRPr lang="en-US">
              <a:solidFill>
                <a:srgbClr val="FFFFFF"/>
              </a:solidFill>
            </a:endParaRPr>
          </a:p>
        </p:txBody>
      </p:sp>
      <p:grpSp>
        <p:nvGrpSpPr>
          <p:cNvPr id="7" name="Group 19"/>
          <p:cNvGrpSpPr>
            <a:grpSpLocks/>
          </p:cNvGrpSpPr>
          <p:nvPr/>
        </p:nvGrpSpPr>
        <p:grpSpPr bwMode="auto">
          <a:xfrm>
            <a:off x="4800600" y="1066800"/>
            <a:ext cx="2971800" cy="560388"/>
            <a:chOff x="3072" y="672"/>
            <a:chExt cx="1872" cy="353"/>
          </a:xfrm>
        </p:grpSpPr>
        <p:pic>
          <p:nvPicPr>
            <p:cNvPr id="666635" name="Picture 16"/>
            <p:cNvPicPr>
              <a:picLocks noChangeAspect="1" noChangeArrowheads="1"/>
            </p:cNvPicPr>
            <p:nvPr/>
          </p:nvPicPr>
          <p:blipFill>
            <a:blip r:embed="rId5"/>
            <a:srcRect/>
            <a:stretch>
              <a:fillRect/>
            </a:stretch>
          </p:blipFill>
          <p:spPr bwMode="auto">
            <a:xfrm>
              <a:off x="3072" y="672"/>
              <a:ext cx="1872" cy="353"/>
            </a:xfrm>
            <a:prstGeom prst="rect">
              <a:avLst/>
            </a:prstGeom>
            <a:noFill/>
            <a:ln w="9525">
              <a:noFill/>
              <a:miter lim="800000"/>
              <a:headEnd/>
              <a:tailEnd/>
            </a:ln>
          </p:spPr>
        </p:pic>
        <p:sp>
          <p:nvSpPr>
            <p:cNvPr id="666636" name="Text Box 17"/>
            <p:cNvSpPr txBox="1">
              <a:spLocks noChangeArrowheads="1"/>
            </p:cNvSpPr>
            <p:nvPr/>
          </p:nvSpPr>
          <p:spPr bwMode="auto">
            <a:xfrm>
              <a:off x="3248" y="672"/>
              <a:ext cx="1638" cy="288"/>
            </a:xfrm>
            <a:prstGeom prst="rect">
              <a:avLst/>
            </a:prstGeom>
            <a:noFill/>
            <a:ln w="9525">
              <a:noFill/>
              <a:miter lim="800000"/>
              <a:headEnd/>
              <a:tailEnd/>
            </a:ln>
          </p:spPr>
          <p:txBody>
            <a:bodyPr>
              <a:spAutoFit/>
            </a:bodyPr>
            <a:lstStyle/>
            <a:p>
              <a:pPr algn="ctr"/>
              <a:r>
                <a:rPr lang="tr-TR" sz="2400">
                  <a:solidFill>
                    <a:srgbClr val="FF0000"/>
                  </a:solidFill>
                </a:rPr>
                <a:t>Doğal / Ekonomik</a:t>
              </a:r>
            </a:p>
          </p:txBody>
        </p:sp>
      </p:grpSp>
      <p:sp>
        <p:nvSpPr>
          <p:cNvPr id="149521" name="AutoShape 17"/>
          <p:cNvSpPr>
            <a:spLocks noChangeArrowheads="1"/>
          </p:cNvSpPr>
          <p:nvPr/>
        </p:nvSpPr>
        <p:spPr bwMode="gray">
          <a:xfrm>
            <a:off x="271463" y="1733550"/>
            <a:ext cx="4529137" cy="592138"/>
          </a:xfrm>
          <a:prstGeom prst="roundRect">
            <a:avLst>
              <a:gd name="adj" fmla="val 50000"/>
            </a:avLst>
          </a:prstGeom>
          <a:solidFill>
            <a:srgbClr val="5F5F5F"/>
          </a:solidFill>
          <a:ln w="28575">
            <a:solidFill>
              <a:srgbClr val="EAEAEA"/>
            </a:solidFill>
            <a:round/>
            <a:headEnd/>
            <a:tailEnd/>
          </a:ln>
        </p:spPr>
        <p:txBody>
          <a:bodyPr wrap="none" anchor="ctr"/>
          <a:lstStyle/>
          <a:p>
            <a:endParaRPr lang="tr-TR"/>
          </a:p>
        </p:txBody>
      </p:sp>
      <p:grpSp>
        <p:nvGrpSpPr>
          <p:cNvPr id="11" name="Group 18"/>
          <p:cNvGrpSpPr>
            <a:grpSpLocks/>
          </p:cNvGrpSpPr>
          <p:nvPr/>
        </p:nvGrpSpPr>
        <p:grpSpPr bwMode="auto">
          <a:xfrm>
            <a:off x="228600" y="1752600"/>
            <a:ext cx="552450" cy="584200"/>
            <a:chOff x="2959" y="1568"/>
            <a:chExt cx="454" cy="480"/>
          </a:xfrm>
        </p:grpSpPr>
        <p:grpSp>
          <p:nvGrpSpPr>
            <p:cNvPr id="15" name="Group 19"/>
            <p:cNvGrpSpPr>
              <a:grpSpLocks/>
            </p:cNvGrpSpPr>
            <p:nvPr/>
          </p:nvGrpSpPr>
          <p:grpSpPr bwMode="auto">
            <a:xfrm>
              <a:off x="2959" y="1568"/>
              <a:ext cx="454" cy="480"/>
              <a:chOff x="192" y="1917"/>
              <a:chExt cx="1042" cy="1102"/>
            </a:xfrm>
          </p:grpSpPr>
          <p:pic>
            <p:nvPicPr>
              <p:cNvPr id="666640" name="Picture 20" descr="light_shadow"/>
              <p:cNvPicPr>
                <a:picLocks noChangeAspect="1" noChangeArrowheads="1"/>
              </p:cNvPicPr>
              <p:nvPr/>
            </p:nvPicPr>
            <p:blipFill>
              <a:blip r:embed="rId2">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666641" name="Picture 21" descr="circuler_1"/>
              <p:cNvPicPr>
                <a:picLocks noChangeAspect="1" noChangeArrowheads="1"/>
              </p:cNvPicPr>
              <p:nvPr/>
            </p:nvPicPr>
            <p:blipFill>
              <a:blip r:embed="rId3"/>
              <a:srcRect/>
              <a:stretch>
                <a:fillRect/>
              </a:stretch>
            </p:blipFill>
            <p:spPr bwMode="gray">
              <a:xfrm>
                <a:off x="192" y="1917"/>
                <a:ext cx="1042" cy="1016"/>
              </a:xfrm>
              <a:prstGeom prst="rect">
                <a:avLst/>
              </a:prstGeom>
              <a:noFill/>
              <a:ln w="9525">
                <a:noFill/>
                <a:miter lim="800000"/>
                <a:headEnd/>
                <a:tailEnd/>
              </a:ln>
            </p:spPr>
          </p:pic>
          <p:sp>
            <p:nvSpPr>
              <p:cNvPr id="3" name="Oval 22"/>
              <p:cNvSpPr>
                <a:spLocks noChangeArrowheads="1"/>
              </p:cNvSpPr>
              <p:nvPr/>
            </p:nvSpPr>
            <p:spPr bwMode="gray">
              <a:xfrm>
                <a:off x="192" y="1917"/>
                <a:ext cx="1035" cy="1019"/>
              </a:xfrm>
              <a:prstGeom prst="ellipse">
                <a:avLst/>
              </a:prstGeom>
              <a:gradFill rotWithShape="1">
                <a:gsLst>
                  <a:gs pos="0">
                    <a:srgbClr val="79A400">
                      <a:gamma/>
                      <a:shade val="36078"/>
                      <a:invGamma/>
                      <a:alpha val="89999"/>
                    </a:srgbClr>
                  </a:gs>
                  <a:gs pos="50000">
                    <a:srgbClr val="79A400">
                      <a:alpha val="55000"/>
                    </a:srgbClr>
                  </a:gs>
                  <a:gs pos="100000">
                    <a:srgbClr val="79A400">
                      <a:gamma/>
                      <a:shade val="36078"/>
                      <a:invGamma/>
                      <a:alpha val="89999"/>
                    </a:srgbClr>
                  </a:gs>
                </a:gsLst>
                <a:lin ang="5400000" scaled="1"/>
              </a:gradFill>
              <a:ln w="9525" algn="ctr">
                <a:noFill/>
                <a:round/>
                <a:headEnd/>
                <a:tailEnd/>
              </a:ln>
              <a:effectLst/>
            </p:spPr>
            <p:txBody>
              <a:bodyPr wrap="none" anchor="ctr"/>
              <a:lstStyle/>
              <a:p>
                <a:pPr>
                  <a:defRPr/>
                </a:pPr>
                <a:endParaRPr lang="tr-TR">
                  <a:latin typeface="Arial" pitchFamily="34" charset="0"/>
                  <a:cs typeface="Arial" pitchFamily="34" charset="0"/>
                </a:endParaRPr>
              </a:p>
            </p:txBody>
          </p:sp>
        </p:grpSp>
        <p:pic>
          <p:nvPicPr>
            <p:cNvPr id="666645" name="Picture 23" descr="Picture2"/>
            <p:cNvPicPr>
              <a:picLocks noChangeAspect="1" noChangeArrowheads="1"/>
            </p:cNvPicPr>
            <p:nvPr/>
          </p:nvPicPr>
          <p:blipFill>
            <a:blip r:embed="rId4"/>
            <a:srcRect/>
            <a:stretch>
              <a:fillRect/>
            </a:stretch>
          </p:blipFill>
          <p:spPr bwMode="gray">
            <a:xfrm>
              <a:off x="3004" y="1572"/>
              <a:ext cx="359" cy="157"/>
            </a:xfrm>
            <a:prstGeom prst="rect">
              <a:avLst/>
            </a:prstGeom>
            <a:noFill/>
            <a:ln w="9525">
              <a:noFill/>
              <a:miter lim="800000"/>
              <a:headEnd/>
              <a:tailEnd/>
            </a:ln>
          </p:spPr>
        </p:pic>
      </p:grpSp>
      <p:sp>
        <p:nvSpPr>
          <p:cNvPr id="149528" name="Rectangle 24"/>
          <p:cNvSpPr>
            <a:spLocks noChangeArrowheads="1"/>
          </p:cNvSpPr>
          <p:nvPr/>
        </p:nvSpPr>
        <p:spPr bwMode="gray">
          <a:xfrm>
            <a:off x="884238" y="1835150"/>
            <a:ext cx="3687762" cy="366713"/>
          </a:xfrm>
          <a:prstGeom prst="rect">
            <a:avLst/>
          </a:prstGeom>
          <a:noFill/>
          <a:ln w="9525" algn="ctr">
            <a:noFill/>
            <a:miter lim="800000"/>
            <a:headEnd/>
            <a:tailEnd/>
          </a:ln>
        </p:spPr>
        <p:txBody>
          <a:bodyPr>
            <a:spAutoFit/>
          </a:bodyPr>
          <a:lstStyle/>
          <a:p>
            <a:r>
              <a:rPr lang="tr-TR" b="1">
                <a:solidFill>
                  <a:srgbClr val="FFFFFF"/>
                </a:solidFill>
              </a:rPr>
              <a:t>Otlakların azalması</a:t>
            </a:r>
            <a:endParaRPr lang="en-US">
              <a:solidFill>
                <a:srgbClr val="FFFFFF"/>
              </a:solidFill>
            </a:endParaRPr>
          </a:p>
        </p:txBody>
      </p:sp>
      <p:grpSp>
        <p:nvGrpSpPr>
          <p:cNvPr id="18" name="Group 30"/>
          <p:cNvGrpSpPr>
            <a:grpSpLocks/>
          </p:cNvGrpSpPr>
          <p:nvPr/>
        </p:nvGrpSpPr>
        <p:grpSpPr bwMode="auto">
          <a:xfrm>
            <a:off x="4800600" y="1725613"/>
            <a:ext cx="2971800" cy="560387"/>
            <a:chOff x="3072" y="672"/>
            <a:chExt cx="1872" cy="353"/>
          </a:xfrm>
        </p:grpSpPr>
        <p:pic>
          <p:nvPicPr>
            <p:cNvPr id="666648" name="Picture 31"/>
            <p:cNvPicPr>
              <a:picLocks noChangeAspect="1" noChangeArrowheads="1"/>
            </p:cNvPicPr>
            <p:nvPr/>
          </p:nvPicPr>
          <p:blipFill>
            <a:blip r:embed="rId5"/>
            <a:srcRect/>
            <a:stretch>
              <a:fillRect/>
            </a:stretch>
          </p:blipFill>
          <p:spPr bwMode="auto">
            <a:xfrm>
              <a:off x="3072" y="672"/>
              <a:ext cx="1872" cy="353"/>
            </a:xfrm>
            <a:prstGeom prst="rect">
              <a:avLst/>
            </a:prstGeom>
            <a:noFill/>
            <a:ln w="9525">
              <a:noFill/>
              <a:miter lim="800000"/>
              <a:headEnd/>
              <a:tailEnd/>
            </a:ln>
          </p:spPr>
        </p:pic>
        <p:sp>
          <p:nvSpPr>
            <p:cNvPr id="666649" name="Text Box 32"/>
            <p:cNvSpPr txBox="1">
              <a:spLocks noChangeArrowheads="1"/>
            </p:cNvSpPr>
            <p:nvPr/>
          </p:nvSpPr>
          <p:spPr bwMode="auto">
            <a:xfrm>
              <a:off x="3248" y="672"/>
              <a:ext cx="1638" cy="288"/>
            </a:xfrm>
            <a:prstGeom prst="rect">
              <a:avLst/>
            </a:prstGeom>
            <a:noFill/>
            <a:ln w="9525">
              <a:noFill/>
              <a:miter lim="800000"/>
              <a:headEnd/>
              <a:tailEnd/>
            </a:ln>
          </p:spPr>
          <p:txBody>
            <a:bodyPr>
              <a:spAutoFit/>
            </a:bodyPr>
            <a:lstStyle/>
            <a:p>
              <a:pPr algn="ctr"/>
              <a:r>
                <a:rPr lang="tr-TR" sz="2400">
                  <a:solidFill>
                    <a:srgbClr val="FF0000"/>
                  </a:solidFill>
                </a:rPr>
                <a:t>Doğal / Ekonomik</a:t>
              </a:r>
            </a:p>
          </p:txBody>
        </p:sp>
      </p:grpSp>
      <p:sp>
        <p:nvSpPr>
          <p:cNvPr id="5" name="AutoShape 9"/>
          <p:cNvSpPr>
            <a:spLocks noChangeArrowheads="1"/>
          </p:cNvSpPr>
          <p:nvPr/>
        </p:nvSpPr>
        <p:spPr bwMode="gray">
          <a:xfrm>
            <a:off x="271463" y="2444750"/>
            <a:ext cx="4529137" cy="592138"/>
          </a:xfrm>
          <a:prstGeom prst="roundRect">
            <a:avLst>
              <a:gd name="adj" fmla="val 50000"/>
            </a:avLst>
          </a:prstGeom>
          <a:solidFill>
            <a:srgbClr val="5F5F5F"/>
          </a:solidFill>
          <a:ln w="28575">
            <a:solidFill>
              <a:srgbClr val="EAEAEA"/>
            </a:solidFill>
            <a:round/>
            <a:headEnd/>
            <a:tailEnd/>
          </a:ln>
        </p:spPr>
        <p:txBody>
          <a:bodyPr wrap="none" anchor="ctr"/>
          <a:lstStyle/>
          <a:p>
            <a:endParaRPr lang="tr-TR"/>
          </a:p>
        </p:txBody>
      </p:sp>
      <p:grpSp>
        <p:nvGrpSpPr>
          <p:cNvPr id="20" name="Group 10"/>
          <p:cNvGrpSpPr>
            <a:grpSpLocks/>
          </p:cNvGrpSpPr>
          <p:nvPr/>
        </p:nvGrpSpPr>
        <p:grpSpPr bwMode="auto">
          <a:xfrm>
            <a:off x="228600" y="2463800"/>
            <a:ext cx="552450" cy="584200"/>
            <a:chOff x="2959" y="1568"/>
            <a:chExt cx="454" cy="480"/>
          </a:xfrm>
        </p:grpSpPr>
        <p:grpSp>
          <p:nvGrpSpPr>
            <p:cNvPr id="21" name="Group 11"/>
            <p:cNvGrpSpPr>
              <a:grpSpLocks/>
            </p:cNvGrpSpPr>
            <p:nvPr/>
          </p:nvGrpSpPr>
          <p:grpSpPr bwMode="auto">
            <a:xfrm>
              <a:off x="2959" y="1568"/>
              <a:ext cx="454" cy="480"/>
              <a:chOff x="192" y="1917"/>
              <a:chExt cx="1042" cy="1102"/>
            </a:xfrm>
          </p:grpSpPr>
          <p:pic>
            <p:nvPicPr>
              <p:cNvPr id="666653" name="Picture 12" descr="light_shadow"/>
              <p:cNvPicPr>
                <a:picLocks noChangeAspect="1" noChangeArrowheads="1"/>
              </p:cNvPicPr>
              <p:nvPr/>
            </p:nvPicPr>
            <p:blipFill>
              <a:blip r:embed="rId2">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666654" name="Picture 13" descr="circuler_1"/>
              <p:cNvPicPr>
                <a:picLocks noChangeAspect="1" noChangeArrowheads="1"/>
              </p:cNvPicPr>
              <p:nvPr/>
            </p:nvPicPr>
            <p:blipFill>
              <a:blip r:embed="rId3"/>
              <a:srcRect/>
              <a:stretch>
                <a:fillRect/>
              </a:stretch>
            </p:blipFill>
            <p:spPr bwMode="gray">
              <a:xfrm>
                <a:off x="192" y="1917"/>
                <a:ext cx="1042" cy="1016"/>
              </a:xfrm>
              <a:prstGeom prst="rect">
                <a:avLst/>
              </a:prstGeom>
              <a:noFill/>
              <a:ln w="9525">
                <a:noFill/>
                <a:miter lim="800000"/>
                <a:headEnd/>
                <a:tailEnd/>
              </a:ln>
            </p:spPr>
          </p:pic>
          <p:sp>
            <p:nvSpPr>
              <p:cNvPr id="8" name="Oval 14"/>
              <p:cNvSpPr>
                <a:spLocks noChangeArrowheads="1"/>
              </p:cNvSpPr>
              <p:nvPr/>
            </p:nvSpPr>
            <p:spPr bwMode="gray">
              <a:xfrm>
                <a:off x="192" y="1917"/>
                <a:ext cx="1036" cy="1018"/>
              </a:xfrm>
              <a:prstGeom prst="ellipse">
                <a:avLst/>
              </a:prstGeom>
              <a:gradFill rotWithShape="1">
                <a:gsLst>
                  <a:gs pos="0">
                    <a:schemeClr val="hlink">
                      <a:gamma/>
                      <a:shade val="36078"/>
                      <a:invGamma/>
                      <a:alpha val="89999"/>
                    </a:schemeClr>
                  </a:gs>
                  <a:gs pos="50000">
                    <a:schemeClr val="hlink">
                      <a:alpha val="55000"/>
                    </a:schemeClr>
                  </a:gs>
                  <a:gs pos="100000">
                    <a:schemeClr val="hlink">
                      <a:gamma/>
                      <a:shade val="36078"/>
                      <a:invGamma/>
                      <a:alpha val="89999"/>
                    </a:schemeClr>
                  </a:gs>
                </a:gsLst>
                <a:lin ang="5400000" scaled="1"/>
              </a:gradFill>
              <a:ln w="9525" algn="ctr">
                <a:noFill/>
                <a:round/>
                <a:headEnd/>
                <a:tailEnd/>
              </a:ln>
              <a:effectLst/>
            </p:spPr>
            <p:txBody>
              <a:bodyPr wrap="none" anchor="ctr"/>
              <a:lstStyle/>
              <a:p>
                <a:pPr>
                  <a:defRPr/>
                </a:pPr>
                <a:endParaRPr lang="tr-TR">
                  <a:latin typeface="Arial" pitchFamily="34" charset="0"/>
                  <a:cs typeface="Arial" pitchFamily="34" charset="0"/>
                </a:endParaRPr>
              </a:p>
            </p:txBody>
          </p:sp>
        </p:grpSp>
        <p:pic>
          <p:nvPicPr>
            <p:cNvPr id="666656" name="Picture 15" descr="Picture2"/>
            <p:cNvPicPr>
              <a:picLocks noChangeAspect="1" noChangeArrowheads="1"/>
            </p:cNvPicPr>
            <p:nvPr/>
          </p:nvPicPr>
          <p:blipFill>
            <a:blip r:embed="rId4"/>
            <a:srcRect/>
            <a:stretch>
              <a:fillRect/>
            </a:stretch>
          </p:blipFill>
          <p:spPr bwMode="gray">
            <a:xfrm>
              <a:off x="3004" y="1572"/>
              <a:ext cx="359" cy="157"/>
            </a:xfrm>
            <a:prstGeom prst="rect">
              <a:avLst/>
            </a:prstGeom>
            <a:noFill/>
            <a:ln w="9525">
              <a:noFill/>
              <a:miter lim="800000"/>
              <a:headEnd/>
              <a:tailEnd/>
            </a:ln>
          </p:spPr>
        </p:pic>
      </p:grpSp>
      <p:sp>
        <p:nvSpPr>
          <p:cNvPr id="9" name="Rectangle 16"/>
          <p:cNvSpPr>
            <a:spLocks noChangeArrowheads="1"/>
          </p:cNvSpPr>
          <p:nvPr/>
        </p:nvSpPr>
        <p:spPr bwMode="gray">
          <a:xfrm>
            <a:off x="884238" y="2546350"/>
            <a:ext cx="3687762" cy="366713"/>
          </a:xfrm>
          <a:prstGeom prst="rect">
            <a:avLst/>
          </a:prstGeom>
          <a:noFill/>
          <a:ln w="9525" algn="ctr">
            <a:noFill/>
            <a:miter lim="800000"/>
            <a:headEnd/>
            <a:tailEnd/>
          </a:ln>
        </p:spPr>
        <p:txBody>
          <a:bodyPr>
            <a:spAutoFit/>
          </a:bodyPr>
          <a:lstStyle/>
          <a:p>
            <a:r>
              <a:rPr lang="tr-TR" b="1">
                <a:solidFill>
                  <a:srgbClr val="FFFFFF"/>
                </a:solidFill>
              </a:rPr>
              <a:t>Hayvan hastalıkları</a:t>
            </a:r>
            <a:endParaRPr lang="en-US">
              <a:solidFill>
                <a:srgbClr val="FFFFFF"/>
              </a:solidFill>
            </a:endParaRPr>
          </a:p>
        </p:txBody>
      </p:sp>
      <p:grpSp>
        <p:nvGrpSpPr>
          <p:cNvPr id="22" name="Group 41"/>
          <p:cNvGrpSpPr>
            <a:grpSpLocks/>
          </p:cNvGrpSpPr>
          <p:nvPr/>
        </p:nvGrpSpPr>
        <p:grpSpPr bwMode="auto">
          <a:xfrm>
            <a:off x="4800600" y="2463800"/>
            <a:ext cx="2971800" cy="560388"/>
            <a:chOff x="3072" y="672"/>
            <a:chExt cx="1872" cy="353"/>
          </a:xfrm>
        </p:grpSpPr>
        <p:pic>
          <p:nvPicPr>
            <p:cNvPr id="666659" name="Picture 42"/>
            <p:cNvPicPr>
              <a:picLocks noChangeAspect="1" noChangeArrowheads="1"/>
            </p:cNvPicPr>
            <p:nvPr/>
          </p:nvPicPr>
          <p:blipFill>
            <a:blip r:embed="rId5"/>
            <a:srcRect/>
            <a:stretch>
              <a:fillRect/>
            </a:stretch>
          </p:blipFill>
          <p:spPr bwMode="auto">
            <a:xfrm>
              <a:off x="3072" y="672"/>
              <a:ext cx="1872" cy="353"/>
            </a:xfrm>
            <a:prstGeom prst="rect">
              <a:avLst/>
            </a:prstGeom>
            <a:noFill/>
            <a:ln w="9525">
              <a:noFill/>
              <a:miter lim="800000"/>
              <a:headEnd/>
              <a:tailEnd/>
            </a:ln>
          </p:spPr>
        </p:pic>
        <p:sp>
          <p:nvSpPr>
            <p:cNvPr id="666660" name="Text Box 43"/>
            <p:cNvSpPr txBox="1">
              <a:spLocks noChangeArrowheads="1"/>
            </p:cNvSpPr>
            <p:nvPr/>
          </p:nvSpPr>
          <p:spPr bwMode="auto">
            <a:xfrm>
              <a:off x="3248" y="672"/>
              <a:ext cx="1638" cy="288"/>
            </a:xfrm>
            <a:prstGeom prst="rect">
              <a:avLst/>
            </a:prstGeom>
            <a:noFill/>
            <a:ln w="9525">
              <a:noFill/>
              <a:miter lim="800000"/>
              <a:headEnd/>
              <a:tailEnd/>
            </a:ln>
          </p:spPr>
          <p:txBody>
            <a:bodyPr>
              <a:spAutoFit/>
            </a:bodyPr>
            <a:lstStyle/>
            <a:p>
              <a:pPr algn="ctr"/>
              <a:r>
                <a:rPr lang="tr-TR" sz="2400">
                  <a:solidFill>
                    <a:srgbClr val="FF0000"/>
                  </a:solidFill>
                </a:rPr>
                <a:t>Ekonomik</a:t>
              </a:r>
            </a:p>
          </p:txBody>
        </p:sp>
      </p:grpSp>
      <p:sp>
        <p:nvSpPr>
          <p:cNvPr id="10" name="AutoShape 17"/>
          <p:cNvSpPr>
            <a:spLocks noChangeArrowheads="1"/>
          </p:cNvSpPr>
          <p:nvPr/>
        </p:nvSpPr>
        <p:spPr bwMode="gray">
          <a:xfrm>
            <a:off x="271463" y="3130550"/>
            <a:ext cx="4529137" cy="592138"/>
          </a:xfrm>
          <a:prstGeom prst="roundRect">
            <a:avLst>
              <a:gd name="adj" fmla="val 50000"/>
            </a:avLst>
          </a:prstGeom>
          <a:solidFill>
            <a:srgbClr val="5F5F5F"/>
          </a:solidFill>
          <a:ln w="28575">
            <a:solidFill>
              <a:srgbClr val="EAEAEA"/>
            </a:solidFill>
            <a:round/>
            <a:headEnd/>
            <a:tailEnd/>
          </a:ln>
        </p:spPr>
        <p:txBody>
          <a:bodyPr wrap="none" anchor="ctr"/>
          <a:lstStyle/>
          <a:p>
            <a:endParaRPr lang="tr-TR"/>
          </a:p>
        </p:txBody>
      </p:sp>
      <p:grpSp>
        <p:nvGrpSpPr>
          <p:cNvPr id="23" name="Group 18"/>
          <p:cNvGrpSpPr>
            <a:grpSpLocks/>
          </p:cNvGrpSpPr>
          <p:nvPr/>
        </p:nvGrpSpPr>
        <p:grpSpPr bwMode="auto">
          <a:xfrm>
            <a:off x="228600" y="3149600"/>
            <a:ext cx="552450" cy="584200"/>
            <a:chOff x="2959" y="1568"/>
            <a:chExt cx="454" cy="480"/>
          </a:xfrm>
        </p:grpSpPr>
        <p:grpSp>
          <p:nvGrpSpPr>
            <p:cNvPr id="24" name="Group 19"/>
            <p:cNvGrpSpPr>
              <a:grpSpLocks/>
            </p:cNvGrpSpPr>
            <p:nvPr/>
          </p:nvGrpSpPr>
          <p:grpSpPr bwMode="auto">
            <a:xfrm>
              <a:off x="2959" y="1568"/>
              <a:ext cx="454" cy="480"/>
              <a:chOff x="192" y="1917"/>
              <a:chExt cx="1042" cy="1102"/>
            </a:xfrm>
          </p:grpSpPr>
          <p:pic>
            <p:nvPicPr>
              <p:cNvPr id="666664" name="Picture 20" descr="light_shadow"/>
              <p:cNvPicPr>
                <a:picLocks noChangeAspect="1" noChangeArrowheads="1"/>
              </p:cNvPicPr>
              <p:nvPr/>
            </p:nvPicPr>
            <p:blipFill>
              <a:blip r:embed="rId2">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666665" name="Picture 21" descr="circuler_1"/>
              <p:cNvPicPr>
                <a:picLocks noChangeAspect="1" noChangeArrowheads="1"/>
              </p:cNvPicPr>
              <p:nvPr/>
            </p:nvPicPr>
            <p:blipFill>
              <a:blip r:embed="rId3"/>
              <a:srcRect/>
              <a:stretch>
                <a:fillRect/>
              </a:stretch>
            </p:blipFill>
            <p:spPr bwMode="gray">
              <a:xfrm>
                <a:off x="192" y="1917"/>
                <a:ext cx="1042" cy="1016"/>
              </a:xfrm>
              <a:prstGeom prst="rect">
                <a:avLst/>
              </a:prstGeom>
              <a:noFill/>
              <a:ln w="9525">
                <a:noFill/>
                <a:miter lim="800000"/>
                <a:headEnd/>
                <a:tailEnd/>
              </a:ln>
            </p:spPr>
          </p:pic>
          <p:sp>
            <p:nvSpPr>
              <p:cNvPr id="12" name="Oval 22"/>
              <p:cNvSpPr>
                <a:spLocks noChangeArrowheads="1"/>
              </p:cNvSpPr>
              <p:nvPr/>
            </p:nvSpPr>
            <p:spPr bwMode="gray">
              <a:xfrm>
                <a:off x="192" y="1917"/>
                <a:ext cx="1035" cy="1019"/>
              </a:xfrm>
              <a:prstGeom prst="ellipse">
                <a:avLst/>
              </a:prstGeom>
              <a:gradFill rotWithShape="1">
                <a:gsLst>
                  <a:gs pos="0">
                    <a:srgbClr val="79A400">
                      <a:gamma/>
                      <a:shade val="36078"/>
                      <a:invGamma/>
                      <a:alpha val="89999"/>
                    </a:srgbClr>
                  </a:gs>
                  <a:gs pos="50000">
                    <a:srgbClr val="79A400">
                      <a:alpha val="55000"/>
                    </a:srgbClr>
                  </a:gs>
                  <a:gs pos="100000">
                    <a:srgbClr val="79A400">
                      <a:gamma/>
                      <a:shade val="36078"/>
                      <a:invGamma/>
                      <a:alpha val="89999"/>
                    </a:srgbClr>
                  </a:gs>
                </a:gsLst>
                <a:lin ang="5400000" scaled="1"/>
              </a:gradFill>
              <a:ln w="9525" algn="ctr">
                <a:noFill/>
                <a:round/>
                <a:headEnd/>
                <a:tailEnd/>
              </a:ln>
              <a:effectLst/>
            </p:spPr>
            <p:txBody>
              <a:bodyPr wrap="none" anchor="ctr"/>
              <a:lstStyle/>
              <a:p>
                <a:pPr>
                  <a:defRPr/>
                </a:pPr>
                <a:endParaRPr lang="tr-TR">
                  <a:latin typeface="Arial" pitchFamily="34" charset="0"/>
                  <a:cs typeface="Arial" pitchFamily="34" charset="0"/>
                </a:endParaRPr>
              </a:p>
            </p:txBody>
          </p:sp>
        </p:grpSp>
        <p:pic>
          <p:nvPicPr>
            <p:cNvPr id="666669" name="Picture 23" descr="Picture2"/>
            <p:cNvPicPr>
              <a:picLocks noChangeAspect="1" noChangeArrowheads="1"/>
            </p:cNvPicPr>
            <p:nvPr/>
          </p:nvPicPr>
          <p:blipFill>
            <a:blip r:embed="rId4"/>
            <a:srcRect/>
            <a:stretch>
              <a:fillRect/>
            </a:stretch>
          </p:blipFill>
          <p:spPr bwMode="gray">
            <a:xfrm>
              <a:off x="3004" y="1572"/>
              <a:ext cx="359" cy="157"/>
            </a:xfrm>
            <a:prstGeom prst="rect">
              <a:avLst/>
            </a:prstGeom>
            <a:noFill/>
            <a:ln w="9525">
              <a:noFill/>
              <a:miter lim="800000"/>
              <a:headEnd/>
              <a:tailEnd/>
            </a:ln>
          </p:spPr>
        </p:pic>
      </p:grpSp>
      <p:sp>
        <p:nvSpPr>
          <p:cNvPr id="13" name="Rectangle 24"/>
          <p:cNvSpPr>
            <a:spLocks noChangeArrowheads="1"/>
          </p:cNvSpPr>
          <p:nvPr/>
        </p:nvSpPr>
        <p:spPr bwMode="gray">
          <a:xfrm>
            <a:off x="884238" y="3232150"/>
            <a:ext cx="3687762" cy="366713"/>
          </a:xfrm>
          <a:prstGeom prst="rect">
            <a:avLst/>
          </a:prstGeom>
          <a:noFill/>
          <a:ln w="9525" algn="ctr">
            <a:noFill/>
            <a:miter lim="800000"/>
            <a:headEnd/>
            <a:tailEnd/>
          </a:ln>
        </p:spPr>
        <p:txBody>
          <a:bodyPr>
            <a:spAutoFit/>
          </a:bodyPr>
          <a:lstStyle/>
          <a:p>
            <a:r>
              <a:rPr lang="tr-TR" b="1">
                <a:solidFill>
                  <a:srgbClr val="FFFFFF"/>
                </a:solidFill>
              </a:rPr>
              <a:t>Boylar arasındaki mücadele</a:t>
            </a:r>
            <a:endParaRPr lang="en-US">
              <a:solidFill>
                <a:srgbClr val="FFFFFF"/>
              </a:solidFill>
            </a:endParaRPr>
          </a:p>
        </p:txBody>
      </p:sp>
      <p:grpSp>
        <p:nvGrpSpPr>
          <p:cNvPr id="25" name="Group 54"/>
          <p:cNvGrpSpPr>
            <a:grpSpLocks/>
          </p:cNvGrpSpPr>
          <p:nvPr/>
        </p:nvGrpSpPr>
        <p:grpSpPr bwMode="auto">
          <a:xfrm>
            <a:off x="4800600" y="3122613"/>
            <a:ext cx="2971800" cy="560387"/>
            <a:chOff x="3072" y="672"/>
            <a:chExt cx="1872" cy="353"/>
          </a:xfrm>
        </p:grpSpPr>
        <p:pic>
          <p:nvPicPr>
            <p:cNvPr id="666672" name="Picture 55"/>
            <p:cNvPicPr>
              <a:picLocks noChangeAspect="1" noChangeArrowheads="1"/>
            </p:cNvPicPr>
            <p:nvPr/>
          </p:nvPicPr>
          <p:blipFill>
            <a:blip r:embed="rId5"/>
            <a:srcRect/>
            <a:stretch>
              <a:fillRect/>
            </a:stretch>
          </p:blipFill>
          <p:spPr bwMode="auto">
            <a:xfrm>
              <a:off x="3072" y="672"/>
              <a:ext cx="1872" cy="353"/>
            </a:xfrm>
            <a:prstGeom prst="rect">
              <a:avLst/>
            </a:prstGeom>
            <a:noFill/>
            <a:ln w="9525">
              <a:noFill/>
              <a:miter lim="800000"/>
              <a:headEnd/>
              <a:tailEnd/>
            </a:ln>
          </p:spPr>
        </p:pic>
        <p:sp>
          <p:nvSpPr>
            <p:cNvPr id="666673" name="Text Box 56"/>
            <p:cNvSpPr txBox="1">
              <a:spLocks noChangeArrowheads="1"/>
            </p:cNvSpPr>
            <p:nvPr/>
          </p:nvSpPr>
          <p:spPr bwMode="auto">
            <a:xfrm>
              <a:off x="3248" y="672"/>
              <a:ext cx="1638" cy="288"/>
            </a:xfrm>
            <a:prstGeom prst="rect">
              <a:avLst/>
            </a:prstGeom>
            <a:noFill/>
            <a:ln w="9525">
              <a:noFill/>
              <a:miter lim="800000"/>
              <a:headEnd/>
              <a:tailEnd/>
            </a:ln>
          </p:spPr>
          <p:txBody>
            <a:bodyPr>
              <a:spAutoFit/>
            </a:bodyPr>
            <a:lstStyle/>
            <a:p>
              <a:pPr algn="ctr"/>
              <a:r>
                <a:rPr lang="tr-TR" sz="2400">
                  <a:solidFill>
                    <a:srgbClr val="FF0000"/>
                  </a:solidFill>
                </a:rPr>
                <a:t>Siyasi</a:t>
              </a:r>
            </a:p>
          </p:txBody>
        </p:sp>
      </p:grpSp>
      <p:sp>
        <p:nvSpPr>
          <p:cNvPr id="14" name="AutoShape 9"/>
          <p:cNvSpPr>
            <a:spLocks noChangeArrowheads="1"/>
          </p:cNvSpPr>
          <p:nvPr/>
        </p:nvSpPr>
        <p:spPr bwMode="gray">
          <a:xfrm>
            <a:off x="271463" y="3816350"/>
            <a:ext cx="4529137" cy="592138"/>
          </a:xfrm>
          <a:prstGeom prst="roundRect">
            <a:avLst>
              <a:gd name="adj" fmla="val 50000"/>
            </a:avLst>
          </a:prstGeom>
          <a:solidFill>
            <a:srgbClr val="5F5F5F"/>
          </a:solidFill>
          <a:ln w="28575">
            <a:solidFill>
              <a:srgbClr val="EAEAEA"/>
            </a:solidFill>
            <a:round/>
            <a:headEnd/>
            <a:tailEnd/>
          </a:ln>
        </p:spPr>
        <p:txBody>
          <a:bodyPr wrap="none" anchor="ctr"/>
          <a:lstStyle/>
          <a:p>
            <a:endParaRPr lang="tr-TR"/>
          </a:p>
        </p:txBody>
      </p:sp>
      <p:grpSp>
        <p:nvGrpSpPr>
          <p:cNvPr id="26" name="Group 10"/>
          <p:cNvGrpSpPr>
            <a:grpSpLocks/>
          </p:cNvGrpSpPr>
          <p:nvPr/>
        </p:nvGrpSpPr>
        <p:grpSpPr bwMode="auto">
          <a:xfrm>
            <a:off x="228600" y="3835400"/>
            <a:ext cx="552450" cy="584200"/>
            <a:chOff x="2959" y="1568"/>
            <a:chExt cx="454" cy="480"/>
          </a:xfrm>
        </p:grpSpPr>
        <p:grpSp>
          <p:nvGrpSpPr>
            <p:cNvPr id="27" name="Group 11"/>
            <p:cNvGrpSpPr>
              <a:grpSpLocks/>
            </p:cNvGrpSpPr>
            <p:nvPr/>
          </p:nvGrpSpPr>
          <p:grpSpPr bwMode="auto">
            <a:xfrm>
              <a:off x="2959" y="1568"/>
              <a:ext cx="454" cy="480"/>
              <a:chOff x="192" y="1917"/>
              <a:chExt cx="1042" cy="1102"/>
            </a:xfrm>
          </p:grpSpPr>
          <p:pic>
            <p:nvPicPr>
              <p:cNvPr id="666677" name="Picture 12" descr="light_shadow"/>
              <p:cNvPicPr>
                <a:picLocks noChangeAspect="1" noChangeArrowheads="1"/>
              </p:cNvPicPr>
              <p:nvPr/>
            </p:nvPicPr>
            <p:blipFill>
              <a:blip r:embed="rId2">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666678" name="Picture 13" descr="circuler_1"/>
              <p:cNvPicPr>
                <a:picLocks noChangeAspect="1" noChangeArrowheads="1"/>
              </p:cNvPicPr>
              <p:nvPr/>
            </p:nvPicPr>
            <p:blipFill>
              <a:blip r:embed="rId3"/>
              <a:srcRect/>
              <a:stretch>
                <a:fillRect/>
              </a:stretch>
            </p:blipFill>
            <p:spPr bwMode="gray">
              <a:xfrm>
                <a:off x="192" y="1917"/>
                <a:ext cx="1042" cy="1016"/>
              </a:xfrm>
              <a:prstGeom prst="rect">
                <a:avLst/>
              </a:prstGeom>
              <a:noFill/>
              <a:ln w="9525">
                <a:noFill/>
                <a:miter lim="800000"/>
                <a:headEnd/>
                <a:tailEnd/>
              </a:ln>
            </p:spPr>
          </p:pic>
          <p:sp>
            <p:nvSpPr>
              <p:cNvPr id="149518" name="Oval 14"/>
              <p:cNvSpPr>
                <a:spLocks noChangeArrowheads="1"/>
              </p:cNvSpPr>
              <p:nvPr/>
            </p:nvSpPr>
            <p:spPr bwMode="gray">
              <a:xfrm>
                <a:off x="192" y="1917"/>
                <a:ext cx="1036" cy="1018"/>
              </a:xfrm>
              <a:prstGeom prst="ellipse">
                <a:avLst/>
              </a:prstGeom>
              <a:gradFill rotWithShape="1">
                <a:gsLst>
                  <a:gs pos="0">
                    <a:schemeClr val="hlink">
                      <a:gamma/>
                      <a:shade val="36078"/>
                      <a:invGamma/>
                      <a:alpha val="89999"/>
                    </a:schemeClr>
                  </a:gs>
                  <a:gs pos="50000">
                    <a:schemeClr val="hlink">
                      <a:alpha val="55000"/>
                    </a:schemeClr>
                  </a:gs>
                  <a:gs pos="100000">
                    <a:schemeClr val="hlink">
                      <a:gamma/>
                      <a:shade val="36078"/>
                      <a:invGamma/>
                      <a:alpha val="89999"/>
                    </a:schemeClr>
                  </a:gs>
                </a:gsLst>
                <a:lin ang="5400000" scaled="1"/>
              </a:gradFill>
              <a:ln w="9525" algn="ctr">
                <a:noFill/>
                <a:round/>
                <a:headEnd/>
                <a:tailEnd/>
              </a:ln>
              <a:effectLst/>
            </p:spPr>
            <p:txBody>
              <a:bodyPr wrap="none" anchor="ctr"/>
              <a:lstStyle/>
              <a:p>
                <a:pPr>
                  <a:defRPr/>
                </a:pPr>
                <a:endParaRPr lang="tr-TR">
                  <a:latin typeface="Arial" pitchFamily="34" charset="0"/>
                  <a:cs typeface="Arial" pitchFamily="34" charset="0"/>
                </a:endParaRPr>
              </a:p>
            </p:txBody>
          </p:sp>
        </p:grpSp>
        <p:pic>
          <p:nvPicPr>
            <p:cNvPr id="666680" name="Picture 15" descr="Picture2"/>
            <p:cNvPicPr>
              <a:picLocks noChangeAspect="1" noChangeArrowheads="1"/>
            </p:cNvPicPr>
            <p:nvPr/>
          </p:nvPicPr>
          <p:blipFill>
            <a:blip r:embed="rId4"/>
            <a:srcRect/>
            <a:stretch>
              <a:fillRect/>
            </a:stretch>
          </p:blipFill>
          <p:spPr bwMode="gray">
            <a:xfrm>
              <a:off x="3004" y="1572"/>
              <a:ext cx="359" cy="157"/>
            </a:xfrm>
            <a:prstGeom prst="rect">
              <a:avLst/>
            </a:prstGeom>
            <a:noFill/>
            <a:ln w="9525">
              <a:noFill/>
              <a:miter lim="800000"/>
              <a:headEnd/>
              <a:tailEnd/>
            </a:ln>
          </p:spPr>
        </p:pic>
      </p:grpSp>
      <p:sp>
        <p:nvSpPr>
          <p:cNvPr id="16" name="Rectangle 16"/>
          <p:cNvSpPr>
            <a:spLocks noChangeArrowheads="1"/>
          </p:cNvSpPr>
          <p:nvPr/>
        </p:nvSpPr>
        <p:spPr bwMode="gray">
          <a:xfrm>
            <a:off x="884238" y="3917950"/>
            <a:ext cx="3687762" cy="366713"/>
          </a:xfrm>
          <a:prstGeom prst="rect">
            <a:avLst/>
          </a:prstGeom>
          <a:noFill/>
          <a:ln w="9525" algn="ctr">
            <a:noFill/>
            <a:miter lim="800000"/>
            <a:headEnd/>
            <a:tailEnd/>
          </a:ln>
        </p:spPr>
        <p:txBody>
          <a:bodyPr>
            <a:spAutoFit/>
          </a:bodyPr>
          <a:lstStyle/>
          <a:p>
            <a:r>
              <a:rPr lang="tr-TR" b="1">
                <a:solidFill>
                  <a:srgbClr val="FFFFFF"/>
                </a:solidFill>
              </a:rPr>
              <a:t>Çin Baskısı</a:t>
            </a:r>
            <a:endParaRPr lang="en-US">
              <a:solidFill>
                <a:srgbClr val="FFFFFF"/>
              </a:solidFill>
            </a:endParaRPr>
          </a:p>
        </p:txBody>
      </p:sp>
      <p:grpSp>
        <p:nvGrpSpPr>
          <p:cNvPr id="28" name="Group 65"/>
          <p:cNvGrpSpPr>
            <a:grpSpLocks/>
          </p:cNvGrpSpPr>
          <p:nvPr/>
        </p:nvGrpSpPr>
        <p:grpSpPr bwMode="auto">
          <a:xfrm>
            <a:off x="4800600" y="3835400"/>
            <a:ext cx="2971800" cy="560388"/>
            <a:chOff x="3072" y="672"/>
            <a:chExt cx="1872" cy="353"/>
          </a:xfrm>
        </p:grpSpPr>
        <p:pic>
          <p:nvPicPr>
            <p:cNvPr id="666683" name="Picture 66"/>
            <p:cNvPicPr>
              <a:picLocks noChangeAspect="1" noChangeArrowheads="1"/>
            </p:cNvPicPr>
            <p:nvPr/>
          </p:nvPicPr>
          <p:blipFill>
            <a:blip r:embed="rId5"/>
            <a:srcRect/>
            <a:stretch>
              <a:fillRect/>
            </a:stretch>
          </p:blipFill>
          <p:spPr bwMode="auto">
            <a:xfrm>
              <a:off x="3072" y="672"/>
              <a:ext cx="1872" cy="353"/>
            </a:xfrm>
            <a:prstGeom prst="rect">
              <a:avLst/>
            </a:prstGeom>
            <a:noFill/>
            <a:ln w="9525">
              <a:noFill/>
              <a:miter lim="800000"/>
              <a:headEnd/>
              <a:tailEnd/>
            </a:ln>
          </p:spPr>
        </p:pic>
        <p:sp>
          <p:nvSpPr>
            <p:cNvPr id="666684" name="Text Box 67"/>
            <p:cNvSpPr txBox="1">
              <a:spLocks noChangeArrowheads="1"/>
            </p:cNvSpPr>
            <p:nvPr/>
          </p:nvSpPr>
          <p:spPr bwMode="auto">
            <a:xfrm>
              <a:off x="3248" y="672"/>
              <a:ext cx="1638" cy="288"/>
            </a:xfrm>
            <a:prstGeom prst="rect">
              <a:avLst/>
            </a:prstGeom>
            <a:noFill/>
            <a:ln w="9525">
              <a:noFill/>
              <a:miter lim="800000"/>
              <a:headEnd/>
              <a:tailEnd/>
            </a:ln>
          </p:spPr>
          <p:txBody>
            <a:bodyPr>
              <a:spAutoFit/>
            </a:bodyPr>
            <a:lstStyle/>
            <a:p>
              <a:pPr algn="ctr"/>
              <a:r>
                <a:rPr lang="tr-TR" sz="2400">
                  <a:solidFill>
                    <a:srgbClr val="FF0000"/>
                  </a:solidFill>
                </a:rPr>
                <a:t>Siyasi</a:t>
              </a:r>
            </a:p>
          </p:txBody>
        </p:sp>
      </p:grpSp>
      <p:sp>
        <p:nvSpPr>
          <p:cNvPr id="17" name="AutoShape 17"/>
          <p:cNvSpPr>
            <a:spLocks noChangeArrowheads="1"/>
          </p:cNvSpPr>
          <p:nvPr/>
        </p:nvSpPr>
        <p:spPr bwMode="gray">
          <a:xfrm>
            <a:off x="271463" y="4502150"/>
            <a:ext cx="4529137" cy="592138"/>
          </a:xfrm>
          <a:prstGeom prst="roundRect">
            <a:avLst>
              <a:gd name="adj" fmla="val 50000"/>
            </a:avLst>
          </a:prstGeom>
          <a:solidFill>
            <a:srgbClr val="5F5F5F"/>
          </a:solidFill>
          <a:ln w="28575">
            <a:solidFill>
              <a:srgbClr val="EAEAEA"/>
            </a:solidFill>
            <a:round/>
            <a:headEnd/>
            <a:tailEnd/>
          </a:ln>
        </p:spPr>
        <p:txBody>
          <a:bodyPr wrap="none" anchor="ctr"/>
          <a:lstStyle/>
          <a:p>
            <a:endParaRPr lang="tr-TR"/>
          </a:p>
        </p:txBody>
      </p:sp>
      <p:grpSp>
        <p:nvGrpSpPr>
          <p:cNvPr id="29" name="Group 18"/>
          <p:cNvGrpSpPr>
            <a:grpSpLocks/>
          </p:cNvGrpSpPr>
          <p:nvPr/>
        </p:nvGrpSpPr>
        <p:grpSpPr bwMode="auto">
          <a:xfrm>
            <a:off x="228600" y="4521200"/>
            <a:ext cx="552450" cy="584200"/>
            <a:chOff x="2959" y="1568"/>
            <a:chExt cx="454" cy="480"/>
          </a:xfrm>
        </p:grpSpPr>
        <p:grpSp>
          <p:nvGrpSpPr>
            <p:cNvPr id="30" name="Group 19"/>
            <p:cNvGrpSpPr>
              <a:grpSpLocks/>
            </p:cNvGrpSpPr>
            <p:nvPr/>
          </p:nvGrpSpPr>
          <p:grpSpPr bwMode="auto">
            <a:xfrm>
              <a:off x="2959" y="1568"/>
              <a:ext cx="454" cy="480"/>
              <a:chOff x="192" y="1917"/>
              <a:chExt cx="1042" cy="1102"/>
            </a:xfrm>
          </p:grpSpPr>
          <p:pic>
            <p:nvPicPr>
              <p:cNvPr id="666688" name="Picture 20" descr="light_shadow"/>
              <p:cNvPicPr>
                <a:picLocks noChangeAspect="1" noChangeArrowheads="1"/>
              </p:cNvPicPr>
              <p:nvPr/>
            </p:nvPicPr>
            <p:blipFill>
              <a:blip r:embed="rId2">
                <a:lum bright="-78000" contrast="-78000"/>
              </a:blip>
              <a:srcRect/>
              <a:stretch>
                <a:fillRect/>
              </a:stretch>
            </p:blipFill>
            <p:spPr bwMode="gray">
              <a:xfrm>
                <a:off x="291" y="2781"/>
                <a:ext cx="858" cy="238"/>
              </a:xfrm>
              <a:prstGeom prst="rect">
                <a:avLst/>
              </a:prstGeom>
              <a:noFill/>
              <a:ln w="9525">
                <a:noFill/>
                <a:miter lim="800000"/>
                <a:headEnd/>
                <a:tailEnd/>
              </a:ln>
            </p:spPr>
          </p:pic>
          <p:pic>
            <p:nvPicPr>
              <p:cNvPr id="666689" name="Picture 21" descr="circuler_1"/>
              <p:cNvPicPr>
                <a:picLocks noChangeAspect="1" noChangeArrowheads="1"/>
              </p:cNvPicPr>
              <p:nvPr/>
            </p:nvPicPr>
            <p:blipFill>
              <a:blip r:embed="rId3"/>
              <a:srcRect/>
              <a:stretch>
                <a:fillRect/>
              </a:stretch>
            </p:blipFill>
            <p:spPr bwMode="gray">
              <a:xfrm>
                <a:off x="192" y="1917"/>
                <a:ext cx="1042" cy="1016"/>
              </a:xfrm>
              <a:prstGeom prst="rect">
                <a:avLst/>
              </a:prstGeom>
              <a:noFill/>
              <a:ln w="9525">
                <a:noFill/>
                <a:miter lim="800000"/>
                <a:headEnd/>
                <a:tailEnd/>
              </a:ln>
            </p:spPr>
          </p:pic>
          <p:sp>
            <p:nvSpPr>
              <p:cNvPr id="149526" name="Oval 22"/>
              <p:cNvSpPr>
                <a:spLocks noChangeArrowheads="1"/>
              </p:cNvSpPr>
              <p:nvPr/>
            </p:nvSpPr>
            <p:spPr bwMode="gray">
              <a:xfrm>
                <a:off x="192" y="1917"/>
                <a:ext cx="1035" cy="1019"/>
              </a:xfrm>
              <a:prstGeom prst="ellipse">
                <a:avLst/>
              </a:prstGeom>
              <a:gradFill rotWithShape="1">
                <a:gsLst>
                  <a:gs pos="0">
                    <a:srgbClr val="79A400">
                      <a:gamma/>
                      <a:shade val="36078"/>
                      <a:invGamma/>
                      <a:alpha val="89999"/>
                    </a:srgbClr>
                  </a:gs>
                  <a:gs pos="50000">
                    <a:srgbClr val="79A400">
                      <a:alpha val="55000"/>
                    </a:srgbClr>
                  </a:gs>
                  <a:gs pos="100000">
                    <a:srgbClr val="79A400">
                      <a:gamma/>
                      <a:shade val="36078"/>
                      <a:invGamma/>
                      <a:alpha val="89999"/>
                    </a:srgbClr>
                  </a:gs>
                </a:gsLst>
                <a:lin ang="5400000" scaled="1"/>
              </a:gradFill>
              <a:ln w="9525" algn="ctr">
                <a:noFill/>
                <a:round/>
                <a:headEnd/>
                <a:tailEnd/>
              </a:ln>
              <a:effectLst/>
            </p:spPr>
            <p:txBody>
              <a:bodyPr wrap="none" anchor="ctr"/>
              <a:lstStyle/>
              <a:p>
                <a:pPr>
                  <a:defRPr/>
                </a:pPr>
                <a:endParaRPr lang="tr-TR">
                  <a:latin typeface="Arial" pitchFamily="34" charset="0"/>
                  <a:cs typeface="Arial" pitchFamily="34" charset="0"/>
                </a:endParaRPr>
              </a:p>
            </p:txBody>
          </p:sp>
        </p:grpSp>
        <p:pic>
          <p:nvPicPr>
            <p:cNvPr id="666693" name="Picture 23" descr="Picture2"/>
            <p:cNvPicPr>
              <a:picLocks noChangeAspect="1" noChangeArrowheads="1"/>
            </p:cNvPicPr>
            <p:nvPr/>
          </p:nvPicPr>
          <p:blipFill>
            <a:blip r:embed="rId4"/>
            <a:srcRect/>
            <a:stretch>
              <a:fillRect/>
            </a:stretch>
          </p:blipFill>
          <p:spPr bwMode="gray">
            <a:xfrm>
              <a:off x="3004" y="1572"/>
              <a:ext cx="359" cy="157"/>
            </a:xfrm>
            <a:prstGeom prst="rect">
              <a:avLst/>
            </a:prstGeom>
            <a:noFill/>
            <a:ln w="9525">
              <a:noFill/>
              <a:miter lim="800000"/>
              <a:headEnd/>
              <a:tailEnd/>
            </a:ln>
          </p:spPr>
        </p:pic>
      </p:grpSp>
      <p:sp>
        <p:nvSpPr>
          <p:cNvPr id="19" name="Rectangle 24"/>
          <p:cNvSpPr>
            <a:spLocks noChangeArrowheads="1"/>
          </p:cNvSpPr>
          <p:nvPr/>
        </p:nvSpPr>
        <p:spPr bwMode="gray">
          <a:xfrm>
            <a:off x="884238" y="4603750"/>
            <a:ext cx="3687762" cy="366713"/>
          </a:xfrm>
          <a:prstGeom prst="rect">
            <a:avLst/>
          </a:prstGeom>
          <a:noFill/>
          <a:ln w="9525" algn="ctr">
            <a:noFill/>
            <a:miter lim="800000"/>
            <a:headEnd/>
            <a:tailEnd/>
          </a:ln>
        </p:spPr>
        <p:txBody>
          <a:bodyPr>
            <a:spAutoFit/>
          </a:bodyPr>
          <a:lstStyle/>
          <a:p>
            <a:r>
              <a:rPr lang="tr-TR" b="1">
                <a:solidFill>
                  <a:srgbClr val="FFFFFF"/>
                </a:solidFill>
              </a:rPr>
              <a:t>Nüfus Artışı</a:t>
            </a:r>
            <a:endParaRPr lang="en-US">
              <a:solidFill>
                <a:srgbClr val="FFFFFF"/>
              </a:solidFill>
            </a:endParaRPr>
          </a:p>
        </p:txBody>
      </p:sp>
      <p:grpSp>
        <p:nvGrpSpPr>
          <p:cNvPr id="31" name="Group 78"/>
          <p:cNvGrpSpPr>
            <a:grpSpLocks/>
          </p:cNvGrpSpPr>
          <p:nvPr/>
        </p:nvGrpSpPr>
        <p:grpSpPr bwMode="auto">
          <a:xfrm>
            <a:off x="4800600" y="4494213"/>
            <a:ext cx="2971800" cy="560387"/>
            <a:chOff x="3072" y="672"/>
            <a:chExt cx="1872" cy="353"/>
          </a:xfrm>
        </p:grpSpPr>
        <p:pic>
          <p:nvPicPr>
            <p:cNvPr id="666696" name="Picture 79"/>
            <p:cNvPicPr>
              <a:picLocks noChangeAspect="1" noChangeArrowheads="1"/>
            </p:cNvPicPr>
            <p:nvPr/>
          </p:nvPicPr>
          <p:blipFill>
            <a:blip r:embed="rId5"/>
            <a:srcRect/>
            <a:stretch>
              <a:fillRect/>
            </a:stretch>
          </p:blipFill>
          <p:spPr bwMode="auto">
            <a:xfrm>
              <a:off x="3072" y="672"/>
              <a:ext cx="1872" cy="353"/>
            </a:xfrm>
            <a:prstGeom prst="rect">
              <a:avLst/>
            </a:prstGeom>
            <a:noFill/>
            <a:ln w="9525">
              <a:noFill/>
              <a:miter lim="800000"/>
              <a:headEnd/>
              <a:tailEnd/>
            </a:ln>
          </p:spPr>
        </p:pic>
        <p:sp>
          <p:nvSpPr>
            <p:cNvPr id="666697" name="Text Box 80"/>
            <p:cNvSpPr txBox="1">
              <a:spLocks noChangeArrowheads="1"/>
            </p:cNvSpPr>
            <p:nvPr/>
          </p:nvSpPr>
          <p:spPr bwMode="auto">
            <a:xfrm>
              <a:off x="3248" y="672"/>
              <a:ext cx="1638" cy="288"/>
            </a:xfrm>
            <a:prstGeom prst="rect">
              <a:avLst/>
            </a:prstGeom>
            <a:noFill/>
            <a:ln w="9525">
              <a:noFill/>
              <a:miter lim="800000"/>
              <a:headEnd/>
              <a:tailEnd/>
            </a:ln>
          </p:spPr>
          <p:txBody>
            <a:bodyPr>
              <a:spAutoFit/>
            </a:bodyPr>
            <a:lstStyle/>
            <a:p>
              <a:pPr algn="ctr"/>
              <a:r>
                <a:rPr lang="tr-TR" sz="2400">
                  <a:solidFill>
                    <a:srgbClr val="FF0000"/>
                  </a:solidFill>
                </a:rPr>
                <a:t>Sosyal</a:t>
              </a:r>
            </a:p>
          </p:txBody>
        </p:sp>
      </p:grpSp>
      <p:pic>
        <p:nvPicPr>
          <p:cNvPr id="666698" name="Picture 74"/>
          <p:cNvPicPr>
            <a:picLocks noChangeAspect="1" noChangeArrowheads="1"/>
          </p:cNvPicPr>
          <p:nvPr/>
        </p:nvPicPr>
        <p:blipFill>
          <a:blip r:embed="rId6"/>
          <a:srcRect/>
          <a:stretch>
            <a:fillRect/>
          </a:stretch>
        </p:blipFill>
        <p:spPr bwMode="auto">
          <a:xfrm>
            <a:off x="2667000" y="171450"/>
            <a:ext cx="3784600" cy="4381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12" presetClass="entr" presetSubtype="8" fill="hold" grpId="0" nodeType="withEffect">
                                  <p:stCondLst>
                                    <p:cond delay="0"/>
                                  </p:stCondLst>
                                  <p:childTnLst>
                                    <p:set>
                                      <p:cBhvr>
                                        <p:cTn id="11" dur="1" fill="hold">
                                          <p:stCondLst>
                                            <p:cond delay="0"/>
                                          </p:stCondLst>
                                        </p:cTn>
                                        <p:tgtEl>
                                          <p:spTgt spid="149513"/>
                                        </p:tgtEl>
                                        <p:attrNameLst>
                                          <p:attrName>style.visibility</p:attrName>
                                        </p:attrNameLst>
                                      </p:cBhvr>
                                      <p:to>
                                        <p:strVal val="visible"/>
                                      </p:to>
                                    </p:set>
                                    <p:animEffect transition="in" filter="slide(fromLeft)">
                                      <p:cBhvr>
                                        <p:cTn id="12" dur="500"/>
                                        <p:tgtEl>
                                          <p:spTgt spid="149513"/>
                                        </p:tgtEl>
                                      </p:cBhvr>
                                    </p:animEffect>
                                  </p:childTnLst>
                                </p:cTn>
                              </p:par>
                            </p:childTnLst>
                          </p:cTn>
                        </p:par>
                        <p:par>
                          <p:cTn id="13" fill="hold">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49520"/>
                                        </p:tgtEl>
                                        <p:attrNameLst>
                                          <p:attrName>style.visibility</p:attrName>
                                        </p:attrNameLst>
                                      </p:cBhvr>
                                      <p:to>
                                        <p:strVal val="visible"/>
                                      </p:to>
                                    </p:set>
                                    <p:anim calcmode="discrete" valueType="clr">
                                      <p:cBhvr override="childStyle">
                                        <p:cTn id="16" dur="80"/>
                                        <p:tgtEl>
                                          <p:spTgt spid="149520"/>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49520"/>
                                        </p:tgtEl>
                                        <p:attrNameLst>
                                          <p:attrName>fillcolor</p:attrName>
                                        </p:attrNameLst>
                                      </p:cBhvr>
                                      <p:tavLst>
                                        <p:tav tm="0">
                                          <p:val>
                                            <p:clrVal>
                                              <a:schemeClr val="accent2"/>
                                            </p:clrVal>
                                          </p:val>
                                        </p:tav>
                                        <p:tav tm="50000">
                                          <p:val>
                                            <p:clrVal>
                                              <a:schemeClr val="hlink"/>
                                            </p:clrVal>
                                          </p:val>
                                        </p:tav>
                                      </p:tavLst>
                                    </p:anim>
                                    <p:set>
                                      <p:cBhvr>
                                        <p:cTn id="18" dur="80"/>
                                        <p:tgtEl>
                                          <p:spTgt spid="149520"/>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149521"/>
                                        </p:tgtEl>
                                        <p:attrNameLst>
                                          <p:attrName>style.visibility</p:attrName>
                                        </p:attrNameLst>
                                      </p:cBhvr>
                                      <p:to>
                                        <p:strVal val="visible"/>
                                      </p:to>
                                    </p:set>
                                    <p:animEffect transition="in" filter="slide(fromLeft)">
                                      <p:cBhvr>
                                        <p:cTn id="33" dur="500"/>
                                        <p:tgtEl>
                                          <p:spTgt spid="149521"/>
                                        </p:tgtEl>
                                      </p:cBhvr>
                                    </p:animEffect>
                                  </p:childTnLst>
                                </p:cTn>
                              </p:par>
                            </p:childTnLst>
                          </p:cTn>
                        </p:par>
                        <p:par>
                          <p:cTn id="34" fill="hold">
                            <p:stCondLst>
                              <p:cond delay="500"/>
                            </p:stCondLst>
                            <p:childTnLst>
                              <p:par>
                                <p:cTn id="35" presetID="27" presetClass="entr" presetSubtype="0" fill="hold" grpId="0" nodeType="afterEffect">
                                  <p:stCondLst>
                                    <p:cond delay="0"/>
                                  </p:stCondLst>
                                  <p:iterate type="lt">
                                    <p:tmPct val="50000"/>
                                  </p:iterate>
                                  <p:childTnLst>
                                    <p:set>
                                      <p:cBhvr>
                                        <p:cTn id="36" dur="1" fill="hold">
                                          <p:stCondLst>
                                            <p:cond delay="0"/>
                                          </p:stCondLst>
                                        </p:cTn>
                                        <p:tgtEl>
                                          <p:spTgt spid="149528"/>
                                        </p:tgtEl>
                                        <p:attrNameLst>
                                          <p:attrName>style.visibility</p:attrName>
                                        </p:attrNameLst>
                                      </p:cBhvr>
                                      <p:to>
                                        <p:strVal val="visible"/>
                                      </p:to>
                                    </p:set>
                                    <p:anim calcmode="discrete" valueType="clr">
                                      <p:cBhvr override="childStyle">
                                        <p:cTn id="37" dur="80"/>
                                        <p:tgtEl>
                                          <p:spTgt spid="149528"/>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49528"/>
                                        </p:tgtEl>
                                        <p:attrNameLst>
                                          <p:attrName>fillcolor</p:attrName>
                                        </p:attrNameLst>
                                      </p:cBhvr>
                                      <p:tavLst>
                                        <p:tav tm="0">
                                          <p:val>
                                            <p:clrVal>
                                              <a:schemeClr val="accent2"/>
                                            </p:clrVal>
                                          </p:val>
                                        </p:tav>
                                        <p:tav tm="50000">
                                          <p:val>
                                            <p:clrVal>
                                              <a:schemeClr val="hlink"/>
                                            </p:clrVal>
                                          </p:val>
                                        </p:tav>
                                      </p:tavLst>
                                    </p:anim>
                                    <p:set>
                                      <p:cBhvr>
                                        <p:cTn id="39" dur="80"/>
                                        <p:tgtEl>
                                          <p:spTgt spid="149528"/>
                                        </p:tgtEl>
                                        <p:attrNameLst>
                                          <p:attrName>fill.type</p:attrName>
                                        </p:attrNameLst>
                                      </p:cBhvr>
                                      <p:to>
                                        <p:strVal val="solid"/>
                                      </p:to>
                                    </p:set>
                                  </p:childTnLst>
                                </p:cTn>
                              </p:par>
                            </p:childTnLst>
                          </p:cTn>
                        </p:par>
                      </p:childTnLst>
                    </p:cTn>
                  </p:par>
                  <p:par>
                    <p:cTn id="40" fill="hold">
                      <p:stCondLst>
                        <p:cond delay="indefinite"/>
                      </p:stCondLst>
                      <p:childTnLst>
                        <p:par>
                          <p:cTn id="41" fill="hold">
                            <p:stCondLst>
                              <p:cond delay="0"/>
                            </p:stCondLst>
                            <p:childTnLst>
                              <p:par>
                                <p:cTn id="42" presetID="12" presetClass="entr" presetSubtype="8"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slide(fromLeft)">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slide(fromLeft)">
                                      <p:cBhvr>
                                        <p:cTn id="54" dur="500"/>
                                        <p:tgtEl>
                                          <p:spTgt spid="5"/>
                                        </p:tgtEl>
                                      </p:cBhvr>
                                    </p:animEffect>
                                  </p:childTnLst>
                                </p:cTn>
                              </p:par>
                            </p:childTnLst>
                          </p:cTn>
                        </p:par>
                        <p:par>
                          <p:cTn id="55" fill="hold">
                            <p:stCondLst>
                              <p:cond delay="50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9"/>
                                        </p:tgtEl>
                                        <p:attrNameLst>
                                          <p:attrName>style.visibility</p:attrName>
                                        </p:attrNameLst>
                                      </p:cBhvr>
                                      <p:to>
                                        <p:strVal val="visible"/>
                                      </p:to>
                                    </p:set>
                                    <p:anim calcmode="discrete" valueType="clr">
                                      <p:cBhvr override="childStyle">
                                        <p:cTn id="58"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9"/>
                                        </p:tgtEl>
                                        <p:attrNameLst>
                                          <p:attrName>fillcolor</p:attrName>
                                        </p:attrNameLst>
                                      </p:cBhvr>
                                      <p:tavLst>
                                        <p:tav tm="0">
                                          <p:val>
                                            <p:clrVal>
                                              <a:schemeClr val="accent2"/>
                                            </p:clrVal>
                                          </p:val>
                                        </p:tav>
                                        <p:tav tm="50000">
                                          <p:val>
                                            <p:clrVal>
                                              <a:schemeClr val="hlink"/>
                                            </p:clrVal>
                                          </p:val>
                                        </p:tav>
                                      </p:tavLst>
                                    </p:anim>
                                    <p:set>
                                      <p:cBhvr>
                                        <p:cTn id="60" dur="80"/>
                                        <p:tgtEl>
                                          <p:spTgt spid="9"/>
                                        </p:tgtEl>
                                        <p:attrNameLst>
                                          <p:attrName>fill.type</p:attrName>
                                        </p:attrNameLst>
                                      </p:cBhvr>
                                      <p:to>
                                        <p:strVal val="solid"/>
                                      </p:to>
                                    </p:set>
                                  </p:childTnLst>
                                </p:cTn>
                              </p:par>
                            </p:childTnLst>
                          </p:cTn>
                        </p:par>
                      </p:childTnLst>
                    </p:cTn>
                  </p:par>
                  <p:par>
                    <p:cTn id="61" fill="hold">
                      <p:stCondLst>
                        <p:cond delay="indefinite"/>
                      </p:stCondLst>
                      <p:childTnLst>
                        <p:par>
                          <p:cTn id="62" fill="hold">
                            <p:stCondLst>
                              <p:cond delay="0"/>
                            </p:stCondLst>
                            <p:childTnLst>
                              <p:par>
                                <p:cTn id="63" presetID="12" presetClass="entr" presetSubtype="8" fill="hold"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slide(fromLeft)">
                                      <p:cBhvr>
                                        <p:cTn id="65" dur="500"/>
                                        <p:tgtEl>
                                          <p:spTgt spid="22"/>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0" fill="hold" nodeType="click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slide(fromLeft)">
                                      <p:cBhvr>
                                        <p:cTn id="75" dur="500"/>
                                        <p:tgtEl>
                                          <p:spTgt spid="10"/>
                                        </p:tgtEl>
                                      </p:cBhvr>
                                    </p:animEffect>
                                  </p:childTnLst>
                                </p:cTn>
                              </p:par>
                            </p:childTnLst>
                          </p:cTn>
                        </p:par>
                        <p:par>
                          <p:cTn id="76" fill="hold">
                            <p:stCondLst>
                              <p:cond delay="500"/>
                            </p:stCondLst>
                            <p:childTnLst>
                              <p:par>
                                <p:cTn id="77" presetID="27" presetClass="entr" presetSubtype="0" fill="hold" grpId="0" nodeType="afterEffect">
                                  <p:stCondLst>
                                    <p:cond delay="0"/>
                                  </p:stCondLst>
                                  <p:iterate type="lt">
                                    <p:tmPct val="50000"/>
                                  </p:iterate>
                                  <p:childTnLst>
                                    <p:set>
                                      <p:cBhvr>
                                        <p:cTn id="78" dur="1" fill="hold">
                                          <p:stCondLst>
                                            <p:cond delay="0"/>
                                          </p:stCondLst>
                                        </p:cTn>
                                        <p:tgtEl>
                                          <p:spTgt spid="13"/>
                                        </p:tgtEl>
                                        <p:attrNameLst>
                                          <p:attrName>style.visibility</p:attrName>
                                        </p:attrNameLst>
                                      </p:cBhvr>
                                      <p:to>
                                        <p:strVal val="visible"/>
                                      </p:to>
                                    </p:set>
                                    <p:anim calcmode="discrete" valueType="clr">
                                      <p:cBhvr override="childStyle">
                                        <p:cTn id="79"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13"/>
                                        </p:tgtEl>
                                        <p:attrNameLst>
                                          <p:attrName>fillcolor</p:attrName>
                                        </p:attrNameLst>
                                      </p:cBhvr>
                                      <p:tavLst>
                                        <p:tav tm="0">
                                          <p:val>
                                            <p:clrVal>
                                              <a:schemeClr val="accent2"/>
                                            </p:clrVal>
                                          </p:val>
                                        </p:tav>
                                        <p:tav tm="50000">
                                          <p:val>
                                            <p:clrVal>
                                              <a:schemeClr val="hlink"/>
                                            </p:clrVal>
                                          </p:val>
                                        </p:tav>
                                      </p:tavLst>
                                    </p:anim>
                                    <p:set>
                                      <p:cBhvr>
                                        <p:cTn id="81" dur="80"/>
                                        <p:tgtEl>
                                          <p:spTgt spid="13"/>
                                        </p:tgtEl>
                                        <p:attrNameLst>
                                          <p:attrName>fill.type</p:attrName>
                                        </p:attrNameLst>
                                      </p:cBhvr>
                                      <p:to>
                                        <p:strVal val="solid"/>
                                      </p:to>
                                    </p:set>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slide(fromLeft)">
                                      <p:cBhvr>
                                        <p:cTn id="86" dur="5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0" fill="hold" nodeType="click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slide(fromLeft)">
                                      <p:cBhvr>
                                        <p:cTn id="96" dur="500"/>
                                        <p:tgtEl>
                                          <p:spTgt spid="14"/>
                                        </p:tgtEl>
                                      </p:cBhvr>
                                    </p:animEffect>
                                  </p:childTnLst>
                                </p:cTn>
                              </p:par>
                            </p:childTnLst>
                          </p:cTn>
                        </p:par>
                        <p:par>
                          <p:cTn id="97" fill="hold">
                            <p:stCondLst>
                              <p:cond delay="500"/>
                            </p:stCondLst>
                            <p:childTnLst>
                              <p:par>
                                <p:cTn id="98" presetID="27" presetClass="entr" presetSubtype="0" fill="hold" grpId="0" nodeType="afterEffect">
                                  <p:stCondLst>
                                    <p:cond delay="0"/>
                                  </p:stCondLst>
                                  <p:iterate type="lt">
                                    <p:tmPct val="50000"/>
                                  </p:iterate>
                                  <p:childTnLst>
                                    <p:set>
                                      <p:cBhvr>
                                        <p:cTn id="99" dur="1" fill="hold">
                                          <p:stCondLst>
                                            <p:cond delay="0"/>
                                          </p:stCondLst>
                                        </p:cTn>
                                        <p:tgtEl>
                                          <p:spTgt spid="16"/>
                                        </p:tgtEl>
                                        <p:attrNameLst>
                                          <p:attrName>style.visibility</p:attrName>
                                        </p:attrNameLst>
                                      </p:cBhvr>
                                      <p:to>
                                        <p:strVal val="visible"/>
                                      </p:to>
                                    </p:set>
                                    <p:anim calcmode="discrete" valueType="clr">
                                      <p:cBhvr override="childStyle">
                                        <p:cTn id="100"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01" dur="80"/>
                                        <p:tgtEl>
                                          <p:spTgt spid="16"/>
                                        </p:tgtEl>
                                        <p:attrNameLst>
                                          <p:attrName>fillcolor</p:attrName>
                                        </p:attrNameLst>
                                      </p:cBhvr>
                                      <p:tavLst>
                                        <p:tav tm="0">
                                          <p:val>
                                            <p:clrVal>
                                              <a:schemeClr val="accent2"/>
                                            </p:clrVal>
                                          </p:val>
                                        </p:tav>
                                        <p:tav tm="50000">
                                          <p:val>
                                            <p:clrVal>
                                              <a:schemeClr val="hlink"/>
                                            </p:clrVal>
                                          </p:val>
                                        </p:tav>
                                      </p:tavLst>
                                    </p:anim>
                                    <p:set>
                                      <p:cBhvr>
                                        <p:cTn id="102" dur="80"/>
                                        <p:tgtEl>
                                          <p:spTgt spid="16"/>
                                        </p:tgtEl>
                                        <p:attrNameLst>
                                          <p:attrName>fill.type</p:attrName>
                                        </p:attrNameLst>
                                      </p:cBhvr>
                                      <p:to>
                                        <p:strVal val="solid"/>
                                      </p:to>
                                    </p:set>
                                  </p:childTnLst>
                                </p:cTn>
                              </p:par>
                            </p:childTnLst>
                          </p:cTn>
                        </p:par>
                      </p:childTnLst>
                    </p:cTn>
                  </p:par>
                  <p:par>
                    <p:cTn id="103" fill="hold">
                      <p:stCondLst>
                        <p:cond delay="indefinite"/>
                      </p:stCondLst>
                      <p:childTnLst>
                        <p:par>
                          <p:cTn id="104" fill="hold">
                            <p:stCondLst>
                              <p:cond delay="0"/>
                            </p:stCondLst>
                            <p:childTnLst>
                              <p:par>
                                <p:cTn id="105" presetID="12" presetClass="entr" presetSubtype="8" fill="hold" nodeType="click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slide(fromLeft)">
                                      <p:cBhvr>
                                        <p:cTn id="107" dur="500"/>
                                        <p:tgtEl>
                                          <p:spTgt spid="28"/>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0" fill="hold" nodeType="clickEffect">
                                  <p:stCondLst>
                                    <p:cond delay="0"/>
                                  </p:stCondLst>
                                  <p:childTnLst>
                                    <p:set>
                                      <p:cBhvr>
                                        <p:cTn id="111" dur="1" fill="hold">
                                          <p:stCondLst>
                                            <p:cond delay="0"/>
                                          </p:stCondLst>
                                        </p:cTn>
                                        <p:tgtEl>
                                          <p:spTgt spid="29"/>
                                        </p:tgtEl>
                                        <p:attrNameLst>
                                          <p:attrName>style.visibility</p:attrName>
                                        </p:attrNameLst>
                                      </p:cBhvr>
                                      <p:to>
                                        <p:strVal val="visible"/>
                                      </p:to>
                                    </p:set>
                                    <p:anim calcmode="lin" valueType="num">
                                      <p:cBhvr>
                                        <p:cTn id="112" dur="500" fill="hold"/>
                                        <p:tgtEl>
                                          <p:spTgt spid="29"/>
                                        </p:tgtEl>
                                        <p:attrNameLst>
                                          <p:attrName>ppt_w</p:attrName>
                                        </p:attrNameLst>
                                      </p:cBhvr>
                                      <p:tavLst>
                                        <p:tav tm="0">
                                          <p:val>
                                            <p:fltVal val="0"/>
                                          </p:val>
                                        </p:tav>
                                        <p:tav tm="100000">
                                          <p:val>
                                            <p:strVal val="#ppt_w"/>
                                          </p:val>
                                        </p:tav>
                                      </p:tavLst>
                                    </p:anim>
                                    <p:anim calcmode="lin" valueType="num">
                                      <p:cBhvr>
                                        <p:cTn id="113" dur="500" fill="hold"/>
                                        <p:tgtEl>
                                          <p:spTgt spid="29"/>
                                        </p:tgtEl>
                                        <p:attrNameLst>
                                          <p:attrName>ppt_h</p:attrName>
                                        </p:attrNameLst>
                                      </p:cBhvr>
                                      <p:tavLst>
                                        <p:tav tm="0">
                                          <p:val>
                                            <p:fltVal val="0"/>
                                          </p:val>
                                        </p:tav>
                                        <p:tav tm="100000">
                                          <p:val>
                                            <p:strVal val="#ppt_h"/>
                                          </p:val>
                                        </p:tav>
                                      </p:tavLst>
                                    </p:anim>
                                    <p:animEffect transition="in" filter="fade">
                                      <p:cBhvr>
                                        <p:cTn id="114" dur="500"/>
                                        <p:tgtEl>
                                          <p:spTgt spid="29"/>
                                        </p:tgtEl>
                                      </p:cBhvr>
                                    </p:animEffect>
                                  </p:childTnLst>
                                </p:cTn>
                              </p:par>
                              <p:par>
                                <p:cTn id="115" presetID="12" presetClass="entr" presetSubtype="8" fill="hold" grpId="0" nodeType="withEffect">
                                  <p:stCondLst>
                                    <p:cond delay="0"/>
                                  </p:stCondLst>
                                  <p:childTnLst>
                                    <p:set>
                                      <p:cBhvr>
                                        <p:cTn id="116" dur="1" fill="hold">
                                          <p:stCondLst>
                                            <p:cond delay="0"/>
                                          </p:stCondLst>
                                        </p:cTn>
                                        <p:tgtEl>
                                          <p:spTgt spid="17"/>
                                        </p:tgtEl>
                                        <p:attrNameLst>
                                          <p:attrName>style.visibility</p:attrName>
                                        </p:attrNameLst>
                                      </p:cBhvr>
                                      <p:to>
                                        <p:strVal val="visible"/>
                                      </p:to>
                                    </p:set>
                                    <p:animEffect transition="in" filter="slide(fromLeft)">
                                      <p:cBhvr>
                                        <p:cTn id="117" dur="500"/>
                                        <p:tgtEl>
                                          <p:spTgt spid="17"/>
                                        </p:tgtEl>
                                      </p:cBhvr>
                                    </p:animEffect>
                                  </p:childTnLst>
                                </p:cTn>
                              </p:par>
                            </p:childTnLst>
                          </p:cTn>
                        </p:par>
                        <p:par>
                          <p:cTn id="118" fill="hold">
                            <p:stCondLst>
                              <p:cond delay="500"/>
                            </p:stCondLst>
                            <p:childTnLst>
                              <p:par>
                                <p:cTn id="119" presetID="27" presetClass="entr" presetSubtype="0" fill="hold" grpId="0" nodeType="afterEffect">
                                  <p:stCondLst>
                                    <p:cond delay="0"/>
                                  </p:stCondLst>
                                  <p:iterate type="lt">
                                    <p:tmPct val="50000"/>
                                  </p:iterate>
                                  <p:childTnLst>
                                    <p:set>
                                      <p:cBhvr>
                                        <p:cTn id="120" dur="1" fill="hold">
                                          <p:stCondLst>
                                            <p:cond delay="0"/>
                                          </p:stCondLst>
                                        </p:cTn>
                                        <p:tgtEl>
                                          <p:spTgt spid="19"/>
                                        </p:tgtEl>
                                        <p:attrNameLst>
                                          <p:attrName>style.visibility</p:attrName>
                                        </p:attrNameLst>
                                      </p:cBhvr>
                                      <p:to>
                                        <p:strVal val="visible"/>
                                      </p:to>
                                    </p:set>
                                    <p:anim calcmode="discrete" valueType="clr">
                                      <p:cBhvr override="childStyle">
                                        <p:cTn id="121"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122" dur="80"/>
                                        <p:tgtEl>
                                          <p:spTgt spid="19"/>
                                        </p:tgtEl>
                                        <p:attrNameLst>
                                          <p:attrName>fillcolor</p:attrName>
                                        </p:attrNameLst>
                                      </p:cBhvr>
                                      <p:tavLst>
                                        <p:tav tm="0">
                                          <p:val>
                                            <p:clrVal>
                                              <a:schemeClr val="accent2"/>
                                            </p:clrVal>
                                          </p:val>
                                        </p:tav>
                                        <p:tav tm="50000">
                                          <p:val>
                                            <p:clrVal>
                                              <a:schemeClr val="hlink"/>
                                            </p:clrVal>
                                          </p:val>
                                        </p:tav>
                                      </p:tavLst>
                                    </p:anim>
                                    <p:set>
                                      <p:cBhvr>
                                        <p:cTn id="123" dur="80"/>
                                        <p:tgtEl>
                                          <p:spTgt spid="19"/>
                                        </p:tgtEl>
                                        <p:attrNameLst>
                                          <p:attrName>fill.type</p:attrName>
                                        </p:attrNameLst>
                                      </p:cBhvr>
                                      <p:to>
                                        <p:strVal val="solid"/>
                                      </p:to>
                                    </p:set>
                                  </p:childTnLst>
                                </p:cTn>
                              </p:par>
                            </p:childTnLst>
                          </p:cTn>
                        </p:par>
                      </p:childTnLst>
                    </p:cTn>
                  </p:par>
                  <p:par>
                    <p:cTn id="124" fill="hold">
                      <p:stCondLst>
                        <p:cond delay="indefinite"/>
                      </p:stCondLst>
                      <p:childTnLst>
                        <p:par>
                          <p:cTn id="125" fill="hold">
                            <p:stCondLst>
                              <p:cond delay="0"/>
                            </p:stCondLst>
                            <p:childTnLst>
                              <p:par>
                                <p:cTn id="126" presetID="12" presetClass="entr" presetSubtype="8" fill="hold" nodeType="click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slide(fromLeft)">
                                      <p:cBhvr>
                                        <p:cTn id="1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3" grpId="0" animBg="1"/>
      <p:bldP spid="149520" grpId="0"/>
      <p:bldP spid="149521" grpId="0" animBg="1"/>
      <p:bldP spid="149528" grpId="0"/>
      <p:bldP spid="5" grpId="0" animBg="1"/>
      <p:bldP spid="9" grpId="0"/>
      <p:bldP spid="10" grpId="0" animBg="1"/>
      <p:bldP spid="13" grpId="0"/>
      <p:bldP spid="14" grpId="0" animBg="1"/>
      <p:bldP spid="16" grpId="0"/>
      <p:bldP spid="17" grpId="0"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ChangeArrowheads="1"/>
          </p:cNvSpPr>
          <p:nvPr>
            <p:ph type="title" idx="4294967295"/>
          </p:nvPr>
        </p:nvSpPr>
        <p:spPr bwMode="auto">
          <a:xfrm>
            <a:off x="457200" y="274638"/>
            <a:ext cx="8229600" cy="1143000"/>
          </a:xfrm>
          <a:prstGeom prst="rect">
            <a:avLst/>
          </a:prstGeom>
          <a:solidFill>
            <a:srgbClr val="FFFFFF"/>
          </a:solidFill>
          <a:ln>
            <a:solidFill>
              <a:srgbClr val="000000"/>
            </a:solidFill>
            <a:miter lim="800000"/>
            <a:headEnd/>
            <a:tailEnd/>
          </a:ln>
        </p:spPr>
        <p:txBody>
          <a:bodyPr anchor="ctr"/>
          <a:lstStyle/>
          <a:p>
            <a:endParaRPr lang="tr-TR"/>
          </a:p>
        </p:txBody>
      </p:sp>
      <p:pic>
        <p:nvPicPr>
          <p:cNvPr id="667651" name="Picture 3" descr="Resim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86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0291" name="Rectangle 3"/>
          <p:cNvSpPr>
            <a:spLocks noChangeArrowheads="1"/>
          </p:cNvSpPr>
          <p:nvPr/>
        </p:nvSpPr>
        <p:spPr bwMode="auto">
          <a:xfrm>
            <a:off x="0" y="5943600"/>
            <a:ext cx="9144000" cy="914400"/>
          </a:xfrm>
          <a:prstGeom prst="rect">
            <a:avLst/>
          </a:prstGeom>
          <a:gradFill rotWithShape="1">
            <a:gsLst>
              <a:gs pos="0">
                <a:srgbClr val="185E18"/>
              </a:gs>
              <a:gs pos="100000">
                <a:srgbClr val="33CC33"/>
              </a:gs>
            </a:gsLst>
            <a:lin ang="5400000" scaled="1"/>
          </a:gradFill>
          <a:ln w="180975">
            <a:pattFill prst="horzBrick">
              <a:fgClr>
                <a:srgbClr val="00FF00"/>
              </a:fgClr>
              <a:bgClr>
                <a:srgbClr val="FFFFFF"/>
              </a:bgClr>
            </a:pattFill>
            <a:miter lim="800000"/>
            <a:headEnd/>
            <a:tailEnd/>
          </a:ln>
        </p:spPr>
        <p:txBody>
          <a:bodyPr/>
          <a:lstStyle/>
          <a:p>
            <a:pPr marL="342900" indent="-342900" algn="ctr">
              <a:spcBef>
                <a:spcPct val="20000"/>
              </a:spcBef>
            </a:pPr>
            <a:r>
              <a:rPr lang="tr-TR" sz="3600" b="1">
                <a:solidFill>
                  <a:schemeClr val="bg1"/>
                </a:solidFill>
              </a:rPr>
              <a:t>ANAYURTTAN GÖÇLER</a:t>
            </a:r>
          </a:p>
        </p:txBody>
      </p:sp>
      <p:sp>
        <p:nvSpPr>
          <p:cNvPr id="2" name="34 Dikdörtgen"/>
          <p:cNvSpPr>
            <a:spLocks noChangeArrowheads="1"/>
          </p:cNvSpPr>
          <p:nvPr/>
        </p:nvSpPr>
        <p:spPr bwMode="auto">
          <a:xfrm>
            <a:off x="0" y="5715000"/>
            <a:ext cx="9144000" cy="1071563"/>
          </a:xfrm>
          <a:prstGeom prst="rect">
            <a:avLst/>
          </a:prstGeom>
          <a:gradFill rotWithShape="1">
            <a:gsLst>
              <a:gs pos="0">
                <a:srgbClr val="FF0000"/>
              </a:gs>
              <a:gs pos="100000">
                <a:srgbClr val="FFFFFF"/>
              </a:gs>
            </a:gsLst>
            <a:lin ang="5400000" scaled="1"/>
          </a:gradFill>
          <a:ln w="25400" algn="ctr">
            <a:solidFill>
              <a:srgbClr val="4B72AB"/>
            </a:solidFill>
            <a:miter lim="800000"/>
            <a:headEnd/>
            <a:tailEnd/>
          </a:ln>
        </p:spPr>
        <p:txBody>
          <a:bodyPr anchor="ctr"/>
          <a:lstStyle/>
          <a:p>
            <a:pPr algn="ctr"/>
            <a:r>
              <a:rPr lang="tr-TR" sz="2300" b="1"/>
              <a:t>Türklerin bu kadar uzak yerlere göç edebilmesini</a:t>
            </a:r>
          </a:p>
          <a:p>
            <a:pPr algn="ctr"/>
            <a:r>
              <a:rPr lang="tr-TR" sz="2300" b="1"/>
              <a:t> kolaylaştıran sebepler neler olabilir?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40291"/>
                                        </p:tgtEl>
                                        <p:attrNameLst>
                                          <p:attrName>style.visibility</p:attrName>
                                        </p:attrNameLst>
                                      </p:cBhvr>
                                      <p:to>
                                        <p:strVal val="visible"/>
                                      </p:to>
                                    </p:set>
                                    <p:anim calcmode="discrete" valueType="clr">
                                      <p:cBhvr override="childStyle">
                                        <p:cTn id="7" dur="80"/>
                                        <p:tgtEl>
                                          <p:spTgt spid="14029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40291"/>
                                        </p:tgtEl>
                                        <p:attrNameLst>
                                          <p:attrName>fillcolor</p:attrName>
                                        </p:attrNameLst>
                                      </p:cBhvr>
                                      <p:tavLst>
                                        <p:tav tm="0">
                                          <p:val>
                                            <p:clrVal>
                                              <a:schemeClr val="accent2"/>
                                            </p:clrVal>
                                          </p:val>
                                        </p:tav>
                                        <p:tav tm="50000">
                                          <p:val>
                                            <p:clrVal>
                                              <a:schemeClr val="hlink"/>
                                            </p:clrVal>
                                          </p:val>
                                        </p:tav>
                                      </p:tavLst>
                                    </p:anim>
                                    <p:set>
                                      <p:cBhvr>
                                        <p:cTn id="9" dur="80"/>
                                        <p:tgtEl>
                                          <p:spTgt spid="140291"/>
                                        </p:tgtEl>
                                        <p:attrNameLst>
                                          <p:attrName>fill.type</p:attrName>
                                        </p:attrNameLst>
                                      </p:cBhvr>
                                      <p:to>
                                        <p:strVal val="solid"/>
                                      </p:to>
                                    </p:set>
                                  </p:childTnLst>
                                </p:cTn>
                              </p:par>
                              <p:par>
                                <p:cTn id="10" presetID="2" presetClass="entr" presetSubtype="2"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xit" presetSubtype="8" fill="hold" grpId="1" nodeType="withEffect">
                                  <p:stCondLst>
                                    <p:cond delay="0"/>
                                  </p:stCondLst>
                                  <p:childTnLst>
                                    <p:anim calcmode="lin" valueType="num">
                                      <p:cBhvr additive="base">
                                        <p:cTn id="15" dur="500"/>
                                        <p:tgtEl>
                                          <p:spTgt spid="2"/>
                                        </p:tgtEl>
                                        <p:attrNameLst>
                                          <p:attrName>ppt_x</p:attrName>
                                        </p:attrNameLst>
                                      </p:cBhvr>
                                      <p:tavLst>
                                        <p:tav tm="0">
                                          <p:val>
                                            <p:strVal val="ppt_x"/>
                                          </p:val>
                                        </p:tav>
                                        <p:tav tm="100000">
                                          <p:val>
                                            <p:strVal val="0-ppt_w/2"/>
                                          </p:val>
                                        </p:tav>
                                      </p:tavLst>
                                    </p:anim>
                                    <p:anim calcmode="lin" valueType="num">
                                      <p:cBhvr additive="base">
                                        <p:cTn id="16" dur="500"/>
                                        <p:tgtEl>
                                          <p:spTgt spid="2"/>
                                        </p:tgtEl>
                                        <p:attrNameLst>
                                          <p:attrName>ppt_y</p:attrName>
                                        </p:attrNameLst>
                                      </p:cBhvr>
                                      <p:tavLst>
                                        <p:tav tm="0">
                                          <p:val>
                                            <p:strVal val="ppt_y"/>
                                          </p:val>
                                        </p:tav>
                                        <p:tav tm="100000">
                                          <p:val>
                                            <p:strVal val="ppt_y"/>
                                          </p:val>
                                        </p:tav>
                                      </p:tavLst>
                                    </p:anim>
                                    <p:set>
                                      <p:cBhvr>
                                        <p:cTn id="1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animBg="1"/>
      <p:bldP spid="2" grpId="0" animBg="1"/>
      <p:bldP spid="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7" name="Picture 9" descr="C:\Documents and Settings\erkan\Desktop\Otağ.JPG"/>
          <p:cNvPicPr>
            <a:picLocks noChangeAspect="1" noChangeArrowheads="1"/>
          </p:cNvPicPr>
          <p:nvPr/>
        </p:nvPicPr>
        <p:blipFill>
          <a:blip r:embed="rId2" cstate="print"/>
          <a:srcRect/>
          <a:stretch>
            <a:fillRect/>
          </a:stretch>
        </p:blipFill>
        <p:spPr bwMode="auto">
          <a:xfrm>
            <a:off x="4572000" y="990600"/>
            <a:ext cx="4365985" cy="3429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3127" name="AutoShape 7"/>
          <p:cNvSpPr>
            <a:spLocks noChangeArrowheads="1"/>
          </p:cNvSpPr>
          <p:nvPr/>
        </p:nvSpPr>
        <p:spPr bwMode="auto">
          <a:xfrm>
            <a:off x="228600" y="4800600"/>
            <a:ext cx="4343400" cy="17526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a:t>Yarı göçebe yaşayan Türklerin Çadırlarda yaşaması ve atı kullanmaları göçleri kolaylaştırmıştır</a:t>
            </a:r>
            <a:endParaRPr lang="en-US" sz="2400"/>
          </a:p>
        </p:txBody>
      </p:sp>
      <p:sp>
        <p:nvSpPr>
          <p:cNvPr id="2" name="AutoShape 7"/>
          <p:cNvSpPr>
            <a:spLocks noChangeArrowheads="1"/>
          </p:cNvSpPr>
          <p:nvPr/>
        </p:nvSpPr>
        <p:spPr bwMode="auto">
          <a:xfrm>
            <a:off x="4648200" y="4800600"/>
            <a:ext cx="4343400" cy="17526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a:t>Orta Asya'da maden çağını yaşayan Türkler, demir tekerleği icat etmişler ve at arabaları yapmışlardır</a:t>
            </a:r>
            <a:endParaRPr lang="en-US" sz="2400"/>
          </a:p>
        </p:txBody>
      </p:sp>
      <p:pic>
        <p:nvPicPr>
          <p:cNvPr id="15370" name="Picture 10"/>
          <p:cNvPicPr>
            <a:picLocks noChangeAspect="1" noChangeArrowheads="1"/>
          </p:cNvPicPr>
          <p:nvPr/>
        </p:nvPicPr>
        <p:blipFill>
          <a:blip r:embed="rId3" cstate="print"/>
          <a:srcRect/>
          <a:stretch>
            <a:fillRect/>
          </a:stretch>
        </p:blipFill>
        <p:spPr bwMode="auto">
          <a:xfrm>
            <a:off x="304800" y="990600"/>
            <a:ext cx="4038600" cy="3425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298" name="Picture 10" descr="E:\planlar\tarih fotoğrafları\6\İpek Yolunda Türkler\göç.JPG"/>
          <p:cNvPicPr>
            <a:picLocks noChangeAspect="1" noChangeArrowheads="1"/>
          </p:cNvPicPr>
          <p:nvPr/>
        </p:nvPicPr>
        <p:blipFill>
          <a:blip r:embed="rId4" cstate="print"/>
          <a:srcRect/>
          <a:stretch>
            <a:fillRect/>
          </a:stretch>
        </p:blipFill>
        <p:spPr bwMode="auto">
          <a:xfrm>
            <a:off x="152400" y="990600"/>
            <a:ext cx="4314825" cy="34194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 name="Group 6"/>
          <p:cNvGrpSpPr>
            <a:grpSpLocks/>
          </p:cNvGrpSpPr>
          <p:nvPr/>
        </p:nvGrpSpPr>
        <p:grpSpPr bwMode="auto">
          <a:xfrm>
            <a:off x="-1066800" y="-381000"/>
            <a:ext cx="10515600" cy="7743825"/>
            <a:chOff x="438" y="233"/>
            <a:chExt cx="5130" cy="3847"/>
          </a:xfrm>
        </p:grpSpPr>
        <p:pic>
          <p:nvPicPr>
            <p:cNvPr id="669704" name="11 Metin kutusu"/>
            <p:cNvPicPr>
              <a:picLocks noChangeArrowheads="1"/>
            </p:cNvPicPr>
            <p:nvPr/>
          </p:nvPicPr>
          <p:blipFill>
            <a:blip r:embed="rId5"/>
            <a:srcRect/>
            <a:stretch>
              <a:fillRect/>
            </a:stretch>
          </p:blipFill>
          <p:spPr bwMode="auto">
            <a:xfrm>
              <a:off x="689" y="233"/>
              <a:ext cx="4639" cy="3847"/>
            </a:xfrm>
            <a:prstGeom prst="rect">
              <a:avLst/>
            </a:prstGeom>
            <a:noFill/>
            <a:ln w="9525">
              <a:noFill/>
              <a:miter lim="800000"/>
              <a:headEnd/>
              <a:tailEnd/>
            </a:ln>
          </p:spPr>
        </p:pic>
        <p:sp>
          <p:nvSpPr>
            <p:cNvPr id="669705" name="Text Box 8"/>
            <p:cNvSpPr txBox="1">
              <a:spLocks noChangeArrowheads="1"/>
            </p:cNvSpPr>
            <p:nvPr/>
          </p:nvSpPr>
          <p:spPr bwMode="auto">
            <a:xfrm rot="-2273826">
              <a:off x="438" y="1968"/>
              <a:ext cx="5130" cy="328"/>
            </a:xfrm>
            <a:prstGeom prst="rect">
              <a:avLst/>
            </a:prstGeom>
            <a:noFill/>
            <a:ln w="9525">
              <a:noFill/>
              <a:miter lim="800000"/>
              <a:headEnd/>
              <a:tailEnd/>
            </a:ln>
          </p:spPr>
          <p:txBody>
            <a:bodyPr anchor="ctr" anchorCtr="1"/>
            <a:lstStyle/>
            <a:p>
              <a:pPr algn="ctr">
                <a:lnSpc>
                  <a:spcPct val="80000"/>
                </a:lnSpc>
                <a:spcBef>
                  <a:spcPct val="20000"/>
                </a:spcBef>
              </a:pPr>
              <a:r>
                <a:rPr lang="tr-TR" sz="2400" b="1">
                  <a:solidFill>
                    <a:schemeClr val="bg1"/>
                  </a:solidFill>
                </a:rPr>
                <a:t>Anayurttan göç eden Türkler gittikleri yerlere göre daha gelişmiş bir medeniyet olduğu için diğer yerleri etkilemiştir</a:t>
              </a:r>
            </a:p>
          </p:txBody>
        </p:sp>
      </p:grpSp>
      <p:pic>
        <p:nvPicPr>
          <p:cNvPr id="669706" name="Picture 10"/>
          <p:cNvPicPr>
            <a:picLocks noChangeAspect="1" noChangeArrowheads="1"/>
          </p:cNvPicPr>
          <p:nvPr/>
        </p:nvPicPr>
        <p:blipFill>
          <a:blip r:embed="rId6"/>
          <a:srcRect/>
          <a:stretch>
            <a:fillRect/>
          </a:stretch>
        </p:blipFill>
        <p:spPr bwMode="auto">
          <a:xfrm>
            <a:off x="2133600" y="203200"/>
            <a:ext cx="4876800" cy="406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2298"/>
                                        </p:tgtEl>
                                        <p:attrNameLst>
                                          <p:attrName>style.visibility</p:attrName>
                                        </p:attrNameLst>
                                      </p:cBhvr>
                                      <p:to>
                                        <p:strVal val="visible"/>
                                      </p:to>
                                    </p:set>
                                    <p:anim calcmode="lin" valueType="num">
                                      <p:cBhvr>
                                        <p:cTn id="14" dur="500" fill="hold"/>
                                        <p:tgtEl>
                                          <p:spTgt spid="12298"/>
                                        </p:tgtEl>
                                        <p:attrNameLst>
                                          <p:attrName>ppt_w</p:attrName>
                                        </p:attrNameLst>
                                      </p:cBhvr>
                                      <p:tavLst>
                                        <p:tav tm="0">
                                          <p:val>
                                            <p:fltVal val="0"/>
                                          </p:val>
                                        </p:tav>
                                        <p:tav tm="100000">
                                          <p:val>
                                            <p:strVal val="#ppt_w"/>
                                          </p:val>
                                        </p:tav>
                                      </p:tavLst>
                                    </p:anim>
                                    <p:anim calcmode="lin" valueType="num">
                                      <p:cBhvr>
                                        <p:cTn id="15" dur="500" fill="hold"/>
                                        <p:tgtEl>
                                          <p:spTgt spid="12298"/>
                                        </p:tgtEl>
                                        <p:attrNameLst>
                                          <p:attrName>ppt_h</p:attrName>
                                        </p:attrNameLst>
                                      </p:cBhvr>
                                      <p:tavLst>
                                        <p:tav tm="0">
                                          <p:val>
                                            <p:fltVal val="0"/>
                                          </p:val>
                                        </p:tav>
                                        <p:tav tm="100000">
                                          <p:val>
                                            <p:strVal val="#ppt_h"/>
                                          </p:val>
                                        </p:tav>
                                      </p:tavLst>
                                    </p:anim>
                                    <p:animEffect transition="in" filter="fade">
                                      <p:cBhvr>
                                        <p:cTn id="16" dur="500"/>
                                        <p:tgtEl>
                                          <p:spTgt spid="1229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12297"/>
                                        </p:tgtEl>
                                        <p:attrNameLst>
                                          <p:attrName>style.visibility</p:attrName>
                                        </p:attrNameLst>
                                      </p:cBhvr>
                                      <p:to>
                                        <p:strVal val="visible"/>
                                      </p:to>
                                    </p:set>
                                    <p:anim calcmode="lin" valueType="num">
                                      <p:cBhvr>
                                        <p:cTn id="21" dur="500" fill="hold"/>
                                        <p:tgtEl>
                                          <p:spTgt spid="12297"/>
                                        </p:tgtEl>
                                        <p:attrNameLst>
                                          <p:attrName>ppt_w</p:attrName>
                                        </p:attrNameLst>
                                      </p:cBhvr>
                                      <p:tavLst>
                                        <p:tav tm="0">
                                          <p:val>
                                            <p:fltVal val="0"/>
                                          </p:val>
                                        </p:tav>
                                        <p:tav tm="100000">
                                          <p:val>
                                            <p:strVal val="#ppt_w"/>
                                          </p:val>
                                        </p:tav>
                                      </p:tavLst>
                                    </p:anim>
                                    <p:anim calcmode="lin" valueType="num">
                                      <p:cBhvr>
                                        <p:cTn id="22" dur="500" fill="hold"/>
                                        <p:tgtEl>
                                          <p:spTgt spid="12297"/>
                                        </p:tgtEl>
                                        <p:attrNameLst>
                                          <p:attrName>ppt_h</p:attrName>
                                        </p:attrNameLst>
                                      </p:cBhvr>
                                      <p:tavLst>
                                        <p:tav tm="0">
                                          <p:val>
                                            <p:fltVal val="0"/>
                                          </p:val>
                                        </p:tav>
                                        <p:tav tm="100000">
                                          <p:val>
                                            <p:strVal val="#ppt_h"/>
                                          </p:val>
                                        </p:tav>
                                      </p:tavLst>
                                    </p:anim>
                                    <p:animEffect transition="in" filter="fade">
                                      <p:cBhvr>
                                        <p:cTn id="23" dur="500"/>
                                        <p:tgtEl>
                                          <p:spTgt spid="12297"/>
                                        </p:tgtEl>
                                      </p:cBhvr>
                                    </p:animEffect>
                                  </p:childTnLst>
                                </p:cTn>
                              </p:par>
                            </p:childTnLst>
                          </p:cTn>
                        </p:par>
                        <p:par>
                          <p:cTn id="24" fill="hold">
                            <p:stCondLst>
                              <p:cond delay="50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2"/>
                                        </p:tgtEl>
                                        <p:attrNameLst>
                                          <p:attrName>style.visibility</p:attrName>
                                        </p:attrNameLst>
                                      </p:cBhvr>
                                      <p:to>
                                        <p:strVal val="visible"/>
                                      </p:to>
                                    </p:set>
                                    <p:anim calcmode="discrete" valueType="clr">
                                      <p:cBhvr override="childStyle">
                                        <p:cTn id="27" dur="80"/>
                                        <p:tgtEl>
                                          <p:spTgt spid="2"/>
                                        </p:tgtEl>
                                        <p:attrNameLst>
                                          <p:attrName>style.color</p:attrName>
                                        </p:attrNameLst>
                                      </p:cBhvr>
                                      <p:tavLst>
                                        <p:tav tm="0">
                                          <p:val>
                                            <p:clrVal>
                                              <a:schemeClr val="tx1"/>
                                            </p:clrVal>
                                          </p:val>
                                        </p:tav>
                                        <p:tav tm="50000">
                                          <p:val>
                                            <p:clrVal>
                                              <a:schemeClr val="bg1"/>
                                            </p:clrVal>
                                          </p:val>
                                        </p:tav>
                                      </p:tavLst>
                                    </p:anim>
                                    <p:anim calcmode="discrete" valueType="clr">
                                      <p:cBhvr>
                                        <p:cTn id="28" dur="80"/>
                                        <p:tgtEl>
                                          <p:spTgt spid="2"/>
                                        </p:tgtEl>
                                        <p:attrNameLst>
                                          <p:attrName>fillcolor</p:attrName>
                                        </p:attrNameLst>
                                      </p:cBhvr>
                                      <p:tavLst>
                                        <p:tav tm="0">
                                          <p:val>
                                            <p:clrVal>
                                              <a:schemeClr val="accent2"/>
                                            </p:clrVal>
                                          </p:val>
                                        </p:tav>
                                        <p:tav tm="50000">
                                          <p:val>
                                            <p:clrVal>
                                              <a:schemeClr val="hlink"/>
                                            </p:clrVal>
                                          </p:val>
                                        </p:tav>
                                      </p:tavLst>
                                    </p:anim>
                                    <p:set>
                                      <p:cBhvr>
                                        <p:cTn id="29" dur="80"/>
                                        <p:tgtEl>
                                          <p:spTgt spid="2"/>
                                        </p:tgtEl>
                                        <p:attrNameLst>
                                          <p:attrName>fill.type</p:attrName>
                                        </p:attrNameLst>
                                      </p:cBhvr>
                                      <p:to>
                                        <p:strVal val="solid"/>
                                      </p:to>
                                    </p:se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7" name="AutoShape 7"/>
          <p:cNvSpPr>
            <a:spLocks noChangeArrowheads="1"/>
          </p:cNvSpPr>
          <p:nvPr/>
        </p:nvSpPr>
        <p:spPr bwMode="auto">
          <a:xfrm>
            <a:off x="228600" y="5715000"/>
            <a:ext cx="8686800" cy="8382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b="1"/>
              <a:t>Türklerin batıya doğru göç hareketi ile önündeki diğer kavimlerinde göç etmesini sağlamıştır</a:t>
            </a:r>
            <a:endParaRPr lang="en-US" sz="2400" b="1"/>
          </a:p>
        </p:txBody>
      </p:sp>
      <p:sp>
        <p:nvSpPr>
          <p:cNvPr id="2" name="34 Dikdörtgen"/>
          <p:cNvSpPr>
            <a:spLocks noChangeArrowheads="1"/>
          </p:cNvSpPr>
          <p:nvPr/>
        </p:nvSpPr>
        <p:spPr bwMode="auto">
          <a:xfrm>
            <a:off x="0" y="5715000"/>
            <a:ext cx="9144000" cy="1071563"/>
          </a:xfrm>
          <a:prstGeom prst="rect">
            <a:avLst/>
          </a:prstGeom>
          <a:gradFill rotWithShape="1">
            <a:gsLst>
              <a:gs pos="0">
                <a:srgbClr val="FF0000"/>
              </a:gs>
              <a:gs pos="100000">
                <a:srgbClr val="FFFFFF"/>
              </a:gs>
            </a:gsLst>
            <a:lin ang="5400000" scaled="1"/>
          </a:gradFill>
          <a:ln w="25400" algn="ctr">
            <a:solidFill>
              <a:srgbClr val="4B72AB"/>
            </a:solidFill>
            <a:miter lim="800000"/>
            <a:headEnd/>
            <a:tailEnd/>
          </a:ln>
        </p:spPr>
        <p:txBody>
          <a:bodyPr anchor="ctr"/>
          <a:lstStyle/>
          <a:p>
            <a:pPr algn="ctr"/>
            <a:r>
              <a:rPr lang="tr-TR" sz="2300" b="1"/>
              <a:t>Göç eden milletleri ve göç yollarını inceleyiniz</a:t>
            </a:r>
          </a:p>
        </p:txBody>
      </p:sp>
      <p:pic>
        <p:nvPicPr>
          <p:cNvPr id="36" name="35 Resim" descr="003.gif"/>
          <p:cNvPicPr>
            <a:picLocks noChangeAspect="1"/>
          </p:cNvPicPr>
          <p:nvPr/>
        </p:nvPicPr>
        <p:blipFill>
          <a:blip r:embed="rId2"/>
          <a:srcRect/>
          <a:stretch>
            <a:fillRect/>
          </a:stretch>
        </p:blipFill>
        <p:spPr bwMode="auto">
          <a:xfrm>
            <a:off x="0" y="5791200"/>
            <a:ext cx="952500" cy="952500"/>
          </a:xfrm>
          <a:prstGeom prst="rect">
            <a:avLst/>
          </a:prstGeom>
          <a:noFill/>
          <a:ln w="9525">
            <a:noFill/>
            <a:miter lim="800000"/>
            <a:headEnd/>
            <a:tailEnd/>
          </a:ln>
        </p:spPr>
      </p:pic>
      <p:pic>
        <p:nvPicPr>
          <p:cNvPr id="37" name="36 Resim" descr="003.gif"/>
          <p:cNvPicPr>
            <a:picLocks noChangeAspect="1"/>
          </p:cNvPicPr>
          <p:nvPr/>
        </p:nvPicPr>
        <p:blipFill>
          <a:blip r:embed="rId2"/>
          <a:srcRect/>
          <a:stretch>
            <a:fillRect/>
          </a:stretch>
        </p:blipFill>
        <p:spPr bwMode="auto">
          <a:xfrm rot="10800000">
            <a:off x="8191500" y="5795963"/>
            <a:ext cx="952500" cy="952500"/>
          </a:xfrm>
          <a:prstGeom prst="rect">
            <a:avLst/>
          </a:prstGeom>
          <a:noFill/>
          <a:ln w="9525">
            <a:noFill/>
            <a:miter lim="800000"/>
            <a:headEnd/>
            <a:tailEnd/>
          </a:ln>
        </p:spPr>
      </p:pic>
      <p:pic>
        <p:nvPicPr>
          <p:cNvPr id="16395" name="Picture 11" descr="kavimler göçüü"/>
          <p:cNvPicPr>
            <a:picLocks noChangeAspect="1" noChangeArrowheads="1"/>
          </p:cNvPicPr>
          <p:nvPr/>
        </p:nvPicPr>
        <p:blipFill>
          <a:blip r:embed="rId3" cstate="print"/>
          <a:srcRect/>
          <a:stretch>
            <a:fillRect/>
          </a:stretch>
        </p:blipFill>
        <p:spPr bwMode="auto">
          <a:xfrm>
            <a:off x="990600" y="914400"/>
            <a:ext cx="7086600" cy="47148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34 Dikdörtgen"/>
          <p:cNvSpPr>
            <a:spLocks noChangeArrowheads="1"/>
          </p:cNvSpPr>
          <p:nvPr/>
        </p:nvSpPr>
        <p:spPr bwMode="auto">
          <a:xfrm>
            <a:off x="0" y="5715000"/>
            <a:ext cx="9144000" cy="1071563"/>
          </a:xfrm>
          <a:prstGeom prst="rect">
            <a:avLst/>
          </a:prstGeom>
          <a:gradFill rotWithShape="1">
            <a:gsLst>
              <a:gs pos="0">
                <a:srgbClr val="FF0000"/>
              </a:gs>
              <a:gs pos="100000">
                <a:srgbClr val="FFFFFF"/>
              </a:gs>
            </a:gsLst>
            <a:lin ang="5400000" scaled="1"/>
          </a:gradFill>
          <a:ln w="25400" algn="ctr">
            <a:solidFill>
              <a:srgbClr val="4B72AB"/>
            </a:solidFill>
            <a:miter lim="800000"/>
            <a:headEnd/>
            <a:tailEnd/>
          </a:ln>
        </p:spPr>
        <p:txBody>
          <a:bodyPr anchor="ctr"/>
          <a:lstStyle/>
          <a:p>
            <a:pPr algn="ctr"/>
            <a:r>
              <a:rPr lang="tr-TR" sz="2300" b="1"/>
              <a:t>Kavimler Göçünün sonuçları nelerdir?</a:t>
            </a:r>
          </a:p>
        </p:txBody>
      </p:sp>
      <p:pic>
        <p:nvPicPr>
          <p:cNvPr id="670730" name="Picture 10"/>
          <p:cNvPicPr>
            <a:picLocks noChangeAspect="1" noChangeArrowheads="1"/>
          </p:cNvPicPr>
          <p:nvPr/>
        </p:nvPicPr>
        <p:blipFill>
          <a:blip r:embed="rId4"/>
          <a:srcRect/>
          <a:stretch>
            <a:fillRect/>
          </a:stretch>
        </p:blipFill>
        <p:spPr bwMode="auto">
          <a:xfrm>
            <a:off x="3124200" y="171450"/>
            <a:ext cx="2898775" cy="4381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1+#ppt_w/2"/>
                                          </p:val>
                                        </p:tav>
                                        <p:tav tm="100000">
                                          <p:val>
                                            <p:strVal val="#ppt_x"/>
                                          </p:val>
                                        </p:tav>
                                      </p:tavLst>
                                    </p:anim>
                                    <p:anim calcmode="lin" valueType="num">
                                      <p:cBhvr additive="base">
                                        <p:cTn id="15" dur="50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xit" presetSubtype="8" fill="hold" nodeType="clickEffect">
                                  <p:stCondLst>
                                    <p:cond delay="0"/>
                                  </p:stCondLst>
                                  <p:childTnLst>
                                    <p:anim calcmode="lin" valueType="num">
                                      <p:cBhvr additive="base">
                                        <p:cTn id="27" dur="500"/>
                                        <p:tgtEl>
                                          <p:spTgt spid="36"/>
                                        </p:tgtEl>
                                        <p:attrNameLst>
                                          <p:attrName>ppt_x</p:attrName>
                                        </p:attrNameLst>
                                      </p:cBhvr>
                                      <p:tavLst>
                                        <p:tav tm="0">
                                          <p:val>
                                            <p:strVal val="ppt_x"/>
                                          </p:val>
                                        </p:tav>
                                        <p:tav tm="100000">
                                          <p:val>
                                            <p:strVal val="0-ppt_w/2"/>
                                          </p:val>
                                        </p:tav>
                                      </p:tavLst>
                                    </p:anim>
                                    <p:anim calcmode="lin" valueType="num">
                                      <p:cBhvr additive="base">
                                        <p:cTn id="28" dur="500"/>
                                        <p:tgtEl>
                                          <p:spTgt spid="36"/>
                                        </p:tgtEl>
                                        <p:attrNameLst>
                                          <p:attrName>ppt_y</p:attrName>
                                        </p:attrNameLst>
                                      </p:cBhvr>
                                      <p:tavLst>
                                        <p:tav tm="0">
                                          <p:val>
                                            <p:strVal val="ppt_y"/>
                                          </p:val>
                                        </p:tav>
                                        <p:tav tm="100000">
                                          <p:val>
                                            <p:strVal val="ppt_y"/>
                                          </p:val>
                                        </p:tav>
                                      </p:tavLst>
                                    </p:anim>
                                    <p:set>
                                      <p:cBhvr>
                                        <p:cTn id="29" dur="1" fill="hold">
                                          <p:stCondLst>
                                            <p:cond delay="499"/>
                                          </p:stCondLst>
                                        </p:cTn>
                                        <p:tgtEl>
                                          <p:spTgt spid="36"/>
                                        </p:tgtEl>
                                        <p:attrNameLst>
                                          <p:attrName>style.visibility</p:attrName>
                                        </p:attrNameLst>
                                      </p:cBhvr>
                                      <p:to>
                                        <p:strVal val="hidden"/>
                                      </p:to>
                                    </p:set>
                                  </p:childTnLst>
                                </p:cTn>
                              </p:par>
                              <p:par>
                                <p:cTn id="30" presetID="2" presetClass="exit" presetSubtype="8" fill="hold" grpId="1" nodeType="withEffect">
                                  <p:stCondLst>
                                    <p:cond delay="0"/>
                                  </p:stCondLst>
                                  <p:childTnLst>
                                    <p:anim calcmode="lin" valueType="num">
                                      <p:cBhvr additive="base">
                                        <p:cTn id="31" dur="500"/>
                                        <p:tgtEl>
                                          <p:spTgt spid="2"/>
                                        </p:tgtEl>
                                        <p:attrNameLst>
                                          <p:attrName>ppt_x</p:attrName>
                                        </p:attrNameLst>
                                      </p:cBhvr>
                                      <p:tavLst>
                                        <p:tav tm="0">
                                          <p:val>
                                            <p:strVal val="ppt_x"/>
                                          </p:val>
                                        </p:tav>
                                        <p:tav tm="100000">
                                          <p:val>
                                            <p:strVal val="0-ppt_w/2"/>
                                          </p:val>
                                        </p:tav>
                                      </p:tavLst>
                                    </p:anim>
                                    <p:anim calcmode="lin" valueType="num">
                                      <p:cBhvr additive="base">
                                        <p:cTn id="32" dur="500"/>
                                        <p:tgtEl>
                                          <p:spTgt spid="2"/>
                                        </p:tgtEl>
                                        <p:attrNameLst>
                                          <p:attrName>ppt_y</p:attrName>
                                        </p:attrNameLst>
                                      </p:cBhvr>
                                      <p:tavLst>
                                        <p:tav tm="0">
                                          <p:val>
                                            <p:strVal val="ppt_y"/>
                                          </p:val>
                                        </p:tav>
                                        <p:tav tm="100000">
                                          <p:val>
                                            <p:strVal val="ppt_y"/>
                                          </p:val>
                                        </p:tav>
                                      </p:tavLst>
                                    </p:anim>
                                    <p:set>
                                      <p:cBhvr>
                                        <p:cTn id="33" dur="1" fill="hold">
                                          <p:stCondLst>
                                            <p:cond delay="499"/>
                                          </p:stCondLst>
                                        </p:cTn>
                                        <p:tgtEl>
                                          <p:spTgt spid="2"/>
                                        </p:tgtEl>
                                        <p:attrNameLst>
                                          <p:attrName>style.visibility</p:attrName>
                                        </p:attrNameLst>
                                      </p:cBhvr>
                                      <p:to>
                                        <p:strVal val="hidden"/>
                                      </p:to>
                                    </p:set>
                                  </p:childTnLst>
                                </p:cTn>
                              </p:par>
                              <p:par>
                                <p:cTn id="34" presetID="2" presetClass="exit" presetSubtype="8" fill="hold" nodeType="withEffect">
                                  <p:stCondLst>
                                    <p:cond delay="0"/>
                                  </p:stCondLst>
                                  <p:childTnLst>
                                    <p:anim calcmode="lin" valueType="num">
                                      <p:cBhvr additive="base">
                                        <p:cTn id="35" dur="500"/>
                                        <p:tgtEl>
                                          <p:spTgt spid="37"/>
                                        </p:tgtEl>
                                        <p:attrNameLst>
                                          <p:attrName>ppt_x</p:attrName>
                                        </p:attrNameLst>
                                      </p:cBhvr>
                                      <p:tavLst>
                                        <p:tav tm="0">
                                          <p:val>
                                            <p:strVal val="ppt_x"/>
                                          </p:val>
                                        </p:tav>
                                        <p:tav tm="100000">
                                          <p:val>
                                            <p:strVal val="0-ppt_w/2"/>
                                          </p:val>
                                        </p:tav>
                                      </p:tavLst>
                                    </p:anim>
                                    <p:anim calcmode="lin" valueType="num">
                                      <p:cBhvr additive="base">
                                        <p:cTn id="36" dur="500"/>
                                        <p:tgtEl>
                                          <p:spTgt spid="37"/>
                                        </p:tgtEl>
                                        <p:attrNameLst>
                                          <p:attrName>ppt_y</p:attrName>
                                        </p:attrNameLst>
                                      </p:cBhvr>
                                      <p:tavLst>
                                        <p:tav tm="0">
                                          <p:val>
                                            <p:strVal val="ppt_y"/>
                                          </p:val>
                                        </p:tav>
                                        <p:tav tm="100000">
                                          <p:val>
                                            <p:strVal val="ppt_y"/>
                                          </p:val>
                                        </p:tav>
                                      </p:tavLst>
                                    </p:anim>
                                    <p:set>
                                      <p:cBhvr>
                                        <p:cTn id="37" dur="1" fill="hold">
                                          <p:stCondLst>
                                            <p:cond delay="499"/>
                                          </p:stCondLst>
                                        </p:cTn>
                                        <p:tgtEl>
                                          <p:spTgt spid="37"/>
                                        </p:tgtEl>
                                        <p:attrNameLst>
                                          <p:attrName>style.visibility</p:attrName>
                                        </p:attrNameLst>
                                      </p:cBhvr>
                                      <p:to>
                                        <p:strVal val="hidden"/>
                                      </p:to>
                                    </p:set>
                                  </p:childTnLst>
                                </p:cTn>
                              </p:par>
                              <p:par>
                                <p:cTn id="38" presetID="2" presetClass="entr" presetSubtype="2"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xit" presetSubtype="8" fill="hold" grpId="1" nodeType="withEffect">
                                  <p:stCondLst>
                                    <p:cond delay="0"/>
                                  </p:stCondLst>
                                  <p:childTnLst>
                                    <p:anim calcmode="lin" valueType="num">
                                      <p:cBhvr additive="base">
                                        <p:cTn id="43" dur="500"/>
                                        <p:tgtEl>
                                          <p:spTgt spid="8"/>
                                        </p:tgtEl>
                                        <p:attrNameLst>
                                          <p:attrName>ppt_x</p:attrName>
                                        </p:attrNameLst>
                                      </p:cBhvr>
                                      <p:tavLst>
                                        <p:tav tm="0">
                                          <p:val>
                                            <p:strVal val="ppt_x"/>
                                          </p:val>
                                        </p:tav>
                                        <p:tav tm="100000">
                                          <p:val>
                                            <p:strVal val="0-ppt_w/2"/>
                                          </p:val>
                                        </p:tav>
                                      </p:tavLst>
                                    </p:anim>
                                    <p:anim calcmode="lin" valueType="num">
                                      <p:cBhvr additive="base">
                                        <p:cTn id="44" dur="500"/>
                                        <p:tgtEl>
                                          <p:spTgt spid="8"/>
                                        </p:tgtEl>
                                        <p:attrNameLst>
                                          <p:attrName>ppt_y</p:attrName>
                                        </p:attrNameLst>
                                      </p:cBhvr>
                                      <p:tavLst>
                                        <p:tav tm="0">
                                          <p:val>
                                            <p:strVal val="ppt_y"/>
                                          </p:val>
                                        </p:tav>
                                        <p:tav tm="100000">
                                          <p:val>
                                            <p:strVal val="ppt_y"/>
                                          </p:val>
                                        </p:tav>
                                      </p:tavLst>
                                    </p:anim>
                                    <p:set>
                                      <p:cBhvr>
                                        <p:cTn id="4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P spid="2" grpId="0" animBg="1"/>
      <p:bldP spid="2" grpId="1" animBg="1"/>
      <p:bldP spid="8" grpId="0" animBg="1"/>
      <p:bldP spid="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5" name="Picture 7"/>
          <p:cNvPicPr>
            <a:picLocks noChangeAspect="1" noChangeArrowheads="1"/>
          </p:cNvPicPr>
          <p:nvPr/>
        </p:nvPicPr>
        <p:blipFill>
          <a:blip r:embed="rId2" cstate="print"/>
          <a:srcRect/>
          <a:stretch>
            <a:fillRect/>
          </a:stretch>
        </p:blipFill>
        <p:spPr bwMode="auto">
          <a:xfrm>
            <a:off x="228600" y="990600"/>
            <a:ext cx="4343400" cy="3048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3127" name="AutoShape 7"/>
          <p:cNvSpPr>
            <a:spLocks noChangeArrowheads="1"/>
          </p:cNvSpPr>
          <p:nvPr/>
        </p:nvSpPr>
        <p:spPr bwMode="auto">
          <a:xfrm>
            <a:off x="228600" y="5715000"/>
            <a:ext cx="8686800" cy="8382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a:t>Türkler Avrupa'da </a:t>
            </a:r>
            <a:r>
              <a:rPr lang="tr-TR" sz="2400">
                <a:solidFill>
                  <a:srgbClr val="FF0000"/>
                </a:solidFill>
              </a:rPr>
              <a:t>AVRUPA HUN</a:t>
            </a:r>
            <a:r>
              <a:rPr lang="tr-TR" sz="2400"/>
              <a:t> devletini kurdular.</a:t>
            </a:r>
            <a:br>
              <a:rPr lang="tr-TR" sz="2400"/>
            </a:br>
            <a:endParaRPr lang="en-US" sz="2400"/>
          </a:p>
        </p:txBody>
      </p:sp>
      <p:pic>
        <p:nvPicPr>
          <p:cNvPr id="17418" name="Picture 10" descr="batihunimparatorlugu"/>
          <p:cNvPicPr>
            <a:picLocks noChangeAspect="1" noChangeArrowheads="1"/>
          </p:cNvPicPr>
          <p:nvPr/>
        </p:nvPicPr>
        <p:blipFill>
          <a:blip r:embed="rId3" cstate="print"/>
          <a:srcRect/>
          <a:stretch>
            <a:fillRect/>
          </a:stretch>
        </p:blipFill>
        <p:spPr bwMode="auto">
          <a:xfrm>
            <a:off x="4724400" y="990600"/>
            <a:ext cx="4114800" cy="3086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71749" name="Picture 5"/>
          <p:cNvPicPr>
            <a:picLocks noChangeAspect="1" noChangeArrowheads="1"/>
          </p:cNvPicPr>
          <p:nvPr/>
        </p:nvPicPr>
        <p:blipFill>
          <a:blip r:embed="rId4"/>
          <a:srcRect/>
          <a:stretch>
            <a:fillRect/>
          </a:stretch>
        </p:blipFill>
        <p:spPr bwMode="auto">
          <a:xfrm>
            <a:off x="1787525" y="174625"/>
            <a:ext cx="5375275" cy="4238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395 roma"/>
          <p:cNvPicPr>
            <a:picLocks noChangeAspect="1" noChangeArrowheads="1"/>
          </p:cNvPicPr>
          <p:nvPr/>
        </p:nvPicPr>
        <p:blipFill>
          <a:blip r:embed="rId2" cstate="print"/>
          <a:srcRect/>
          <a:stretch>
            <a:fillRect/>
          </a:stretch>
        </p:blipFill>
        <p:spPr bwMode="auto">
          <a:xfrm>
            <a:off x="762000" y="914400"/>
            <a:ext cx="7543800" cy="55816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3127" name="AutoShape 7"/>
          <p:cNvSpPr>
            <a:spLocks noChangeArrowheads="1"/>
          </p:cNvSpPr>
          <p:nvPr/>
        </p:nvSpPr>
        <p:spPr bwMode="auto">
          <a:xfrm>
            <a:off x="228600" y="5257800"/>
            <a:ext cx="8686800" cy="12954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b="1"/>
              <a:t>Roma İmparatorluğu; </a:t>
            </a:r>
            <a:r>
              <a:rPr lang="tr-TR" sz="2400" b="1">
                <a:solidFill>
                  <a:srgbClr val="FF0000"/>
                </a:solidFill>
              </a:rPr>
              <a:t>Doğu</a:t>
            </a:r>
            <a:r>
              <a:rPr lang="tr-TR" sz="2400" b="1"/>
              <a:t> ve </a:t>
            </a:r>
            <a:r>
              <a:rPr lang="tr-TR" sz="2400" b="1">
                <a:solidFill>
                  <a:srgbClr val="FF0000"/>
                </a:solidFill>
              </a:rPr>
              <a:t>Batı</a:t>
            </a:r>
            <a:r>
              <a:rPr lang="tr-TR" sz="2400" b="1"/>
              <a:t> Roma İmparatorluğu olmak üzere ikiye ayrıldı.(395). Batı Roma İmparatorluğu 476 yılında bu Germen kavimleri tarafından yıkıldı</a:t>
            </a:r>
          </a:p>
        </p:txBody>
      </p:sp>
      <p:pic>
        <p:nvPicPr>
          <p:cNvPr id="672772" name="Picture 4"/>
          <p:cNvPicPr>
            <a:picLocks noChangeAspect="1" noChangeArrowheads="1"/>
          </p:cNvPicPr>
          <p:nvPr/>
        </p:nvPicPr>
        <p:blipFill>
          <a:blip r:embed="rId3"/>
          <a:srcRect/>
          <a:stretch>
            <a:fillRect/>
          </a:stretch>
        </p:blipFill>
        <p:spPr bwMode="auto">
          <a:xfrm>
            <a:off x="1787525" y="174625"/>
            <a:ext cx="5375275" cy="4238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p:cNvPicPr>
            <a:picLocks noChangeAspect="1" noChangeArrowheads="1"/>
          </p:cNvPicPr>
          <p:nvPr/>
        </p:nvPicPr>
        <p:blipFill>
          <a:blip r:embed="rId2" cstate="print"/>
          <a:srcRect/>
          <a:stretch>
            <a:fillRect/>
          </a:stretch>
        </p:blipFill>
        <p:spPr bwMode="auto">
          <a:xfrm>
            <a:off x="838200" y="914400"/>
            <a:ext cx="7543800" cy="42560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3127" name="AutoShape 7"/>
          <p:cNvSpPr>
            <a:spLocks noChangeArrowheads="1"/>
          </p:cNvSpPr>
          <p:nvPr/>
        </p:nvSpPr>
        <p:spPr bwMode="auto">
          <a:xfrm>
            <a:off x="228600" y="5257800"/>
            <a:ext cx="8686800" cy="12954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b="1"/>
              <a:t>Avrupa’daki kavimlerin birbirleriyle karışıp kaynaşması sonucu yeni milletler ortaya çıktı (İspanyollar, İngilizler).</a:t>
            </a:r>
          </a:p>
        </p:txBody>
      </p:sp>
      <p:pic>
        <p:nvPicPr>
          <p:cNvPr id="673796" name="Picture 4"/>
          <p:cNvPicPr>
            <a:picLocks noChangeAspect="1" noChangeArrowheads="1"/>
          </p:cNvPicPr>
          <p:nvPr/>
        </p:nvPicPr>
        <p:blipFill>
          <a:blip r:embed="rId3"/>
          <a:srcRect/>
          <a:stretch>
            <a:fillRect/>
          </a:stretch>
        </p:blipFill>
        <p:spPr bwMode="auto">
          <a:xfrm>
            <a:off x="1787525" y="174625"/>
            <a:ext cx="5375275" cy="4238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2" cstate="print"/>
          <a:srcRect/>
          <a:stretch>
            <a:fillRect/>
          </a:stretch>
        </p:blipFill>
        <p:spPr bwMode="auto">
          <a:xfrm>
            <a:off x="2895600" y="914400"/>
            <a:ext cx="3287713" cy="464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3127" name="AutoShape 7"/>
          <p:cNvSpPr>
            <a:spLocks noChangeArrowheads="1"/>
          </p:cNvSpPr>
          <p:nvPr/>
        </p:nvSpPr>
        <p:spPr bwMode="auto">
          <a:xfrm>
            <a:off x="228600" y="5562600"/>
            <a:ext cx="8686800" cy="9906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b="1"/>
              <a:t>Merkezi krallıklar yıkıldı. Avrupa’da </a:t>
            </a:r>
            <a:r>
              <a:rPr lang="tr-TR" sz="2400" b="1">
                <a:solidFill>
                  <a:srgbClr val="FF0000"/>
                </a:solidFill>
              </a:rPr>
              <a:t>Derebeylik</a:t>
            </a:r>
            <a:r>
              <a:rPr lang="tr-TR" sz="2400" b="1"/>
              <a:t> (Feodalite Rejimi) ortaya çıktı</a:t>
            </a:r>
          </a:p>
        </p:txBody>
      </p:sp>
      <p:pic>
        <p:nvPicPr>
          <p:cNvPr id="674820" name="Picture 4"/>
          <p:cNvPicPr>
            <a:picLocks noChangeAspect="1" noChangeArrowheads="1"/>
          </p:cNvPicPr>
          <p:nvPr/>
        </p:nvPicPr>
        <p:blipFill>
          <a:blip r:embed="rId3"/>
          <a:srcRect/>
          <a:stretch>
            <a:fillRect/>
          </a:stretch>
        </p:blipFill>
        <p:spPr bwMode="auto">
          <a:xfrm>
            <a:off x="1787525" y="174625"/>
            <a:ext cx="5375275" cy="4238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4"/>
          <p:cNvSpPr>
            <a:spLocks noChangeArrowheads="1"/>
          </p:cNvSpPr>
          <p:nvPr/>
        </p:nvSpPr>
        <p:spPr bwMode="auto">
          <a:xfrm>
            <a:off x="-1016000" y="1590675"/>
            <a:ext cx="11176000" cy="0"/>
          </a:xfrm>
          <a:prstGeom prst="rect">
            <a:avLst/>
          </a:prstGeom>
          <a:noFill/>
          <a:ln w="9525">
            <a:noFill/>
            <a:miter lim="800000"/>
            <a:headEnd/>
            <a:tailEnd/>
          </a:ln>
        </p:spPr>
        <p:txBody>
          <a:bodyPr wrap="none">
            <a:spAutoFit/>
          </a:bodyPr>
          <a:lstStyle/>
          <a:p>
            <a:endParaRPr lang="tr-TR"/>
          </a:p>
        </p:txBody>
      </p:sp>
      <p:sp>
        <p:nvSpPr>
          <p:cNvPr id="675843" name="Rectangle 5"/>
          <p:cNvSpPr>
            <a:spLocks noChangeArrowheads="1"/>
          </p:cNvSpPr>
          <p:nvPr/>
        </p:nvSpPr>
        <p:spPr bwMode="auto">
          <a:xfrm>
            <a:off x="-1143000" y="955675"/>
            <a:ext cx="11430000" cy="0"/>
          </a:xfrm>
          <a:prstGeom prst="rect">
            <a:avLst/>
          </a:prstGeom>
          <a:noFill/>
          <a:ln w="9525">
            <a:noFill/>
            <a:miter lim="800000"/>
            <a:headEnd/>
            <a:tailEnd/>
          </a:ln>
        </p:spPr>
        <p:txBody>
          <a:bodyPr wrap="none">
            <a:spAutoFit/>
          </a:bodyPr>
          <a:lstStyle/>
          <a:p>
            <a:endParaRPr lang="tr-TR"/>
          </a:p>
        </p:txBody>
      </p:sp>
      <p:sp>
        <p:nvSpPr>
          <p:cNvPr id="675844" name="Rectangle 6"/>
          <p:cNvSpPr>
            <a:spLocks noChangeArrowheads="1"/>
          </p:cNvSpPr>
          <p:nvPr/>
        </p:nvSpPr>
        <p:spPr bwMode="auto">
          <a:xfrm>
            <a:off x="-2043113" y="-565150"/>
            <a:ext cx="10477501" cy="0"/>
          </a:xfrm>
          <a:prstGeom prst="rect">
            <a:avLst/>
          </a:prstGeom>
          <a:noFill/>
          <a:ln w="9525">
            <a:noFill/>
            <a:miter lim="800000"/>
            <a:headEnd/>
            <a:tailEnd/>
          </a:ln>
        </p:spPr>
        <p:txBody>
          <a:bodyPr wrap="none">
            <a:spAutoFit/>
          </a:bodyPr>
          <a:lstStyle/>
          <a:p>
            <a:endParaRPr lang="tr-TR"/>
          </a:p>
        </p:txBody>
      </p:sp>
      <p:sp>
        <p:nvSpPr>
          <p:cNvPr id="675845" name="Rectangle 7"/>
          <p:cNvSpPr>
            <a:spLocks noChangeArrowheads="1"/>
          </p:cNvSpPr>
          <p:nvPr/>
        </p:nvSpPr>
        <p:spPr bwMode="auto">
          <a:xfrm>
            <a:off x="-2043113" y="-565150"/>
            <a:ext cx="10223501" cy="0"/>
          </a:xfrm>
          <a:prstGeom prst="rect">
            <a:avLst/>
          </a:prstGeom>
          <a:noFill/>
          <a:ln w="9525">
            <a:noFill/>
            <a:miter lim="800000"/>
            <a:headEnd/>
            <a:tailEnd/>
          </a:ln>
        </p:spPr>
        <p:txBody>
          <a:bodyPr wrap="none">
            <a:spAutoFit/>
          </a:bodyPr>
          <a:lstStyle/>
          <a:p>
            <a:endParaRPr lang="tr-TR"/>
          </a:p>
        </p:txBody>
      </p:sp>
      <p:sp>
        <p:nvSpPr>
          <p:cNvPr id="675846" name="Rectangle 8"/>
          <p:cNvSpPr>
            <a:spLocks noChangeArrowheads="1"/>
          </p:cNvSpPr>
          <p:nvPr/>
        </p:nvSpPr>
        <p:spPr bwMode="auto">
          <a:xfrm>
            <a:off x="-2043113" y="-565150"/>
            <a:ext cx="9715501" cy="0"/>
          </a:xfrm>
          <a:prstGeom prst="rect">
            <a:avLst/>
          </a:prstGeom>
          <a:noFill/>
          <a:ln w="9525">
            <a:noFill/>
            <a:miter lim="800000"/>
            <a:headEnd/>
            <a:tailEnd/>
          </a:ln>
        </p:spPr>
        <p:txBody>
          <a:bodyPr wrap="none">
            <a:spAutoFit/>
          </a:bodyPr>
          <a:lstStyle/>
          <a:p>
            <a:endParaRPr lang="tr-TR"/>
          </a:p>
        </p:txBody>
      </p:sp>
      <p:sp>
        <p:nvSpPr>
          <p:cNvPr id="675847" name="Rectangle 9"/>
          <p:cNvSpPr>
            <a:spLocks noChangeArrowheads="1"/>
          </p:cNvSpPr>
          <p:nvPr/>
        </p:nvSpPr>
        <p:spPr bwMode="auto">
          <a:xfrm>
            <a:off x="-2043113" y="-565150"/>
            <a:ext cx="11430001" cy="0"/>
          </a:xfrm>
          <a:prstGeom prst="rect">
            <a:avLst/>
          </a:prstGeom>
          <a:noFill/>
          <a:ln w="9525">
            <a:noFill/>
            <a:miter lim="800000"/>
            <a:headEnd/>
            <a:tailEnd/>
          </a:ln>
        </p:spPr>
        <p:txBody>
          <a:bodyPr wrap="none">
            <a:spAutoFit/>
          </a:bodyPr>
          <a:lstStyle/>
          <a:p>
            <a:endParaRPr lang="tr-TR"/>
          </a:p>
        </p:txBody>
      </p:sp>
      <p:sp>
        <p:nvSpPr>
          <p:cNvPr id="675848" name="Rectangle 10"/>
          <p:cNvSpPr>
            <a:spLocks noChangeArrowheads="1"/>
          </p:cNvSpPr>
          <p:nvPr/>
        </p:nvSpPr>
        <p:spPr bwMode="auto">
          <a:xfrm>
            <a:off x="-2043113" y="-565150"/>
            <a:ext cx="11214101" cy="0"/>
          </a:xfrm>
          <a:prstGeom prst="rect">
            <a:avLst/>
          </a:prstGeom>
          <a:noFill/>
          <a:ln w="9525">
            <a:noFill/>
            <a:miter lim="800000"/>
            <a:headEnd/>
            <a:tailEnd/>
          </a:ln>
        </p:spPr>
        <p:txBody>
          <a:bodyPr wrap="none">
            <a:spAutoFit/>
          </a:bodyPr>
          <a:lstStyle/>
          <a:p>
            <a:endParaRPr lang="tr-TR"/>
          </a:p>
        </p:txBody>
      </p:sp>
      <p:sp>
        <p:nvSpPr>
          <p:cNvPr id="675849" name="Rectangle 11"/>
          <p:cNvSpPr>
            <a:spLocks noChangeArrowheads="1"/>
          </p:cNvSpPr>
          <p:nvPr/>
        </p:nvSpPr>
        <p:spPr bwMode="auto">
          <a:xfrm>
            <a:off x="-2043113" y="-565150"/>
            <a:ext cx="10363201" cy="0"/>
          </a:xfrm>
          <a:prstGeom prst="rect">
            <a:avLst/>
          </a:prstGeom>
          <a:noFill/>
          <a:ln w="9525">
            <a:noFill/>
            <a:miter lim="800000"/>
            <a:headEnd/>
            <a:tailEnd/>
          </a:ln>
        </p:spPr>
        <p:txBody>
          <a:bodyPr wrap="none">
            <a:spAutoFit/>
          </a:bodyPr>
          <a:lstStyle/>
          <a:p>
            <a:endParaRPr lang="tr-TR"/>
          </a:p>
        </p:txBody>
      </p:sp>
      <p:grpSp>
        <p:nvGrpSpPr>
          <p:cNvPr id="2" name="Group 42"/>
          <p:cNvGrpSpPr>
            <a:grpSpLocks/>
          </p:cNvGrpSpPr>
          <p:nvPr/>
        </p:nvGrpSpPr>
        <p:grpSpPr bwMode="auto">
          <a:xfrm>
            <a:off x="0" y="3124200"/>
            <a:ext cx="9144000" cy="1844675"/>
            <a:chOff x="0" y="2880"/>
            <a:chExt cx="5760" cy="1162"/>
          </a:xfrm>
        </p:grpSpPr>
        <p:sp>
          <p:nvSpPr>
            <p:cNvPr id="21547" name="Rectangle 43"/>
            <p:cNvSpPr>
              <a:spLocks noChangeArrowheads="1"/>
            </p:cNvSpPr>
            <p:nvPr/>
          </p:nvSpPr>
          <p:spPr bwMode="auto">
            <a:xfrm>
              <a:off x="0" y="2928"/>
              <a:ext cx="5760" cy="384"/>
            </a:xfrm>
            <a:prstGeom prst="rect">
              <a:avLst/>
            </a:prstGeom>
            <a:solidFill>
              <a:srgbClr val="CC99FF"/>
            </a:solidFill>
            <a:ln w="9525">
              <a:solidFill>
                <a:srgbClr val="FFFFFF"/>
              </a:solidFill>
              <a:miter lim="800000"/>
              <a:headEnd/>
              <a:tailEnd/>
            </a:ln>
          </p:spPr>
          <p:txBody>
            <a:bodyPr wrap="none"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endParaRPr lang="tr-TR"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1548" name="Line 44"/>
            <p:cNvSpPr>
              <a:spLocks noChangeShapeType="1"/>
            </p:cNvSpPr>
            <p:nvPr/>
          </p:nvSpPr>
          <p:spPr bwMode="auto">
            <a:xfrm flipH="1">
              <a:off x="2784" y="2880"/>
              <a:ext cx="0" cy="456"/>
            </a:xfrm>
            <a:prstGeom prst="line">
              <a:avLst/>
            </a:prstGeom>
            <a:noFill/>
            <a:ln w="57150" cmpd="thickThin">
              <a:solidFill>
                <a:srgbClr val="FF0000"/>
              </a:solidFill>
              <a:round/>
              <a:headEnd/>
              <a:tailEnd/>
            </a:ln>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endParaRPr lang="tr-TR"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1549" name="Text Box 45"/>
            <p:cNvSpPr txBox="1">
              <a:spLocks noChangeArrowheads="1"/>
            </p:cNvSpPr>
            <p:nvPr/>
          </p:nvSpPr>
          <p:spPr bwMode="auto">
            <a:xfrm>
              <a:off x="624" y="2976"/>
              <a:ext cx="1212" cy="250"/>
            </a:xfrm>
            <a:prstGeom prst="rect">
              <a:avLst/>
            </a:prstGeom>
            <a:noFill/>
            <a:ln w="22225" algn="ctr">
              <a:noFill/>
              <a:miter lim="800000"/>
              <a:headEnd/>
              <a:tailEnd/>
            </a:ln>
          </p:spPr>
          <p:txBody>
            <a:bodyPr lIns="30175" tIns="15088" rIns="30175" bIns="15088">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tr-TR" sz="2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ahoma" pitchFamily="34" charset="0"/>
                </a:rPr>
                <a:t>İLK ÇAĞ</a:t>
              </a:r>
              <a:endParaRPr lang="tr-TR" sz="2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1550" name="Text Box 46"/>
            <p:cNvSpPr txBox="1">
              <a:spLocks noChangeArrowheads="1"/>
            </p:cNvSpPr>
            <p:nvPr/>
          </p:nvSpPr>
          <p:spPr bwMode="auto">
            <a:xfrm>
              <a:off x="3120" y="2976"/>
              <a:ext cx="1212" cy="250"/>
            </a:xfrm>
            <a:prstGeom prst="rect">
              <a:avLst/>
            </a:prstGeom>
            <a:noFill/>
            <a:ln w="22225" algn="ctr">
              <a:noFill/>
              <a:miter lim="800000"/>
              <a:headEnd/>
              <a:tailEnd/>
            </a:ln>
          </p:spPr>
          <p:txBody>
            <a:bodyPr lIns="30175" tIns="15088" rIns="30175" bIns="15088">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tr-TR" sz="2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ahoma" pitchFamily="34" charset="0"/>
                </a:rPr>
                <a:t>ORTA ÇAĞ</a:t>
              </a:r>
              <a:endParaRPr lang="tr-TR" sz="2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1551" name="Text Box 47"/>
            <p:cNvSpPr txBox="1">
              <a:spLocks noChangeArrowheads="1"/>
            </p:cNvSpPr>
            <p:nvPr/>
          </p:nvSpPr>
          <p:spPr bwMode="auto">
            <a:xfrm>
              <a:off x="1584" y="3408"/>
              <a:ext cx="2352" cy="634"/>
            </a:xfrm>
            <a:prstGeom prst="rect">
              <a:avLst/>
            </a:prstGeom>
            <a:noFill/>
            <a:ln w="22225" algn="ctr">
              <a:noFill/>
              <a:miter lim="800000"/>
              <a:headEnd/>
              <a:tailEnd/>
            </a:ln>
          </p:spPr>
          <p:txBody>
            <a:bodyPr lIns="30175" tIns="15088" rIns="30175" bIns="15088">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tr-TR" sz="32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ahoma" pitchFamily="34" charset="0"/>
                </a:rPr>
                <a:t>Kavimler Göçü</a:t>
              </a:r>
            </a:p>
            <a:p>
              <a:pPr algn="ctr">
                <a:defRPr/>
              </a:pPr>
              <a:r>
                <a:rPr lang="tr-TR" sz="32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ahoma" pitchFamily="34" charset="0"/>
                </a:rPr>
                <a:t>375</a:t>
              </a:r>
              <a:endParaRPr lang="tr-TR" sz="32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sp>
        <p:nvSpPr>
          <p:cNvPr id="133127" name="AutoShape 7"/>
          <p:cNvSpPr>
            <a:spLocks noChangeArrowheads="1"/>
          </p:cNvSpPr>
          <p:nvPr/>
        </p:nvSpPr>
        <p:spPr bwMode="auto">
          <a:xfrm>
            <a:off x="228600" y="5562600"/>
            <a:ext cx="8686800" cy="990600"/>
          </a:xfrm>
          <a:prstGeom prst="flowChartAlternateProcess">
            <a:avLst/>
          </a:prstGeom>
          <a:gradFill rotWithShape="1">
            <a:gsLst>
              <a:gs pos="0">
                <a:srgbClr val="CCFF33"/>
              </a:gs>
              <a:gs pos="100000">
                <a:srgbClr val="FFFFFF"/>
              </a:gs>
            </a:gsLst>
            <a:lin ang="5400000" scaled="1"/>
          </a:gradFill>
          <a:ln w="57150" cmpd="thinThick" algn="ctr">
            <a:solidFill>
              <a:srgbClr val="000000"/>
            </a:solidFill>
            <a:miter lim="800000"/>
            <a:headEnd/>
            <a:tailEnd/>
          </a:ln>
        </p:spPr>
        <p:txBody>
          <a:bodyPr lIns="18000" tIns="10800" rIns="18000" bIns="10800"/>
          <a:lstStyle/>
          <a:p>
            <a:pPr marL="90488" indent="179388">
              <a:spcBef>
                <a:spcPct val="20000"/>
              </a:spcBef>
            </a:pPr>
            <a:r>
              <a:rPr lang="tr-TR" sz="2400" b="1"/>
              <a:t>Kavimler göçü evrensel bir olay olduğu için İlk Çağın sonu, Orta Çağın başlangıcı sayıldı</a:t>
            </a:r>
          </a:p>
        </p:txBody>
      </p:sp>
      <p:pic>
        <p:nvPicPr>
          <p:cNvPr id="675857" name="Picture 17"/>
          <p:cNvPicPr>
            <a:picLocks noChangeAspect="1" noChangeArrowheads="1"/>
          </p:cNvPicPr>
          <p:nvPr/>
        </p:nvPicPr>
        <p:blipFill>
          <a:blip r:embed="rId2"/>
          <a:srcRect/>
          <a:stretch>
            <a:fillRect/>
          </a:stretch>
        </p:blipFill>
        <p:spPr bwMode="auto">
          <a:xfrm>
            <a:off x="1787525" y="174625"/>
            <a:ext cx="5375275" cy="42386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33127"/>
                                        </p:tgtEl>
                                        <p:attrNameLst>
                                          <p:attrName>style.visibility</p:attrName>
                                        </p:attrNameLst>
                                      </p:cBhvr>
                                      <p:to>
                                        <p:strVal val="visible"/>
                                      </p:to>
                                    </p:set>
                                    <p:anim calcmode="discrete" valueType="clr">
                                      <p:cBhvr override="childStyle">
                                        <p:cTn id="7" dur="80"/>
                                        <p:tgtEl>
                                          <p:spTgt spid="133127"/>
                                        </p:tgtEl>
                                        <p:attrNameLst>
                                          <p:attrName>style.color</p:attrName>
                                        </p:attrNameLst>
                                      </p:cBhvr>
                                      <p:tavLst>
                                        <p:tav tm="0">
                                          <p:val>
                                            <p:clrVal>
                                              <a:schemeClr val="tx1"/>
                                            </p:clrVal>
                                          </p:val>
                                        </p:tav>
                                        <p:tav tm="50000">
                                          <p:val>
                                            <p:clrVal>
                                              <a:schemeClr val="bg1"/>
                                            </p:clrVal>
                                          </p:val>
                                        </p:tav>
                                      </p:tavLst>
                                    </p:anim>
                                    <p:anim calcmode="discrete" valueType="clr">
                                      <p:cBhvr>
                                        <p:cTn id="8" dur="80"/>
                                        <p:tgtEl>
                                          <p:spTgt spid="133127"/>
                                        </p:tgtEl>
                                        <p:attrNameLst>
                                          <p:attrName>fillcolor</p:attrName>
                                        </p:attrNameLst>
                                      </p:cBhvr>
                                      <p:tavLst>
                                        <p:tav tm="0">
                                          <p:val>
                                            <p:clrVal>
                                              <a:schemeClr val="accent2"/>
                                            </p:clrVal>
                                          </p:val>
                                        </p:tav>
                                        <p:tav tm="50000">
                                          <p:val>
                                            <p:clrVal>
                                              <a:schemeClr val="hlink"/>
                                            </p:clrVal>
                                          </p:val>
                                        </p:tav>
                                      </p:tavLst>
                                    </p:anim>
                                    <p:set>
                                      <p:cBhvr>
                                        <p:cTn id="9" dur="80"/>
                                        <p:tgtEl>
                                          <p:spTgt spid="13312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animBg="1"/>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349</Words>
  <Application>Microsoft Office PowerPoint</Application>
  <PresentationFormat>Ekran Gösterisi (4:3)</PresentationFormat>
  <Paragraphs>47</Paragraphs>
  <Slides>16</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16</vt:i4>
      </vt:variant>
    </vt:vector>
  </HeadingPairs>
  <TitlesOfParts>
    <vt:vector size="18" baseType="lpstr">
      <vt:lpstr>Ofis Teması</vt:lpstr>
      <vt:lpstr>Paket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türkiye</dc:creator>
  <cp:lastModifiedBy>hp</cp:lastModifiedBy>
  <cp:revision>2</cp:revision>
  <dcterms:created xsi:type="dcterms:W3CDTF">2011-05-20T22:01:05Z</dcterms:created>
  <dcterms:modified xsi:type="dcterms:W3CDTF">2017-02-03T00:16:32Z</dcterms:modified>
</cp:coreProperties>
</file>