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57" r:id="rId4"/>
    <p:sldId id="259" r:id="rId5"/>
    <p:sldId id="260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62" r:id="rId15"/>
    <p:sldId id="271" r:id="rId16"/>
  </p:sldIdLst>
  <p:sldSz cx="11704638" cy="6583363"/>
  <p:notesSz cx="6858000" cy="9144000"/>
  <p:custDataLst>
    <p:tags r:id="rId1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B80E11"/>
    <a:srgbClr val="C0ABA4"/>
    <a:srgbClr val="BFB4B0"/>
    <a:srgbClr val="E0E2E4"/>
    <a:srgbClr val="E9E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84" autoAdjust="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816" y="-90"/>
      </p:cViewPr>
      <p:guideLst>
        <p:guide orient="horz" pos="2074"/>
        <p:guide pos="36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4087B-AB65-284C-B08E-13CC99A526D5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B3B17F-07B5-724F-80C4-D9DF2454D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343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CC7E5-C8F0-1A47-8EEA-5AD665A1F6B3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7BBB83-79E8-704E-883B-3BFFFF9B2C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722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7848" y="2045110"/>
            <a:ext cx="9948942" cy="1411156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5696" y="3730572"/>
            <a:ext cx="8193247" cy="1682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48A47-B69C-6341-B046-1136A4568278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3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C14D9-CFEA-0241-897F-78F301B73F0A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5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586" y="4230421"/>
            <a:ext cx="9948942" cy="130752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4586" y="2790311"/>
            <a:ext cx="9948942" cy="144011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E4F93-129F-1F4D-AA72-E24732563CEE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42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830" y="1475161"/>
            <a:ext cx="6642788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7695" y="1475161"/>
            <a:ext cx="6644821" cy="4169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7A207-18E9-D944-BFA8-4B28DAC29282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69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473637"/>
            <a:ext cx="5171581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232" y="2087779"/>
            <a:ext cx="5171581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45794" y="1473637"/>
            <a:ext cx="5173613" cy="61414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45794" y="2087779"/>
            <a:ext cx="5173613" cy="379305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E9FE-0867-934F-A5DD-930AA25F658E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1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8DF9-9DF5-D349-AE4C-FCDD6DC6096E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53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286FE-920F-A14D-9657-3A7918A7B5FA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3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5233" y="262116"/>
            <a:ext cx="3850745" cy="11155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6188" y="262116"/>
            <a:ext cx="6543218" cy="56187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5233" y="1377630"/>
            <a:ext cx="3850745" cy="450320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BD21B-39B9-0B40-A863-47D2A1731759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5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4191" y="4608354"/>
            <a:ext cx="7022783" cy="5440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94191" y="588236"/>
            <a:ext cx="7022783" cy="39500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94191" y="5152397"/>
            <a:ext cx="7022783" cy="7726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A4A5F-C78E-FF4A-BB7B-164024A2E338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42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C5ECF-0864-6D4D-8CC6-AEC941DFC373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25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63368" y="252972"/>
            <a:ext cx="3369148" cy="5391652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830" y="252972"/>
            <a:ext cx="9918461" cy="5391652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03A9C-4F8A-7A4B-86BB-4314FA486444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5232" y="263640"/>
            <a:ext cx="10534174" cy="1097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5232" y="1536119"/>
            <a:ext cx="10534174" cy="43447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232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812D-BF62-3B4B-8E09-457EAA1C3F84}" type="datetime1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99085" y="6101803"/>
            <a:ext cx="3706469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8324" y="6101803"/>
            <a:ext cx="2731082" cy="350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D76F2-8F7A-0446-97E7-A0082C0A3B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8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 smtClean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746534"/>
            <a:ext cx="11704638" cy="1569660"/>
          </a:xfrm>
          <a:prstGeom prst="rect">
            <a:avLst/>
          </a:prstGeom>
          <a:noFill/>
        </p:spPr>
        <p:txBody>
          <a:bodyPr vert="horz" wrap="square" lIns="108000" rtlCol="0" anchor="t" anchorCtr="0">
            <a:spAutoFit/>
            <a:scene3d>
              <a:camera prst="orthographicFront"/>
              <a:lightRig rig="soft" dir="t">
                <a:rot lat="0" lon="0" rev="3240000"/>
              </a:lightRig>
            </a:scene3d>
            <a:sp3d contourW="12700" prstMaterial="plastic">
              <a:bevelT w="2540000" h="127000"/>
              <a:bevelB w="6350000" h="6350000"/>
              <a:contourClr>
                <a:schemeClr val="tx1"/>
              </a:contourClr>
            </a:sp3d>
          </a:bodyPr>
          <a:lstStyle/>
          <a:p>
            <a:pPr algn="ctr"/>
            <a:r>
              <a:rPr lang="tr-TR" sz="4800" b="1" dirty="0" smtClean="0">
                <a:solidFill>
                  <a:srgbClr val="FF0000"/>
                </a:solidFill>
              </a:rPr>
              <a:t>DİRİLİŞİN DESTANI:</a:t>
            </a:r>
          </a:p>
          <a:p>
            <a:pPr algn="ctr"/>
            <a:r>
              <a:rPr lang="tr-TR" sz="4800" b="1" dirty="0" smtClean="0">
                <a:solidFill>
                  <a:srgbClr val="FF0000"/>
                </a:solidFill>
              </a:rPr>
              <a:t>SAKARYA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1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199" y="1240437"/>
            <a:ext cx="4071053" cy="4558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59625"/>
            <a:ext cx="1075514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9821" y="1240437"/>
            <a:ext cx="4231016" cy="45585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Metin kutusu 3"/>
          <p:cNvSpPr txBox="1"/>
          <p:nvPr/>
        </p:nvSpPr>
        <p:spPr>
          <a:xfrm>
            <a:off x="190895" y="2203412"/>
            <a:ext cx="196742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Kütahya- Eskişehir Savaşı’nda ordumuz Sakarya Nehri’ </a:t>
            </a:r>
            <a:r>
              <a:rPr lang="tr-TR" sz="2400" dirty="0" err="1" smtClean="0"/>
              <a:t>nin</a:t>
            </a:r>
            <a:r>
              <a:rPr lang="tr-TR" sz="2400" dirty="0" smtClean="0"/>
              <a:t> doğusuna çekilmişti.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43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450699" y="2328350"/>
            <a:ext cx="1846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/>
          </a:p>
        </p:txBody>
      </p:sp>
      <p:sp>
        <p:nvSpPr>
          <p:cNvPr id="9" name="Metin kutusu 3"/>
          <p:cNvSpPr txBox="1"/>
          <p:nvPr/>
        </p:nvSpPr>
        <p:spPr>
          <a:xfrm>
            <a:off x="789806" y="951083"/>
            <a:ext cx="10201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rgbClr val="B80E11"/>
                </a:solidFill>
              </a:rPr>
              <a:t>TEKÂLİF-İ MİLLİYE’ NİN SAKARYA </a:t>
            </a:r>
            <a:r>
              <a:rPr lang="tr-TR" sz="3600" b="1" dirty="0" smtClean="0">
                <a:solidFill>
                  <a:srgbClr val="B80E11"/>
                </a:solidFill>
              </a:rPr>
              <a:t>SAVAŞI’NA </a:t>
            </a:r>
            <a:r>
              <a:rPr lang="tr-TR" sz="3600" b="1" dirty="0">
                <a:solidFill>
                  <a:srgbClr val="B80E11"/>
                </a:solidFill>
              </a:rPr>
              <a:t>ETKİSİ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988" y="1862318"/>
            <a:ext cx="6608538" cy="38764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Metin kutusu 3"/>
          <p:cNvSpPr txBox="1"/>
          <p:nvPr/>
        </p:nvSpPr>
        <p:spPr>
          <a:xfrm>
            <a:off x="789806" y="2324605"/>
            <a:ext cx="23762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Tek</a:t>
            </a:r>
            <a:r>
              <a:rPr lang="tr-TR" sz="2400" dirty="0" smtClean="0"/>
              <a:t>â</a:t>
            </a:r>
            <a:r>
              <a:rPr lang="en-US" sz="2400" dirty="0" err="1" smtClean="0"/>
              <a:t>lif-i</a:t>
            </a:r>
            <a:r>
              <a:rPr lang="en-US" sz="2400" dirty="0" smtClean="0"/>
              <a:t> </a:t>
            </a:r>
            <a:r>
              <a:rPr lang="en-US" sz="2400" dirty="0" err="1" smtClean="0"/>
              <a:t>Milliye</a:t>
            </a:r>
            <a:r>
              <a:rPr lang="en-US" sz="2400" dirty="0" smtClean="0"/>
              <a:t> </a:t>
            </a:r>
            <a:r>
              <a:rPr lang="en-US" sz="2400" dirty="0" err="1" smtClean="0"/>
              <a:t>kararları</a:t>
            </a:r>
            <a:r>
              <a:rPr lang="en-US" sz="2400" dirty="0" smtClean="0"/>
              <a:t> </a:t>
            </a:r>
            <a:r>
              <a:rPr lang="en-US" sz="2400" dirty="0" err="1" smtClean="0"/>
              <a:t>daha</a:t>
            </a:r>
            <a:r>
              <a:rPr lang="en-US" sz="2400" dirty="0" smtClean="0"/>
              <a:t> </a:t>
            </a:r>
            <a:r>
              <a:rPr lang="en-US" sz="2400" dirty="0" err="1" smtClean="0"/>
              <a:t>uygulamaya</a:t>
            </a:r>
            <a:r>
              <a:rPr lang="en-US" sz="2400" dirty="0" smtClean="0"/>
              <a:t> </a:t>
            </a:r>
            <a:r>
              <a:rPr lang="en-US" sz="2400" dirty="0" err="1" smtClean="0"/>
              <a:t>yeni</a:t>
            </a:r>
            <a:r>
              <a:rPr lang="en-US" sz="2400" dirty="0" smtClean="0"/>
              <a:t> </a:t>
            </a:r>
            <a:r>
              <a:rPr lang="en-US" sz="2400" dirty="0" err="1" smtClean="0"/>
              <a:t>başlandığı</a:t>
            </a:r>
            <a:r>
              <a:rPr lang="en-US" sz="2400" dirty="0" smtClean="0"/>
              <a:t> </a:t>
            </a:r>
            <a:r>
              <a:rPr lang="en-US" sz="2400" dirty="0" err="1" smtClean="0"/>
              <a:t>için</a:t>
            </a:r>
            <a:r>
              <a:rPr lang="en-US" sz="2400" dirty="0" smtClean="0"/>
              <a:t> </a:t>
            </a:r>
            <a:r>
              <a:rPr lang="en-US" sz="2400" dirty="0" err="1" smtClean="0"/>
              <a:t>Sakarya</a:t>
            </a:r>
            <a:r>
              <a:rPr lang="en-US" sz="2400" dirty="0" smtClean="0"/>
              <a:t> </a:t>
            </a:r>
            <a:r>
              <a:rPr lang="en-US" sz="2400" dirty="0" err="1" smtClean="0"/>
              <a:t>Savaşı</a:t>
            </a:r>
            <a:r>
              <a:rPr lang="tr-TR" sz="2400" dirty="0" smtClean="0"/>
              <a:t>’ </a:t>
            </a:r>
            <a:r>
              <a:rPr lang="en-US" sz="2400" dirty="0" err="1" smtClean="0"/>
              <a:t>na</a:t>
            </a:r>
            <a:r>
              <a:rPr lang="en-US" sz="2400" dirty="0" smtClean="0"/>
              <a:t> </a:t>
            </a:r>
            <a:r>
              <a:rPr lang="en-US" sz="2400" dirty="0" err="1" smtClean="0"/>
              <a:t>katkısı</a:t>
            </a:r>
            <a:r>
              <a:rPr lang="en-US" sz="2400" dirty="0" smtClean="0"/>
              <a:t> </a:t>
            </a:r>
            <a:r>
              <a:rPr lang="en-US" sz="2400" dirty="0" err="1" smtClean="0"/>
              <a:t>olmamıştır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6385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6" y="1788369"/>
            <a:ext cx="1438275" cy="1669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Metin kutusu 4"/>
          <p:cNvSpPr txBox="1"/>
          <p:nvPr/>
        </p:nvSpPr>
        <p:spPr>
          <a:xfrm>
            <a:off x="691102" y="3680034"/>
            <a:ext cx="4644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Yunanlar Ankara’ya kadar ulaşıp TBMM’ </a:t>
            </a:r>
            <a:r>
              <a:rPr lang="tr-TR" sz="2400" dirty="0" err="1" smtClean="0"/>
              <a:t>yi</a:t>
            </a:r>
            <a:r>
              <a:rPr lang="tr-TR" sz="2400" dirty="0" smtClean="0"/>
              <a:t> ve Türk ordusunu ortadan kaldırmayı amaçlıyordu.</a:t>
            </a:r>
            <a:endParaRPr lang="en-US" sz="2400" dirty="0"/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257" y="1603769"/>
            <a:ext cx="4107794" cy="40719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7" name="Metin kutusu 3"/>
          <p:cNvSpPr txBox="1"/>
          <p:nvPr/>
        </p:nvSpPr>
        <p:spPr>
          <a:xfrm>
            <a:off x="1622039" y="2026830"/>
            <a:ext cx="44644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B80E11"/>
                </a:solidFill>
              </a:rPr>
              <a:t>SAKARYA MEYDAN SAVAŞI’NIN NEDENİ</a:t>
            </a:r>
            <a:endParaRPr lang="en-US" sz="3200" b="1" dirty="0">
              <a:solidFill>
                <a:srgbClr val="B80E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48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Metin kutusu 3"/>
          <p:cNvSpPr txBox="1"/>
          <p:nvPr/>
        </p:nvSpPr>
        <p:spPr>
          <a:xfrm>
            <a:off x="1300869" y="1717808"/>
            <a:ext cx="81252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B80E11"/>
                </a:solidFill>
              </a:rPr>
              <a:t>SAKARYA SAVAŞI’NDA ORDUNUN DURUMU</a:t>
            </a:r>
            <a:endParaRPr lang="en-US" sz="3200" b="1" dirty="0">
              <a:solidFill>
                <a:srgbClr val="B80E11"/>
              </a:solidFill>
            </a:endParaRPr>
          </a:p>
        </p:txBody>
      </p:sp>
      <p:graphicFrame>
        <p:nvGraphicFramePr>
          <p:cNvPr id="12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1594693"/>
              </p:ext>
            </p:extLst>
          </p:nvPr>
        </p:nvGraphicFramePr>
        <p:xfrm>
          <a:off x="2108404" y="2734575"/>
          <a:ext cx="609600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Asker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Ağır-Hafif Makineli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Uçak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Türk Kuvvetleri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96.326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Yunan Kuvvetleri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120.000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2.768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386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464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4" name="Metin kutusu 3"/>
          <p:cNvSpPr txBox="1"/>
          <p:nvPr/>
        </p:nvSpPr>
        <p:spPr>
          <a:xfrm>
            <a:off x="401353" y="902538"/>
            <a:ext cx="987392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 smtClean="0">
                <a:solidFill>
                  <a:srgbClr val="B80E11"/>
                </a:solidFill>
              </a:rPr>
              <a:t>SAKARYA MEYDAN SAVAŞI 23 AĞUSTOS - 13 EYLÜL 1921</a:t>
            </a:r>
            <a:endParaRPr lang="en-US" sz="3200" b="1" dirty="0">
              <a:solidFill>
                <a:srgbClr val="B80E1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60" y="1787894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60" y="2742107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Metin kutusu 1"/>
          <p:cNvSpPr txBox="1"/>
          <p:nvPr/>
        </p:nvSpPr>
        <p:spPr>
          <a:xfrm>
            <a:off x="1130755" y="1674768"/>
            <a:ext cx="9716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Sakarya Savaşı’ </a:t>
            </a:r>
            <a:r>
              <a:rPr lang="tr-TR" sz="2400" dirty="0" err="1" smtClean="0"/>
              <a:t>nda</a:t>
            </a:r>
            <a:r>
              <a:rPr lang="tr-TR" sz="2400" dirty="0" smtClean="0"/>
              <a:t> Başkomutan Mustafa Kemal, Batı Cephesi Komutanı İsmet Paşa’ </a:t>
            </a:r>
            <a:r>
              <a:rPr lang="tr-TR" sz="2400" dirty="0" err="1" smtClean="0"/>
              <a:t>dır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sp>
        <p:nvSpPr>
          <p:cNvPr id="19" name="Metin kutusu 2"/>
          <p:cNvSpPr txBox="1"/>
          <p:nvPr/>
        </p:nvSpPr>
        <p:spPr>
          <a:xfrm>
            <a:off x="1035319" y="2679495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Sakarya Savaşı, 22 gün- 22 gece devam etti.</a:t>
            </a:r>
            <a:endParaRPr lang="en-US" sz="2400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195" y="2368092"/>
            <a:ext cx="2381250" cy="36099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37"/>
          <a:stretch/>
        </p:blipFill>
        <p:spPr bwMode="auto">
          <a:xfrm>
            <a:off x="5295204" y="3350507"/>
            <a:ext cx="1800200" cy="2627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2" name="Metin kutusu 5"/>
          <p:cNvSpPr txBox="1"/>
          <p:nvPr/>
        </p:nvSpPr>
        <p:spPr>
          <a:xfrm>
            <a:off x="5358468" y="6082974"/>
            <a:ext cx="1548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/>
              <a:t>İsmet İnönü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3462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786" y="1345723"/>
            <a:ext cx="4023370" cy="4286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Metin kutusu 4"/>
          <p:cNvSpPr txBox="1"/>
          <p:nvPr/>
        </p:nvSpPr>
        <p:spPr>
          <a:xfrm>
            <a:off x="1355830" y="1640782"/>
            <a:ext cx="31683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b="1" dirty="0" smtClean="0">
                <a:solidFill>
                  <a:srgbClr val="B80E11"/>
                </a:solidFill>
              </a:rPr>
              <a:t>HATTI MÜDAFAA YOKTUR, SATHI MÜDAFAA VARDIR. </a:t>
            </a:r>
          </a:p>
          <a:p>
            <a:pPr algn="r"/>
            <a:r>
              <a:rPr lang="tr-TR" sz="2400" b="1" dirty="0" smtClean="0">
                <a:solidFill>
                  <a:srgbClr val="B80E11"/>
                </a:solidFill>
              </a:rPr>
              <a:t>O SATIH BÜTÜN VATANDIR. YURDUN HER KARIŞ TOPRAĞI YURTTAŞ KANI İLE SULANMADIKÇA DÜŞMANA BIRAKILAMAZ.</a:t>
            </a:r>
            <a:endParaRPr lang="en-US" sz="2400" b="1" dirty="0">
              <a:solidFill>
                <a:srgbClr val="B80E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7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4" name="Metin kutusu 3"/>
          <p:cNvSpPr txBox="1"/>
          <p:nvPr/>
        </p:nvSpPr>
        <p:spPr>
          <a:xfrm>
            <a:off x="352377" y="918012"/>
            <a:ext cx="99228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300" b="1" dirty="0" smtClean="0">
                <a:solidFill>
                  <a:srgbClr val="B80E11"/>
                </a:solidFill>
              </a:rPr>
              <a:t>SAKARYA SAVAŞI’ NIN SONUÇLARI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54" y="1867393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3" y="293423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3" y="4567774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3" y="376961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Metin kutusu 4"/>
          <p:cNvSpPr txBox="1"/>
          <p:nvPr/>
        </p:nvSpPr>
        <p:spPr>
          <a:xfrm>
            <a:off x="1458047" y="1799557"/>
            <a:ext cx="7940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1683’ den beri devam eden Türklerin geri çekilişi sona erdi. Türk ordusu </a:t>
            </a:r>
            <a:r>
              <a:rPr lang="tr-TR" sz="2400" b="1" dirty="0" smtClean="0">
                <a:solidFill>
                  <a:srgbClr val="C00000"/>
                </a:solidFill>
              </a:rPr>
              <a:t>taarruza</a:t>
            </a:r>
            <a:r>
              <a:rPr lang="tr-TR" sz="2400" dirty="0" smtClean="0"/>
              <a:t> geçti.</a:t>
            </a:r>
            <a:endParaRPr lang="en-US" sz="2400" dirty="0"/>
          </a:p>
        </p:txBody>
      </p:sp>
      <p:sp>
        <p:nvSpPr>
          <p:cNvPr id="23" name="Metin kutusu 5"/>
          <p:cNvSpPr txBox="1"/>
          <p:nvPr/>
        </p:nvSpPr>
        <p:spPr>
          <a:xfrm>
            <a:off x="1458046" y="2839951"/>
            <a:ext cx="8678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İngilizlerin, Yunan ordusunun başarıya ulaşacağına güveni kalmadı.</a:t>
            </a:r>
            <a:endParaRPr lang="en-US" sz="2400" dirty="0"/>
          </a:p>
        </p:txBody>
      </p:sp>
      <p:sp>
        <p:nvSpPr>
          <p:cNvPr id="24" name="Metin kutusu 6"/>
          <p:cNvSpPr txBox="1"/>
          <p:nvPr/>
        </p:nvSpPr>
        <p:spPr>
          <a:xfrm>
            <a:off x="1481273" y="3655614"/>
            <a:ext cx="7497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Mustafa Kemal’ e </a:t>
            </a:r>
            <a:r>
              <a:rPr lang="tr-TR" sz="2400" b="1" dirty="0" smtClean="0">
                <a:solidFill>
                  <a:srgbClr val="C00000"/>
                </a:solidFill>
              </a:rPr>
              <a:t>Mareşal</a:t>
            </a:r>
            <a:r>
              <a:rPr lang="tr-TR" sz="2400" dirty="0" smtClean="0"/>
              <a:t> rütbesi ve </a:t>
            </a:r>
            <a:r>
              <a:rPr lang="tr-TR" sz="2400" b="1" dirty="0" smtClean="0">
                <a:solidFill>
                  <a:srgbClr val="C00000"/>
                </a:solidFill>
              </a:rPr>
              <a:t>Gazi</a:t>
            </a:r>
            <a:r>
              <a:rPr lang="tr-TR" sz="2400" dirty="0" smtClean="0"/>
              <a:t> u</a:t>
            </a:r>
            <a:r>
              <a:rPr lang="tr-TR" sz="2400" dirty="0" smtClean="0"/>
              <a:t>nvanı </a:t>
            </a:r>
            <a:r>
              <a:rPr lang="tr-TR" sz="2400" dirty="0" smtClean="0"/>
              <a:t>verildi.</a:t>
            </a:r>
            <a:endParaRPr lang="en-US" sz="2400" dirty="0"/>
          </a:p>
        </p:txBody>
      </p:sp>
      <p:sp>
        <p:nvSpPr>
          <p:cNvPr id="25" name="Metin kutusu 7"/>
          <p:cNvSpPr txBox="1"/>
          <p:nvPr/>
        </p:nvSpPr>
        <p:spPr>
          <a:xfrm>
            <a:off x="1451909" y="4485256"/>
            <a:ext cx="8731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Türklerin başarıya ulaşacağını öngören Fransa, TBMM ile</a:t>
            </a:r>
            <a:r>
              <a:rPr lang="tr-TR" sz="2400" b="1" dirty="0" smtClean="0">
                <a:solidFill>
                  <a:srgbClr val="C00000"/>
                </a:solidFill>
              </a:rPr>
              <a:t> Ankara Anlaşması</a:t>
            </a:r>
            <a:r>
              <a:rPr lang="tr-TR" sz="2400" dirty="0" smtClean="0"/>
              <a:t>’ </a:t>
            </a:r>
            <a:r>
              <a:rPr lang="tr-TR" sz="2400" dirty="0" err="1" smtClean="0"/>
              <a:t>nı</a:t>
            </a:r>
            <a:r>
              <a:rPr lang="tr-TR" sz="2400" dirty="0" smtClean="0"/>
              <a:t> imzaladı.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1048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4" name="Metin kutusu 3"/>
          <p:cNvSpPr txBox="1"/>
          <p:nvPr/>
        </p:nvSpPr>
        <p:spPr>
          <a:xfrm>
            <a:off x="352377" y="918012"/>
            <a:ext cx="99228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300" b="1" dirty="0" smtClean="0">
                <a:solidFill>
                  <a:srgbClr val="B80E11"/>
                </a:solidFill>
              </a:rPr>
              <a:t>SAKARYA SAVAŞI’ NIN SONUÇLARI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54" y="1962831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3" y="3212734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3" y="4220111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Metin kutusu 3"/>
          <p:cNvSpPr txBox="1"/>
          <p:nvPr/>
        </p:nvSpPr>
        <p:spPr>
          <a:xfrm>
            <a:off x="1422296" y="1867393"/>
            <a:ext cx="9091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Sovyet Rusya’ ya bağlı olan Gürcistan, Ermenistan ve Azerbaycan ile </a:t>
            </a:r>
            <a:r>
              <a:rPr lang="tr-TR" sz="2400" b="1" dirty="0" smtClean="0">
                <a:solidFill>
                  <a:srgbClr val="C00000"/>
                </a:solidFill>
              </a:rPr>
              <a:t>Kars Anlaşması </a:t>
            </a:r>
            <a:r>
              <a:rPr lang="tr-TR" sz="2400" dirty="0" smtClean="0"/>
              <a:t>imzalandı.</a:t>
            </a:r>
            <a:endParaRPr lang="en-US" sz="2400" dirty="0"/>
          </a:p>
        </p:txBody>
      </p:sp>
      <p:sp>
        <p:nvSpPr>
          <p:cNvPr id="20" name="Metin kutusu 4"/>
          <p:cNvSpPr txBox="1"/>
          <p:nvPr/>
        </p:nvSpPr>
        <p:spPr>
          <a:xfrm>
            <a:off x="1422296" y="3098732"/>
            <a:ext cx="896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İtalya</a:t>
            </a:r>
            <a:r>
              <a:rPr lang="tr-TR" sz="2400" dirty="0" smtClean="0"/>
              <a:t>, Anadolu’ dan tamamen çekildi.</a:t>
            </a:r>
            <a:endParaRPr lang="en-US" sz="2400" dirty="0"/>
          </a:p>
        </p:txBody>
      </p:sp>
      <p:sp>
        <p:nvSpPr>
          <p:cNvPr id="21" name="Metin kutusu 5"/>
          <p:cNvSpPr txBox="1"/>
          <p:nvPr/>
        </p:nvSpPr>
        <p:spPr>
          <a:xfrm>
            <a:off x="1444386" y="4125207"/>
            <a:ext cx="6921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Türk milletinin ve ordusunun kendine güveni arttı.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25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Başlık 1"/>
          <p:cNvSpPr txBox="1">
            <a:spLocks/>
          </p:cNvSpPr>
          <p:nvPr/>
        </p:nvSpPr>
        <p:spPr>
          <a:xfrm>
            <a:off x="1235368" y="823687"/>
            <a:ext cx="8229600" cy="842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200" b="1" dirty="0" smtClean="0">
                <a:solidFill>
                  <a:srgbClr val="B80E11"/>
                </a:solidFill>
              </a:rPr>
              <a:t>13 Ekim 1921 Kars Anlaşması</a:t>
            </a:r>
            <a:endParaRPr lang="en-US" sz="3200" b="1" dirty="0">
              <a:solidFill>
                <a:srgbClr val="B80E1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19" y="2726755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32" y="1892475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Metin kutusu 3"/>
          <p:cNvSpPr txBox="1"/>
          <p:nvPr/>
        </p:nvSpPr>
        <p:spPr>
          <a:xfrm>
            <a:off x="1434826" y="1800496"/>
            <a:ext cx="101036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TBMM ile Gürcistan, Azerbaycan ve Ermenistan arasında imzalanmıştır.</a:t>
            </a:r>
            <a:endParaRPr lang="en-US" sz="2400" dirty="0"/>
          </a:p>
        </p:txBody>
      </p:sp>
      <p:sp>
        <p:nvSpPr>
          <p:cNvPr id="13" name="Metin kutusu 4"/>
          <p:cNvSpPr txBox="1"/>
          <p:nvPr/>
        </p:nvSpPr>
        <p:spPr>
          <a:xfrm>
            <a:off x="1446836" y="2638700"/>
            <a:ext cx="7851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Bugünkü doğu sınırımız son şeklini almıştır.</a:t>
            </a:r>
            <a:endParaRPr lang="en-US" sz="2400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081" y="3364939"/>
            <a:ext cx="5448612" cy="25781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Metin kutusu 6"/>
          <p:cNvSpPr txBox="1"/>
          <p:nvPr/>
        </p:nvSpPr>
        <p:spPr>
          <a:xfrm>
            <a:off x="1004035" y="3590084"/>
            <a:ext cx="2584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400" dirty="0" smtClean="0"/>
              <a:t>Doğu sınırımızı  çizen anlaşmalar sırasıyla </a:t>
            </a:r>
            <a:r>
              <a:rPr lang="tr-TR" sz="2400" b="1" dirty="0" smtClean="0">
                <a:solidFill>
                  <a:srgbClr val="C00000"/>
                </a:solidFill>
              </a:rPr>
              <a:t>Gümrü, Moskova ve Kars Anlaşması</a:t>
            </a:r>
            <a:r>
              <a:rPr lang="tr-TR" sz="2400" dirty="0" smtClean="0"/>
              <a:t>’ </a:t>
            </a:r>
            <a:r>
              <a:rPr lang="tr-TR" sz="2400" dirty="0" err="1" smtClean="0"/>
              <a:t>dır</a:t>
            </a:r>
            <a:r>
              <a:rPr lang="tr-TR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58308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4" name="Başlık 1"/>
          <p:cNvSpPr txBox="1">
            <a:spLocks/>
          </p:cNvSpPr>
          <p:nvPr/>
        </p:nvSpPr>
        <p:spPr>
          <a:xfrm>
            <a:off x="939732" y="928898"/>
            <a:ext cx="8229600" cy="655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300" b="1" dirty="0" smtClean="0">
                <a:solidFill>
                  <a:srgbClr val="B80E11"/>
                </a:solidFill>
              </a:rPr>
              <a:t>20 Ekim 1921 Ankara Anlaşması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8" y="2729220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8" y="189144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8" y="391381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Metin kutusu 3"/>
          <p:cNvSpPr txBox="1"/>
          <p:nvPr/>
        </p:nvSpPr>
        <p:spPr>
          <a:xfrm>
            <a:off x="1197314" y="1834445"/>
            <a:ext cx="8535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TBMM ile Fransa arasında imzalandı.</a:t>
            </a:r>
            <a:endParaRPr lang="en-US" sz="2400" dirty="0"/>
          </a:p>
        </p:txBody>
      </p:sp>
      <p:sp>
        <p:nvSpPr>
          <p:cNvPr id="21" name="Metin kutusu 4"/>
          <p:cNvSpPr txBox="1"/>
          <p:nvPr/>
        </p:nvSpPr>
        <p:spPr>
          <a:xfrm>
            <a:off x="1265741" y="2624679"/>
            <a:ext cx="7991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Anlaşmaya göre, iki taraf arasında savaş sona erecek. Fransa, Çukurova ve Güneydoğu Anadolu Bölgesi’ </a:t>
            </a:r>
            <a:r>
              <a:rPr lang="tr-TR" sz="2400" dirty="0" err="1" smtClean="0"/>
              <a:t>ni</a:t>
            </a:r>
            <a:r>
              <a:rPr lang="tr-TR" sz="2400" dirty="0" smtClean="0"/>
              <a:t> boşaltacak.</a:t>
            </a:r>
            <a:endParaRPr lang="en-US" sz="2400" dirty="0"/>
          </a:p>
        </p:txBody>
      </p:sp>
      <p:sp>
        <p:nvSpPr>
          <p:cNvPr id="22" name="Metin kutusu 5"/>
          <p:cNvSpPr txBox="1"/>
          <p:nvPr/>
        </p:nvSpPr>
        <p:spPr>
          <a:xfrm>
            <a:off x="1265741" y="3760662"/>
            <a:ext cx="9742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Hatay ve İskenderun bölgesinde özel bir yönetim kurulacak ve bölgenin resmi dili Türkçe olacak.</a:t>
            </a:r>
            <a:endParaRPr lang="en-US" sz="2400" dirty="0"/>
          </a:p>
        </p:txBody>
      </p:sp>
      <p:sp>
        <p:nvSpPr>
          <p:cNvPr id="23" name="Metin kutusu 10"/>
          <p:cNvSpPr txBox="1"/>
          <p:nvPr/>
        </p:nvSpPr>
        <p:spPr>
          <a:xfrm>
            <a:off x="4770630" y="5105985"/>
            <a:ext cx="4823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Hatay’ </a:t>
            </a:r>
            <a:r>
              <a:rPr lang="tr-TR" sz="2400" dirty="0" err="1" smtClean="0"/>
              <a:t>ın</a:t>
            </a:r>
            <a:r>
              <a:rPr lang="tr-TR" sz="2400" dirty="0" smtClean="0"/>
              <a:t> Fransa’ ya bırakılması </a:t>
            </a:r>
            <a:r>
              <a:rPr lang="tr-TR" sz="2400" b="1" dirty="0" smtClean="0">
                <a:solidFill>
                  <a:srgbClr val="C00000"/>
                </a:solidFill>
              </a:rPr>
              <a:t>Misakımillî</a:t>
            </a:r>
            <a:r>
              <a:rPr lang="tr-TR" sz="2400" dirty="0" smtClean="0"/>
              <a:t>’ den verilen </a:t>
            </a:r>
            <a:r>
              <a:rPr lang="tr-TR" sz="2400" dirty="0" smtClean="0"/>
              <a:t>bir ödündür</a:t>
            </a:r>
            <a:r>
              <a:rPr lang="tr-TR" sz="2400" dirty="0" smtClean="0"/>
              <a:t>.</a:t>
            </a:r>
            <a:endParaRPr lang="en-US" sz="2400" dirty="0"/>
          </a:p>
        </p:txBody>
      </p:sp>
      <p:pic>
        <p:nvPicPr>
          <p:cNvPr id="24" name="Picture 23" descr="1401118355_emblem-download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53" y="4591659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2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4" name="Başlık 1"/>
          <p:cNvSpPr txBox="1">
            <a:spLocks/>
          </p:cNvSpPr>
          <p:nvPr/>
        </p:nvSpPr>
        <p:spPr>
          <a:xfrm>
            <a:off x="939732" y="783124"/>
            <a:ext cx="8229600" cy="655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300" b="1" dirty="0" smtClean="0">
                <a:solidFill>
                  <a:srgbClr val="B80E11"/>
                </a:solidFill>
              </a:rPr>
              <a:t>20 Ekim 1921 Ankara Anlaşması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32" y="1931202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Metin kutusu 3"/>
          <p:cNvSpPr txBox="1"/>
          <p:nvPr/>
        </p:nvSpPr>
        <p:spPr>
          <a:xfrm>
            <a:off x="1443787" y="1806063"/>
            <a:ext cx="93837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Anadolu Selçuklu Devleti’ </a:t>
            </a:r>
            <a:r>
              <a:rPr lang="tr-TR" sz="2400" dirty="0" err="1" smtClean="0"/>
              <a:t>nin</a:t>
            </a:r>
            <a:r>
              <a:rPr lang="tr-TR" sz="2400" dirty="0" smtClean="0"/>
              <a:t> kurucusu Süleyman Şah’ </a:t>
            </a:r>
            <a:r>
              <a:rPr lang="tr-TR" sz="2400" dirty="0" err="1" smtClean="0"/>
              <a:t>ın</a:t>
            </a:r>
            <a:r>
              <a:rPr lang="tr-TR" sz="2400" dirty="0" smtClean="0"/>
              <a:t> </a:t>
            </a:r>
            <a:r>
              <a:rPr lang="tr-TR" sz="2400" dirty="0" err="1" smtClean="0"/>
              <a:t>Caber</a:t>
            </a:r>
            <a:r>
              <a:rPr lang="tr-TR" sz="2400" dirty="0" smtClean="0"/>
              <a:t> Kalesi’ </a:t>
            </a:r>
            <a:r>
              <a:rPr lang="tr-TR" sz="2400" dirty="0" err="1" smtClean="0"/>
              <a:t>nde</a:t>
            </a:r>
            <a:r>
              <a:rPr lang="tr-TR" sz="2400" dirty="0" smtClean="0"/>
              <a:t> bulunan mezarı Türk toprağı sayılacak ve Türk bayrağı dalgalanacaktır.</a:t>
            </a:r>
            <a:endParaRPr lang="en-US" sz="2400" dirty="0"/>
          </a:p>
        </p:txBody>
      </p:sp>
      <p:pic>
        <p:nvPicPr>
          <p:cNvPr id="2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825" y="2867306"/>
            <a:ext cx="4572000" cy="316153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5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4" name="Başlık 1"/>
          <p:cNvSpPr txBox="1">
            <a:spLocks/>
          </p:cNvSpPr>
          <p:nvPr/>
        </p:nvSpPr>
        <p:spPr>
          <a:xfrm>
            <a:off x="939732" y="959317"/>
            <a:ext cx="8229600" cy="655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3300" b="1" dirty="0" smtClean="0">
                <a:solidFill>
                  <a:srgbClr val="B80E11"/>
                </a:solidFill>
              </a:rPr>
              <a:t>Ankara Anlaşması’nın Önemi</a:t>
            </a:r>
            <a:endParaRPr lang="en-US" sz="3300" b="1" dirty="0">
              <a:solidFill>
                <a:srgbClr val="B80E1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16" y="2176686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Metin kutusu 3"/>
          <p:cNvSpPr txBox="1"/>
          <p:nvPr/>
        </p:nvSpPr>
        <p:spPr>
          <a:xfrm>
            <a:off x="1624464" y="2083372"/>
            <a:ext cx="6345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İtilaf Devletleri arasındaki </a:t>
            </a:r>
            <a:r>
              <a:rPr lang="tr-TR" sz="2400" b="1" dirty="0" smtClean="0">
                <a:solidFill>
                  <a:srgbClr val="C00000"/>
                </a:solidFill>
              </a:rPr>
              <a:t>birlik</a:t>
            </a:r>
            <a:r>
              <a:rPr lang="tr-TR" sz="2400" dirty="0" smtClean="0"/>
              <a:t> parçalandı.</a:t>
            </a:r>
            <a:endParaRPr lang="en-US" sz="2400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16" y="3197674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Metin kutusu 4"/>
          <p:cNvSpPr txBox="1"/>
          <p:nvPr/>
        </p:nvSpPr>
        <p:spPr>
          <a:xfrm>
            <a:off x="1624464" y="3129838"/>
            <a:ext cx="783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İlk defa bir İtilaf Devleti, </a:t>
            </a:r>
            <a:r>
              <a:rPr lang="tr-TR" sz="2400" b="1" dirty="0" smtClean="0">
                <a:solidFill>
                  <a:srgbClr val="C00000"/>
                </a:solidFill>
              </a:rPr>
              <a:t>TBMM’ </a:t>
            </a:r>
            <a:r>
              <a:rPr lang="tr-TR" sz="2400" b="1" dirty="0" err="1" smtClean="0">
                <a:solidFill>
                  <a:srgbClr val="C00000"/>
                </a:solidFill>
              </a:rPr>
              <a:t>nin</a:t>
            </a:r>
            <a:r>
              <a:rPr lang="tr-TR" sz="2400" b="1" dirty="0" smtClean="0">
                <a:solidFill>
                  <a:srgbClr val="C00000"/>
                </a:solidFill>
              </a:rPr>
              <a:t> varlığını </a:t>
            </a:r>
            <a:r>
              <a:rPr lang="tr-TR" sz="2400" dirty="0" smtClean="0"/>
              <a:t>bir anlaşma imzalayarak resmen tanımıştır.</a:t>
            </a:r>
            <a:endParaRPr lang="en-US" sz="2400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216" y="4451127"/>
            <a:ext cx="347663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Metin kutusu 5"/>
          <p:cNvSpPr txBox="1"/>
          <p:nvPr/>
        </p:nvSpPr>
        <p:spPr>
          <a:xfrm>
            <a:off x="1639146" y="4404268"/>
            <a:ext cx="7294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Hatay dışında </a:t>
            </a:r>
            <a:r>
              <a:rPr lang="tr-TR" sz="2400" b="1" dirty="0" smtClean="0">
                <a:solidFill>
                  <a:srgbClr val="C00000"/>
                </a:solidFill>
              </a:rPr>
              <a:t>bugünkü Suriye sınırımız </a:t>
            </a:r>
            <a:r>
              <a:rPr lang="tr-TR" sz="2400" dirty="0" smtClean="0"/>
              <a:t>çizilmiştir.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433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İnkılap Tarihi ve Atatürkçülük </a:t>
            </a:r>
            <a:r>
              <a:rPr lang="tr-TR" sz="2400" b="1" baseline="30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0" name="Metin kutusu 3"/>
          <p:cNvSpPr txBox="1"/>
          <p:nvPr/>
        </p:nvSpPr>
        <p:spPr>
          <a:xfrm>
            <a:off x="822215" y="1934000"/>
            <a:ext cx="9572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Sakarya Meydan Savaşı, </a:t>
            </a:r>
            <a:r>
              <a:rPr lang="tr-TR" sz="2400" b="1" dirty="0">
                <a:solidFill>
                  <a:srgbClr val="C00000"/>
                </a:solidFill>
              </a:rPr>
              <a:t>23 Ağustos- 13 Eylül 1921 </a:t>
            </a:r>
            <a:r>
              <a:rPr lang="tr-TR" sz="2400" dirty="0"/>
              <a:t>tarihleri arasında yapıldı.</a:t>
            </a:r>
            <a:endParaRPr lang="en-US" sz="2400" dirty="0"/>
          </a:p>
        </p:txBody>
      </p:sp>
      <p:sp>
        <p:nvSpPr>
          <p:cNvPr id="14" name="Metin kutusu 4"/>
          <p:cNvSpPr txBox="1"/>
          <p:nvPr/>
        </p:nvSpPr>
        <p:spPr>
          <a:xfrm>
            <a:off x="822215" y="2983907"/>
            <a:ext cx="9453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Savaşı Türk ordusu kazandı ve Yunan kuvvetleri,</a:t>
            </a:r>
            <a:r>
              <a:rPr lang="tr-TR" sz="2400" b="1" dirty="0">
                <a:solidFill>
                  <a:srgbClr val="C00000"/>
                </a:solidFill>
              </a:rPr>
              <a:t> Sakarya </a:t>
            </a:r>
            <a:r>
              <a:rPr lang="tr-TR" sz="2400" b="1" dirty="0" smtClean="0">
                <a:solidFill>
                  <a:srgbClr val="C00000"/>
                </a:solidFill>
              </a:rPr>
              <a:t>Nehri’nin </a:t>
            </a:r>
            <a:br>
              <a:rPr lang="tr-TR" sz="2400" b="1" dirty="0" smtClean="0">
                <a:solidFill>
                  <a:srgbClr val="C00000"/>
                </a:solidFill>
              </a:rPr>
            </a:br>
            <a:r>
              <a:rPr lang="tr-TR" sz="2400" b="1" dirty="0" smtClean="0">
                <a:solidFill>
                  <a:srgbClr val="C00000"/>
                </a:solidFill>
              </a:rPr>
              <a:t>batısına</a:t>
            </a:r>
            <a:r>
              <a:rPr lang="tr-TR" sz="2400" dirty="0" smtClean="0"/>
              <a:t> </a:t>
            </a:r>
            <a:r>
              <a:rPr lang="tr-TR" sz="2400" dirty="0"/>
              <a:t>sürüldü.</a:t>
            </a:r>
            <a:endParaRPr lang="en-US" sz="2400" dirty="0"/>
          </a:p>
        </p:txBody>
      </p:sp>
      <p:sp>
        <p:nvSpPr>
          <p:cNvPr id="15" name="Metin kutusu 5"/>
          <p:cNvSpPr txBox="1"/>
          <p:nvPr/>
        </p:nvSpPr>
        <p:spPr>
          <a:xfrm>
            <a:off x="1397060" y="4457967"/>
            <a:ext cx="8312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Savaşın sonunda Mustafa Kemal’ e </a:t>
            </a:r>
            <a:r>
              <a:rPr lang="tr-TR" sz="2400" b="1" dirty="0">
                <a:solidFill>
                  <a:srgbClr val="C00000"/>
                </a:solidFill>
              </a:rPr>
              <a:t>Mareşal rütbesi ve </a:t>
            </a:r>
            <a:endParaRPr lang="tr-TR" sz="2400" b="1" dirty="0" smtClean="0">
              <a:solidFill>
                <a:srgbClr val="C00000"/>
              </a:solidFill>
            </a:endParaRPr>
          </a:p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Gazi</a:t>
            </a:r>
            <a:r>
              <a:rPr lang="tr-TR" sz="2400" dirty="0" smtClean="0"/>
              <a:t> </a:t>
            </a:r>
            <a:r>
              <a:rPr lang="tr-TR" sz="2400" dirty="0"/>
              <a:t>u</a:t>
            </a:r>
            <a:r>
              <a:rPr lang="tr-TR" sz="2400" dirty="0" smtClean="0"/>
              <a:t>nvanı </a:t>
            </a:r>
            <a:r>
              <a:rPr lang="tr-TR" sz="2400" dirty="0"/>
              <a:t>verildi.</a:t>
            </a:r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3215195" y="753087"/>
            <a:ext cx="1180913" cy="1180913"/>
            <a:chOff x="7848363" y="2369971"/>
            <a:chExt cx="1656185" cy="1656185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6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6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22" name="Başlık 1"/>
          <p:cNvSpPr txBox="1">
            <a:spLocks/>
          </p:cNvSpPr>
          <p:nvPr/>
        </p:nvSpPr>
        <p:spPr>
          <a:xfrm>
            <a:off x="1455646" y="853601"/>
            <a:ext cx="8229600" cy="93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C00000"/>
                </a:solidFill>
              </a:rPr>
              <a:t>SONUÇ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3" name="Picture 22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156" y="2483538"/>
            <a:ext cx="496736" cy="496736"/>
          </a:xfrm>
          <a:prstGeom prst="rect">
            <a:avLst/>
          </a:prstGeom>
        </p:spPr>
      </p:pic>
      <p:pic>
        <p:nvPicPr>
          <p:cNvPr id="24" name="Picture 23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156" y="4003272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7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Metin kutusu"/>
          <p:cNvSpPr txBox="1"/>
          <p:nvPr/>
        </p:nvSpPr>
        <p:spPr>
          <a:xfrm>
            <a:off x="190895" y="241536"/>
            <a:ext cx="85249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aseline="30000" dirty="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T.C. </a:t>
            </a:r>
            <a:r>
              <a:rPr lang="tr-TR" sz="2400" baseline="30000">
                <a:solidFill>
                  <a:srgbClr val="C0ABA4"/>
                </a:solidFill>
                <a:latin typeface="Arial Black" pitchFamily="34" charset="0"/>
                <a:cs typeface="Arial" pitchFamily="34" charset="0"/>
              </a:rPr>
              <a:t>İnkılap Tarihi ve Atatürkçülük </a:t>
            </a:r>
            <a:r>
              <a:rPr lang="tr-TR" sz="2400" b="1" baseline="3000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DİRİLİŞİN DESTANI: SAKARYA</a:t>
            </a:r>
            <a:endParaRPr lang="tr-TR" sz="2400" b="1" baseline="30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arrow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595191" y="6162736"/>
            <a:ext cx="251834" cy="251834"/>
          </a:xfrm>
          <a:prstGeom prst="rect">
            <a:avLst/>
          </a:prstGeom>
        </p:spPr>
      </p:pic>
      <p:pic>
        <p:nvPicPr>
          <p:cNvPr id="7" name="Picture 6" descr="arrow.png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277" y="6162735"/>
            <a:ext cx="251835" cy="25183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2D76F2-8F7A-0446-97E7-A0082C0A3BA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0" name="Metin kutusu 3"/>
          <p:cNvSpPr txBox="1"/>
          <p:nvPr/>
        </p:nvSpPr>
        <p:spPr>
          <a:xfrm>
            <a:off x="822215" y="1934000"/>
            <a:ext cx="9572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1683 Viyana Kuşatması</a:t>
            </a:r>
            <a:r>
              <a:rPr lang="tr-TR" sz="2400" dirty="0" smtClean="0"/>
              <a:t>’ </a:t>
            </a:r>
            <a:r>
              <a:rPr lang="tr-TR" sz="2400" dirty="0" err="1" smtClean="0"/>
              <a:t>ndan</a:t>
            </a:r>
            <a:r>
              <a:rPr lang="tr-TR" sz="2400" dirty="0" smtClean="0"/>
              <a:t> </a:t>
            </a:r>
            <a:r>
              <a:rPr lang="tr-TR" sz="2400" dirty="0"/>
              <a:t>beri devam eden geri çekilişimiz durdu.</a:t>
            </a:r>
            <a:r>
              <a:rPr lang="tr-TR" sz="2400" b="1" dirty="0">
                <a:solidFill>
                  <a:srgbClr val="C00000"/>
                </a:solidFill>
              </a:rPr>
              <a:t> Türk ordusu </a:t>
            </a:r>
            <a:r>
              <a:rPr lang="tr-TR" sz="2400" b="1" dirty="0" smtClean="0">
                <a:solidFill>
                  <a:srgbClr val="C00000"/>
                </a:solidFill>
              </a:rPr>
              <a:t>taarruza</a:t>
            </a:r>
            <a:r>
              <a:rPr lang="tr-TR" sz="2400" dirty="0" smtClean="0"/>
              <a:t> </a:t>
            </a:r>
            <a:r>
              <a:rPr lang="tr-TR" sz="2400" dirty="0"/>
              <a:t>geçti.</a:t>
            </a:r>
            <a:endParaRPr lang="en-US" sz="2400" dirty="0"/>
          </a:p>
        </p:txBody>
      </p:sp>
      <p:sp>
        <p:nvSpPr>
          <p:cNvPr id="14" name="Metin kutusu 4"/>
          <p:cNvSpPr txBox="1"/>
          <p:nvPr/>
        </p:nvSpPr>
        <p:spPr>
          <a:xfrm>
            <a:off x="822215" y="3412637"/>
            <a:ext cx="94530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13 Ekim 1921 de </a:t>
            </a:r>
            <a:r>
              <a:rPr lang="tr-TR" sz="2400" b="1" dirty="0">
                <a:solidFill>
                  <a:srgbClr val="C00000"/>
                </a:solidFill>
              </a:rPr>
              <a:t>Kars Anlaşması </a:t>
            </a:r>
            <a:r>
              <a:rPr lang="tr-TR" sz="2400" dirty="0"/>
              <a:t>imzalandı. Bugünkü </a:t>
            </a:r>
            <a:r>
              <a:rPr lang="tr-TR" sz="2400" b="1" dirty="0">
                <a:solidFill>
                  <a:srgbClr val="C00000"/>
                </a:solidFill>
              </a:rPr>
              <a:t>Doğu sınırımız </a:t>
            </a:r>
            <a:r>
              <a:rPr lang="tr-TR" sz="2400" dirty="0"/>
              <a:t>çizildi.</a:t>
            </a:r>
            <a:endParaRPr lang="en-US" sz="2400" dirty="0"/>
          </a:p>
        </p:txBody>
      </p:sp>
      <p:sp>
        <p:nvSpPr>
          <p:cNvPr id="15" name="Metin kutusu 5"/>
          <p:cNvSpPr txBox="1"/>
          <p:nvPr/>
        </p:nvSpPr>
        <p:spPr>
          <a:xfrm>
            <a:off x="1397060" y="4703393"/>
            <a:ext cx="83129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dirty="0"/>
              <a:t>20 Ekim 1921 ‘de </a:t>
            </a:r>
            <a:r>
              <a:rPr lang="tr-TR" sz="2400" b="1" dirty="0">
                <a:solidFill>
                  <a:srgbClr val="C00000"/>
                </a:solidFill>
              </a:rPr>
              <a:t>Ankara Anlaşması </a:t>
            </a:r>
            <a:r>
              <a:rPr lang="tr-TR" sz="2400" dirty="0"/>
              <a:t>imzalandı. Hatay hariç günümüzdeki </a:t>
            </a:r>
            <a:r>
              <a:rPr lang="tr-TR" sz="2400" b="1" dirty="0" smtClean="0">
                <a:solidFill>
                  <a:srgbClr val="C00000"/>
                </a:solidFill>
              </a:rPr>
              <a:t>Güney </a:t>
            </a:r>
            <a:r>
              <a:rPr lang="tr-TR" sz="2400" b="1" dirty="0">
                <a:solidFill>
                  <a:srgbClr val="C00000"/>
                </a:solidFill>
              </a:rPr>
              <a:t>sınırımız </a:t>
            </a:r>
            <a:r>
              <a:rPr lang="tr-TR" sz="2400" dirty="0"/>
              <a:t>çizildi.</a:t>
            </a:r>
            <a:endParaRPr lang="en-US" sz="24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3215195" y="753087"/>
            <a:ext cx="1180913" cy="1180913"/>
            <a:chOff x="7848363" y="2369971"/>
            <a:chExt cx="1656185" cy="1656185"/>
          </a:xfrm>
        </p:grpSpPr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363" y="2369971"/>
              <a:ext cx="1656185" cy="1656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Başlık 1"/>
            <p:cNvSpPr txBox="1">
              <a:spLocks/>
            </p:cNvSpPr>
            <p:nvPr/>
          </p:nvSpPr>
          <p:spPr>
            <a:xfrm>
              <a:off x="8303949" y="2724022"/>
              <a:ext cx="745014" cy="80943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tr-TR" sz="6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!</a:t>
              </a:r>
              <a:endParaRPr lang="en-US" sz="6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  <p:sp>
        <p:nvSpPr>
          <p:cNvPr id="22" name="Başlık 1"/>
          <p:cNvSpPr txBox="1">
            <a:spLocks/>
          </p:cNvSpPr>
          <p:nvPr/>
        </p:nvSpPr>
        <p:spPr>
          <a:xfrm>
            <a:off x="1455646" y="853601"/>
            <a:ext cx="8229600" cy="932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smtClean="0">
                <a:solidFill>
                  <a:srgbClr val="C00000"/>
                </a:solidFill>
              </a:rPr>
              <a:t>SONUÇ</a:t>
            </a:r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23" name="Picture 22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156" y="2915901"/>
            <a:ext cx="496736" cy="496736"/>
          </a:xfrm>
          <a:prstGeom prst="rect">
            <a:avLst/>
          </a:prstGeom>
        </p:spPr>
      </p:pic>
      <p:pic>
        <p:nvPicPr>
          <p:cNvPr id="24" name="Picture 23" descr="1401118355_emblem-downloads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156" y="4066402"/>
            <a:ext cx="496736" cy="4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77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641</Words>
  <Application>Microsoft Office PowerPoint</Application>
  <PresentationFormat>Özel</PresentationFormat>
  <Paragraphs>93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6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MEB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Tibet Oğuzoğlu</dc:creator>
  <cp:lastModifiedBy>didem</cp:lastModifiedBy>
  <cp:revision>47</cp:revision>
  <dcterms:created xsi:type="dcterms:W3CDTF">2014-03-24T15:31:55Z</dcterms:created>
  <dcterms:modified xsi:type="dcterms:W3CDTF">2014-07-02T08:13:37Z</dcterms:modified>
</cp:coreProperties>
</file>