
<file path=[Content_Types].xml><?xml version="1.0" encoding="utf-8"?>
<Types xmlns="http://schemas.openxmlformats.org/package/2006/content-types">
  <Default ContentType="image/vnd.ms-photo" Extension="wdp"/>
  <Default ContentType="application/xml" Extension="xml"/>
  <Default ContentType="image/png" Extension="png"/>
  <Default ContentType="image/jpeg" Extension="jpeg"/>
  <Default ContentType="audio/wav" Extension="wav"/>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28.xml"/>
  <Override ContentType="application/vnd.openxmlformats-officedocument.presentationml.notesSlide+xml" PartName="/ppt/notesSlides/notesSlide41.xml"/>
  <Override ContentType="application/vnd.openxmlformats-officedocument.presentationml.notesSlide+xml" PartName="/ppt/notesSlides/notesSlide3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2.xml"/>
  <Override ContentType="application/vnd.openxmlformats-officedocument.presentationml.notesSlide+xml" PartName="/ppt/notesSlides/notesSlide17.xml"/>
  <Override ContentType="application/vnd.openxmlformats-officedocument.presentationml.notesSlide+xml" PartName="/ppt/notesSlides/notesSlide21.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25.xml"/>
  <Override ContentType="application/vnd.openxmlformats-officedocument.presentationml.notesSlide+xml" PartName="/ppt/notesSlides/notesSlide4.xml"/>
  <Override ContentType="application/vnd.openxmlformats-officedocument.presentationml.notesSlide+xml" PartName="/ppt/notesSlides/notesSlide43.xml"/>
  <Override ContentType="application/vnd.openxmlformats-officedocument.presentationml.notesSlide+xml" PartName="/ppt/notesSlides/notesSlide18.xml"/>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44.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6858000" cx="12192000"/>
  <p:notesSz cx="6858000" cy="9144000"/>
  <p:defaultTextStyle>
    <a:defPPr lvl="0">
      <a:defRPr lang="tr-TR"/>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slide" Target="slides/slide4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EF702-1D15-4A8C-85B0-B06E68C2EEAA}" type="datetimeFigureOut">
              <a:rPr lang="tr-TR" smtClean="0"/>
              <a:t>02.03.2024</a:t>
            </a:fld>
            <a:endParaRPr lang="tr-TR" dirty="0"/>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7A9F5-D073-4065-BA9A-F87DFB0DA07E}" type="slidenum">
              <a:rPr lang="tr-TR" smtClean="0"/>
              <a:t>‹#›</a:t>
            </a:fld>
            <a:endParaRPr lang="tr-TR" dirty="0"/>
          </a:p>
        </p:txBody>
      </p:sp>
    </p:spTree>
    <p:extLst>
      <p:ext uri="{BB962C8B-B14F-4D97-AF65-F5344CB8AC3E}">
        <p14:creationId xmlns:p14="http://schemas.microsoft.com/office/powerpoint/2010/main" val="374880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19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29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35</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36</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37</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38</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39</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40</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41</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42</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43</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44</a:t>
            </a:fld>
            <a:endParaRPr lang="tr-TR" dirty="0"/>
          </a:p>
        </p:txBody>
      </p:sp>
    </p:spTree>
    <p:extLst>
      <p:ext uri="{BB962C8B-B14F-4D97-AF65-F5344CB8AC3E}">
        <p14:creationId xmlns:p14="http://schemas.microsoft.com/office/powerpoint/2010/main" val="3611618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2CA7A9F5-D073-4065-BA9A-F87DFB0DA07E}" type="slidenum">
              <a:rPr lang="tr-TR" smtClean="0"/>
              <a:t>45</a:t>
            </a:fld>
            <a:endParaRPr lang="tr-TR" dirty="0"/>
          </a:p>
        </p:txBody>
      </p:sp>
    </p:spTree>
    <p:extLst>
      <p:ext uri="{BB962C8B-B14F-4D97-AF65-F5344CB8AC3E}">
        <p14:creationId xmlns:p14="http://schemas.microsoft.com/office/powerpoint/2010/main" val="3611618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516625"/>
            <a:ext cx="9753600" cy="2595025"/>
          </a:xfrm>
          <a:prstGeom prst="rect">
            <a:avLst/>
          </a:prstGeom>
        </p:spPr>
        <p:txBody>
          <a:bodyPr>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219200" y="5166530"/>
            <a:ext cx="9753600" cy="1144632"/>
          </a:xfrm>
          <a:prstGeom prst="rect">
            <a:avLst/>
          </a:prstGeo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7" name="Date Placeholder 6"/>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8" name="Slide Number Placeholder 7"/>
          <p:cNvSpPr>
            <a:spLocks noGrp="1"/>
          </p:cNvSpPr>
          <p:nvPr>
            <p:ph type="sldNum" sz="quarter" idx="11"/>
          </p:nvPr>
        </p:nvSpPr>
        <p:spPr/>
        <p:txBody>
          <a:bodyPr/>
          <a:lstStyle/>
          <a:p>
            <a:fld id="{95D7CAE1-4926-4FE4-9E7A-59B63D373DE5}" type="slidenum">
              <a:rPr lang="tr-TR" smtClean="0"/>
              <a:t>‹#›</a:t>
            </a:fld>
            <a:endParaRPr lang="tr-TR" dirty="0"/>
          </a:p>
        </p:txBody>
      </p:sp>
      <p:sp>
        <p:nvSpPr>
          <p:cNvPr id="9" name="Footer Placeholder 8"/>
          <p:cNvSpPr>
            <a:spLocks noGrp="1"/>
          </p:cNvSpPr>
          <p:nvPr>
            <p:ph type="ftr" sz="quarter" idx="12"/>
          </p:nvPr>
        </p:nvSpPr>
        <p:spPr/>
        <p:txBody>
          <a:bodyPr/>
          <a:lstStyle/>
          <a:p>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Content Placeholder 2"/>
          <p:cNvSpPr>
            <a:spLocks noGrp="1"/>
          </p:cNvSpPr>
          <p:nvPr>
            <p:ph idx="1"/>
          </p:nvPr>
        </p:nvSpPr>
        <p:spPr>
          <a:xfrm>
            <a:off x="1219200" y="2769834"/>
            <a:ext cx="9753600" cy="3539527"/>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19200" y="5017572"/>
            <a:ext cx="9753600" cy="1293592"/>
          </a:xfrm>
          <a:prstGeom prst="rect">
            <a:avLst/>
          </a:prstGeom>
        </p:spPr>
        <p:txBody>
          <a:bodyPr anchor="t"/>
          <a:lstStyle>
            <a:lvl1pPr algn="l">
              <a:defRPr sz="4000" b="0" cap="none"/>
            </a:lvl1pPr>
          </a:lstStyle>
          <a:p>
            <a:r>
              <a:rPr lang="tr-TR" smtClean="0"/>
              <a:t>Asıl başlık stili için tıklatın</a:t>
            </a:r>
            <a:endParaRPr lang="en-US"/>
          </a:p>
        </p:txBody>
      </p:sp>
      <p:sp>
        <p:nvSpPr>
          <p:cNvPr id="3" name="Text Placeholder 2"/>
          <p:cNvSpPr>
            <a:spLocks noGrp="1"/>
          </p:cNvSpPr>
          <p:nvPr>
            <p:ph type="body" idx="1"/>
          </p:nvPr>
        </p:nvSpPr>
        <p:spPr>
          <a:xfrm>
            <a:off x="1219200" y="3865098"/>
            <a:ext cx="9753600" cy="1098439"/>
          </a:xfrm>
          <a:prstGeom prst="rect">
            <a:avLst/>
          </a:prstGeo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
        <p:nvSpPr>
          <p:cNvPr id="9" name="Title 8"/>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8" name="Content Placeholder 7"/>
          <p:cNvSpPr>
            <a:spLocks noGrp="1"/>
          </p:cNvSpPr>
          <p:nvPr>
            <p:ph sz="quarter" idx="13"/>
          </p:nvPr>
        </p:nvSpPr>
        <p:spPr>
          <a:xfrm>
            <a:off x="1219200" y="2743200"/>
            <a:ext cx="4754880" cy="359359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6242304" y="2743201"/>
            <a:ext cx="4754880" cy="3595687"/>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88464" y="2743200"/>
            <a:ext cx="4486656" cy="621792"/>
          </a:xfrm>
          <a:prstGeom prst="rect">
            <a:avLst/>
          </a:prstGeo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6513526" y="2743200"/>
            <a:ext cx="4482749" cy="621792"/>
          </a:xfrm>
          <a:prstGeom prst="rect">
            <a:avLst/>
          </a:prstGeo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95D7CAE1-4926-4FE4-9E7A-59B63D373DE5}" type="slidenum">
              <a:rPr lang="tr-TR" smtClean="0"/>
              <a:t>‹#›</a:t>
            </a:fld>
            <a:endParaRPr lang="tr-TR" dirty="0"/>
          </a:p>
        </p:txBody>
      </p:sp>
      <p:sp>
        <p:nvSpPr>
          <p:cNvPr id="10" name="Title 9"/>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dirty="0"/>
          </a:p>
        </p:txBody>
      </p:sp>
      <p:sp>
        <p:nvSpPr>
          <p:cNvPr id="11" name="Content Placeholder 10"/>
          <p:cNvSpPr>
            <a:spLocks noGrp="1"/>
          </p:cNvSpPr>
          <p:nvPr>
            <p:ph sz="quarter" idx="13"/>
          </p:nvPr>
        </p:nvSpPr>
        <p:spPr>
          <a:xfrm>
            <a:off x="1219200" y="3383280"/>
            <a:ext cx="4754880" cy="295351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6242303" y="3383280"/>
            <a:ext cx="4754880" cy="2953512"/>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5363"/>
            <a:ext cx="3934581" cy="2173015"/>
          </a:xfrm>
          <a:prstGeom prst="rect">
            <a:avLst/>
          </a:prstGeom>
        </p:spPr>
        <p:txBody>
          <a:bodyPr anchor="b">
            <a:normAutofit/>
          </a:bodyPr>
          <a:lstStyle>
            <a:lvl1pPr algn="l">
              <a:defRPr sz="2800" b="0"/>
            </a:lvl1pPr>
          </a:lstStyle>
          <a:p>
            <a:r>
              <a:rPr lang="tr-TR" smtClean="0"/>
              <a:t>Asıl başlık stili için tıklatın</a:t>
            </a:r>
            <a:endParaRPr lang="en-US" dirty="0"/>
          </a:p>
        </p:txBody>
      </p:sp>
      <p:sp>
        <p:nvSpPr>
          <p:cNvPr id="3" name="Content Placeholder 2"/>
          <p:cNvSpPr>
            <a:spLocks noGrp="1"/>
          </p:cNvSpPr>
          <p:nvPr>
            <p:ph idx="1"/>
          </p:nvPr>
        </p:nvSpPr>
        <p:spPr>
          <a:xfrm>
            <a:off x="5362336" y="1826709"/>
            <a:ext cx="5610464" cy="4476614"/>
          </a:xfrm>
          <a:prstGeom prst="rect">
            <a:avLst/>
          </a:prstGeo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19200" y="4061096"/>
            <a:ext cx="3934581" cy="22453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19200" y="1828800"/>
            <a:ext cx="3938016" cy="2176272"/>
          </a:xfrm>
          <a:prstGeom prst="rect">
            <a:avLst/>
          </a:prstGeom>
        </p:spPr>
        <p:txBody>
          <a:bodyPr anchor="b">
            <a:normAutofit/>
          </a:bodyPr>
          <a:lstStyle>
            <a:lvl1pPr algn="l">
              <a:defRPr sz="28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5588000" y="2286000"/>
            <a:ext cx="5384800" cy="3352800"/>
          </a:xfrm>
          <a:prstGeom prst="rect">
            <a:avLst/>
          </a:prstGeo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dirty="0" smtClean="0"/>
              <a:t>Resim eklemek için simgeyi tıklatın</a:t>
            </a:r>
            <a:endParaRPr lang="en-US" dirty="0"/>
          </a:p>
        </p:txBody>
      </p:sp>
      <p:sp>
        <p:nvSpPr>
          <p:cNvPr id="4" name="Text Placeholder 3"/>
          <p:cNvSpPr>
            <a:spLocks noGrp="1"/>
          </p:cNvSpPr>
          <p:nvPr>
            <p:ph type="body" sz="half" idx="2"/>
          </p:nvPr>
        </p:nvSpPr>
        <p:spPr>
          <a:xfrm>
            <a:off x="1219200" y="4059936"/>
            <a:ext cx="3938016" cy="2249424"/>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219200" y="1544716"/>
            <a:ext cx="9753600" cy="1154097"/>
          </a:xfrm>
          <a:prstGeom prst="rect">
            <a:avLst/>
          </a:prstGeom>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219200" y="2769834"/>
            <a:ext cx="9753600" cy="3539527"/>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1201" y="1826709"/>
            <a:ext cx="1989999" cy="4484454"/>
          </a:xfrm>
          <a:prstGeom prst="rect">
            <a:avLst/>
          </a:prstGeo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1139365" y="1826709"/>
            <a:ext cx="6988635" cy="4484454"/>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E697BFDF-4F87-4322-824E-5B42C7E05798}" type="datetimeFigureOut">
              <a:rPr lang="tr-TR" smtClean="0"/>
              <a:t>02.03.2024</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95D7CAE1-4926-4FE4-9E7A-59B63D373DE5}" type="slidenum">
              <a:rPr lang="tr-TR" smtClean="0"/>
              <a:t>‹#›</a:t>
            </a:fld>
            <a:endParaRPr lang="tr-TR" dirty="0"/>
          </a:p>
        </p:txBody>
      </p:sp>
    </p:spTree>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11247024" y="573807"/>
            <a:ext cx="114981"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1425892" y="573807"/>
            <a:ext cx="76809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8010254" y="548797"/>
            <a:ext cx="1585509"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E697BFDF-4F87-4322-824E-5B42C7E05798}" type="datetimeFigureOut">
              <a:rPr lang="tr-TR" smtClean="0"/>
              <a:t>02.03.2024</a:t>
            </a:fld>
            <a:endParaRPr lang="tr-TR" dirty="0"/>
          </a:p>
        </p:txBody>
      </p:sp>
      <p:sp>
        <p:nvSpPr>
          <p:cNvPr id="6" name="Slide Number Placeholder 5"/>
          <p:cNvSpPr>
            <a:spLocks noGrp="1"/>
          </p:cNvSpPr>
          <p:nvPr>
            <p:ph type="sldNum" sz="quarter" idx="4"/>
          </p:nvPr>
        </p:nvSpPr>
        <p:spPr>
          <a:xfrm>
            <a:off x="9752554" y="548797"/>
            <a:ext cx="1254937" cy="301752"/>
          </a:xfrm>
          <a:prstGeom prst="rect">
            <a:avLst/>
          </a:prstGeom>
        </p:spPr>
        <p:txBody>
          <a:bodyPr vert="horz" lIns="91440" tIns="45720" rIns="91440" bIns="45720" rtlCol="0" anchor="ctr"/>
          <a:lstStyle>
            <a:lvl1pPr algn="r">
              <a:defRPr sz="1200">
                <a:solidFill>
                  <a:schemeClr val="tx1"/>
                </a:solidFill>
              </a:defRPr>
            </a:lvl1pPr>
          </a:lstStyle>
          <a:p>
            <a:fld id="{95D7CAE1-4926-4FE4-9E7A-59B63D373DE5}" type="slidenum">
              <a:rPr lang="tr-TR" smtClean="0"/>
              <a:t>‹#›</a:t>
            </a:fld>
            <a:endParaRPr lang="tr-TR" dirty="0"/>
          </a:p>
        </p:txBody>
      </p:sp>
      <p:sp>
        <p:nvSpPr>
          <p:cNvPr id="5" name="Footer Placeholder 4"/>
          <p:cNvSpPr>
            <a:spLocks noGrp="1"/>
          </p:cNvSpPr>
          <p:nvPr>
            <p:ph type="ftr" sz="quarter" idx="3"/>
          </p:nvPr>
        </p:nvSpPr>
        <p:spPr>
          <a:xfrm>
            <a:off x="8011585" y="855957"/>
            <a:ext cx="2995319" cy="301227"/>
          </a:xfrm>
          <a:prstGeom prst="rect">
            <a:avLst/>
          </a:prstGeom>
        </p:spPr>
        <p:txBody>
          <a:bodyPr vert="horz" lIns="91440" tIns="0" rIns="91440" bIns="45720" rtlCol="0" anchor="t"/>
          <a:lstStyle>
            <a:lvl1pPr algn="l">
              <a:defRPr sz="1000">
                <a:solidFill>
                  <a:schemeClr val="tx1"/>
                </a:solidFill>
              </a:defRPr>
            </a:lvl1pPr>
          </a:lstStyle>
          <a:p>
            <a:endParaRPr lang="tr-TR" dirty="0"/>
          </a:p>
        </p:txBody>
      </p:sp>
      <p:pic>
        <p:nvPicPr>
          <p:cNvPr id="9" name="Resim 8"/>
          <p:cNvPicPr>
            <a:picLocks noChangeAspect="1"/>
          </p:cNvPicPr>
          <p:nvPr userDrawn="1"/>
        </p:nvPicPr>
        <p:blipFill>
          <a:blip r:embed="rId13" cstate="print">
            <a:duotone>
              <a:srgbClr val="0D95BC">
                <a:shade val="45000"/>
                <a:satMod val="135000"/>
              </a:srgbClr>
              <a:prstClr val="white"/>
            </a:duotone>
            <a:extLst>
              <a:ext uri="{28A0092B-C50C-407E-A947-70E740481C1C}">
                <a14:useLocalDpi xmlns:a14="http://schemas.microsoft.com/office/drawing/2010/main" val="0"/>
              </a:ext>
            </a:extLst>
          </a:blip>
          <a:stretch>
            <a:fillRect/>
          </a:stretch>
        </p:blipFill>
        <p:spPr>
          <a:xfrm>
            <a:off x="1988" y="857"/>
            <a:ext cx="12192000" cy="6857143"/>
          </a:xfrm>
          <a:prstGeom prst="rect">
            <a:avLst/>
          </a:prstGeom>
        </p:spPr>
      </p:pic>
      <p:grpSp>
        <p:nvGrpSpPr>
          <p:cNvPr id="15" name="Grup 14"/>
          <p:cNvGrpSpPr/>
          <p:nvPr userDrawn="1"/>
        </p:nvGrpSpPr>
        <p:grpSpPr>
          <a:xfrm>
            <a:off x="0" y="6416209"/>
            <a:ext cx="2824489" cy="414879"/>
            <a:chOff x="0" y="6416209"/>
            <a:chExt cx="2824489" cy="414879"/>
          </a:xfrm>
        </p:grpSpPr>
        <p:sp>
          <p:nvSpPr>
            <p:cNvPr id="16" name="Metin kutusu 1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7"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audio2.wav"/><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audio" Target="../media/audio4.wav"/><Relationship Id="rId4" Type="http://schemas.openxmlformats.org/officeDocument/2006/relationships/audio" Target="../media/audio3.wav"/><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audio2.wav"/><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audio" Target="../media/audio4.wav"/><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9.png"/><Relationship Id="rId4" Type="http://schemas.openxmlformats.org/officeDocument/2006/relationships/audio" Target="../media/audio4.wav"/></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audio" Target="../media/audio4.wav"/><Relationship Id="rId7"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audio" Target="../media/audio4.wav"/><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audio" Target="../media/audio4.wav"/><Relationship Id="rId7"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audio" Target="../media/audio4.wav"/><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2.wav"/><Relationship Id="rId7"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 Id="rId9"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8.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audio" Target="../media/audio3.wav"/><Relationship Id="rId7"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audio" Target="../media/audio1.wav"/></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9.pn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29971"/>
            <a:ext cx="12192000" cy="6887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9977"/>
            <a:ext cx="8956110" cy="18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1" y="999191"/>
            <a:ext cx="8793271" cy="646331"/>
          </a:xfrm>
          <a:prstGeom prst="rect">
            <a:avLst/>
          </a:prstGeom>
          <a:noFill/>
        </p:spPr>
        <p:txBody>
          <a:bodyPr wrap="square" rtlCol="0">
            <a:spAutoFit/>
          </a:bodyPr>
          <a:lstStyle/>
          <a:p>
            <a:r>
              <a:rPr lang="tr-TR" sz="3600" dirty="0" smtClean="0">
                <a:latin typeface="Arial" pitchFamily="34" charset="0"/>
                <a:cs typeface="Arial" pitchFamily="34" charset="0"/>
              </a:rPr>
              <a:t>T.C. İnkılap Tarihi   ve </a:t>
            </a:r>
            <a:r>
              <a:rPr lang="tr-TR" sz="3600" dirty="0">
                <a:latin typeface="Arial" pitchFamily="34" charset="0"/>
                <a:cs typeface="Arial" pitchFamily="34" charset="0"/>
              </a:rPr>
              <a:t>Atatürkçülük</a:t>
            </a:r>
          </a:p>
        </p:txBody>
      </p:sp>
      <p:grpSp>
        <p:nvGrpSpPr>
          <p:cNvPr id="3" name="Grup 2"/>
          <p:cNvGrpSpPr/>
          <p:nvPr/>
        </p:nvGrpSpPr>
        <p:grpSpPr>
          <a:xfrm>
            <a:off x="-132399" y="4305304"/>
            <a:ext cx="5570365" cy="1293830"/>
            <a:chOff x="-132399" y="4305304"/>
            <a:chExt cx="5570365" cy="1293830"/>
          </a:xfrm>
        </p:grpSpPr>
        <p:pic>
          <p:nvPicPr>
            <p:cNvPr id="11" name="Resim 10">
              <a:extLst>
                <a:ext uri="{FF2B5EF4-FFF2-40B4-BE49-F238E27FC236}">
                  <a16:creationId xmlns="" xmlns:a16="http://schemas.microsoft.com/office/drawing/2014/main" id="{C5D5D2B5-057E-45BF-98CA-8EC36880B53B}"/>
                </a:ext>
              </a:extLst>
            </p:cNvPr>
            <p:cNvPicPr>
              <a:picLocks noChangeAspect="1"/>
            </p:cNvPicPr>
            <p:nvPr/>
          </p:nvPicPr>
          <p:blipFill rotWithShape="1">
            <a:blip r:embed="rId5">
              <a:duotone>
                <a:schemeClr val="accent2">
                  <a:shade val="45000"/>
                  <a:satMod val="135000"/>
                </a:schemeClr>
                <a:prstClr val="white"/>
              </a:duotone>
              <a:extLst>
                <a:ext uri="{28A0092B-C50C-407E-A947-70E740481C1C}">
                  <a14:useLocalDpi xmlns:a14="http://schemas.microsoft.com/office/drawing/2010/main" val="0"/>
                </a:ext>
              </a:extLst>
            </a:blip>
            <a:srcRect l="60433" t="44041" r="2682" b="44153"/>
            <a:stretch/>
          </p:blipFill>
          <p:spPr>
            <a:xfrm>
              <a:off x="-1" y="4305304"/>
              <a:ext cx="5437967" cy="1293830"/>
            </a:xfrm>
            <a:prstGeom prst="rect">
              <a:avLst/>
            </a:prstGeom>
          </p:spPr>
        </p:pic>
        <p:sp>
          <p:nvSpPr>
            <p:cNvPr id="10" name="Dikdörtgen 9"/>
            <p:cNvSpPr/>
            <p:nvPr/>
          </p:nvSpPr>
          <p:spPr>
            <a:xfrm>
              <a:off x="-132399" y="4554620"/>
              <a:ext cx="5570365" cy="830997"/>
            </a:xfrm>
            <a:prstGeom prst="rect">
              <a:avLst/>
            </a:prstGeom>
          </p:spPr>
          <p:txBody>
            <a:bodyPr wrap="square">
              <a:spAutoFit/>
            </a:bodyPr>
            <a:lstStyle/>
            <a:p>
              <a:pPr algn="ctr"/>
              <a:r>
                <a:rPr lang="tr-TR" sz="2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EĞİTİM VE KÜLTÜR ALANINDAKİ GELİŞMELER</a:t>
              </a:r>
              <a:endParaRPr lang="tr-TR" sz="240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grpSp>
      <p:grpSp>
        <p:nvGrpSpPr>
          <p:cNvPr id="13" name="Grup 12"/>
          <p:cNvGrpSpPr/>
          <p:nvPr/>
        </p:nvGrpSpPr>
        <p:grpSpPr>
          <a:xfrm rot="19280797">
            <a:off x="9654391" y="5354298"/>
            <a:ext cx="2824489" cy="414879"/>
            <a:chOff x="0" y="6416209"/>
            <a:chExt cx="2824489" cy="414879"/>
          </a:xfrm>
        </p:grpSpPr>
        <p:sp>
          <p:nvSpPr>
            <p:cNvPr id="14" name="Metin kutusu 13"/>
            <p:cNvSpPr txBox="1"/>
            <p:nvPr/>
          </p:nvSpPr>
          <p:spPr>
            <a:xfrm>
              <a:off x="310933" y="6463561"/>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Dikdörtgen 3"/>
          <p:cNvSpPr/>
          <p:nvPr/>
        </p:nvSpPr>
        <p:spPr>
          <a:xfrm>
            <a:off x="11476050" y="565087"/>
            <a:ext cx="561462" cy="646331"/>
          </a:xfrm>
          <a:prstGeom prst="rect">
            <a:avLst/>
          </a:prstGeom>
        </p:spPr>
        <p:txBody>
          <a:bodyPr wrap="square">
            <a:spAutoFit/>
          </a:bodyPr>
          <a:lstStyle/>
          <a:p>
            <a:pPr lvl="0" algn="ctr">
              <a:lnSpc>
                <a:spcPct val="90000"/>
              </a:lnSpc>
              <a:spcBef>
                <a:spcPct val="0"/>
              </a:spcBef>
              <a:defRPr/>
            </a:pPr>
            <a:r>
              <a:rPr lang="tr-TR" sz="4000" b="1" dirty="0" smtClean="0">
                <a:solidFill>
                  <a:sysClr val="windowText" lastClr="000000"/>
                </a:solidFill>
                <a:latin typeface="Microsoft Sans Serif" pitchFamily="34" charset="0"/>
                <a:cs typeface="Microsoft Sans Serif" pitchFamily="34" charset="0"/>
              </a:rPr>
              <a:t>4</a:t>
            </a:r>
            <a:endParaRPr lang="tr-TR" sz="4000" b="1" dirty="0">
              <a:solidFill>
                <a:sysClr val="windowText" lastClr="000000"/>
              </a:solidFill>
              <a:latin typeface="Microsoft Sans Serif" pitchFamily="34" charset="0"/>
              <a:cs typeface="Microsoft Sans Serif" pitchFamily="34" charset="0"/>
            </a:endParaRPr>
          </a:p>
        </p:txBody>
      </p:sp>
      <p:pic>
        <p:nvPicPr>
          <p:cNvPr id="16" name="Resim 15"/>
          <p:cNvPicPr/>
          <p:nvPr/>
        </p:nvPicPr>
        <p:blipFill rotWithShape="1">
          <a:blip r:embed="rId7">
            <a:duotone>
              <a:schemeClr val="accent5">
                <a:shade val="45000"/>
                <a:satMod val="135000"/>
              </a:schemeClr>
              <a:prstClr val="white"/>
            </a:duotone>
            <a:extLst>
              <a:ext uri="{28A0092B-C50C-407E-A947-70E740481C1C}">
                <a14:useLocalDpi xmlns:a14="http://schemas.microsoft.com/office/drawing/2010/main" val="0"/>
              </a:ext>
            </a:extLst>
          </a:blip>
          <a:srcRect b="14407"/>
          <a:stretch/>
        </p:blipFill>
        <p:spPr bwMode="auto">
          <a:xfrm>
            <a:off x="7992988" y="1434482"/>
            <a:ext cx="1298531" cy="1107693"/>
          </a:xfrm>
          <a:prstGeom prst="rect">
            <a:avLst/>
          </a:prstGeom>
          <a:noFill/>
          <a:ln>
            <a:noFill/>
          </a:ln>
          <a:extLst>
            <a:ext uri="{53640926-AAD7-44D8-BBD7-CCE9431645EC}">
              <a14:shadowObscured xmlns:a14="http://schemas.microsoft.com/office/drawing/2010/main"/>
            </a:ext>
          </a:extLst>
        </p:spPr>
      </p:pic>
      <p:grpSp>
        <p:nvGrpSpPr>
          <p:cNvPr id="17" name="Grup 16"/>
          <p:cNvGrpSpPr/>
          <p:nvPr/>
        </p:nvGrpSpPr>
        <p:grpSpPr>
          <a:xfrm>
            <a:off x="5613808" y="3025791"/>
            <a:ext cx="5570365" cy="2999246"/>
            <a:chOff x="6387441" y="3064142"/>
            <a:chExt cx="5570365" cy="2999246"/>
          </a:xfrm>
        </p:grpSpPr>
        <p:pic>
          <p:nvPicPr>
            <p:cNvPr id="18" name="Picture 2" descr="C:\Users\Selcuk\Desktop\348486498_217586777796361_7324905608269672546_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92761" y="3064142"/>
              <a:ext cx="2559726" cy="25597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Dikdörtgen 18"/>
            <p:cNvSpPr/>
            <p:nvPr/>
          </p:nvSpPr>
          <p:spPr>
            <a:xfrm>
              <a:off x="6387441" y="5417057"/>
              <a:ext cx="5570365" cy="646331"/>
            </a:xfrm>
            <a:prstGeom prst="rect">
              <a:avLst/>
            </a:prstGeom>
          </p:spPr>
          <p:txBody>
            <a:bodyPr wrap="square">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tr-TR" sz="3600" b="1" dirty="0" smtClean="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SELÇUK HOCA</a:t>
              </a:r>
              <a:endParaRPr lang="tr-TR" sz="3600" b="1"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grpSp>
    </p:spTree>
    <p:extLst>
      <p:ext uri="{BB962C8B-B14F-4D97-AF65-F5344CB8AC3E}">
        <p14:creationId xmlns:p14="http://schemas.microsoft.com/office/powerpoint/2010/main" val="267771418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smtClean="0"/>
              <a:t>EĞİTİM </a:t>
            </a:r>
            <a:r>
              <a:rPr lang="tr-TR" sz="3200" b="1" dirty="0"/>
              <a:t>ALANINDA YAPILAN YENİLİKLER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up 7"/>
          <p:cNvGrpSpPr/>
          <p:nvPr/>
        </p:nvGrpSpPr>
        <p:grpSpPr>
          <a:xfrm>
            <a:off x="1902508" y="668458"/>
            <a:ext cx="3405493" cy="1800200"/>
            <a:chOff x="-69818" y="935880"/>
            <a:chExt cx="3405493" cy="1800200"/>
          </a:xfrm>
        </p:grpSpPr>
        <p:pic>
          <p:nvPicPr>
            <p:cNvPr id="9"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p:cNvSpPr txBox="1"/>
            <p:nvPr/>
          </p:nvSpPr>
          <p:spPr>
            <a:xfrm>
              <a:off x="495972" y="1498498"/>
              <a:ext cx="2364045"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Tevhidi Tedrisat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Kanunu</a:t>
              </a:r>
            </a:p>
          </p:txBody>
        </p:sp>
      </p:grpSp>
      <p:grpSp>
        <p:nvGrpSpPr>
          <p:cNvPr id="11" name="Grup 10"/>
          <p:cNvGrpSpPr/>
          <p:nvPr/>
        </p:nvGrpSpPr>
        <p:grpSpPr>
          <a:xfrm>
            <a:off x="2025032" y="2663900"/>
            <a:ext cx="3405493" cy="1800200"/>
            <a:chOff x="-190767" y="935880"/>
            <a:chExt cx="3405493" cy="1800200"/>
          </a:xfrm>
        </p:grpSpPr>
        <p:pic>
          <p:nvPicPr>
            <p:cNvPr id="12"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190767"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p:cNvSpPr txBox="1"/>
            <p:nvPr/>
          </p:nvSpPr>
          <p:spPr>
            <a:xfrm>
              <a:off x="313584" y="1635925"/>
              <a:ext cx="2442402"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Harf </a:t>
              </a:r>
              <a:r>
                <a:rPr kumimoji="0" lang="tr-TR" sz="2000" b="0" i="0" u="none" strike="noStrike" kern="0" cap="none" spc="0" normalizeH="0" baseline="0" noProof="0" dirty="0" smtClean="0">
                  <a:ln>
                    <a:noFill/>
                  </a:ln>
                  <a:solidFill>
                    <a:sysClr val="windowText" lastClr="000000"/>
                  </a:solidFill>
                  <a:effectLst/>
                  <a:uLnTx/>
                  <a:uFillTx/>
                  <a:latin typeface="Arial"/>
                </a:rPr>
                <a:t>İnkılabı</a:t>
              </a:r>
              <a:endParaRPr kumimoji="0" lang="tr-TR" sz="2000" b="0" i="0" u="none" strike="noStrike" kern="0" cap="none" spc="0" normalizeH="0" baseline="0" noProof="0" dirty="0">
                <a:ln>
                  <a:noFill/>
                </a:ln>
                <a:solidFill>
                  <a:sysClr val="windowText" lastClr="000000"/>
                </a:solidFill>
                <a:effectLst/>
                <a:uLnTx/>
                <a:uFillTx/>
                <a:latin typeface="Arial"/>
              </a:endParaRPr>
            </a:p>
          </p:txBody>
        </p:sp>
      </p:grpSp>
      <p:grpSp>
        <p:nvGrpSpPr>
          <p:cNvPr id="14" name="Grup 13"/>
          <p:cNvGrpSpPr/>
          <p:nvPr/>
        </p:nvGrpSpPr>
        <p:grpSpPr>
          <a:xfrm>
            <a:off x="1957865" y="4494877"/>
            <a:ext cx="3405493" cy="1800200"/>
            <a:chOff x="-69818" y="935880"/>
            <a:chExt cx="3405493" cy="1800200"/>
          </a:xfrm>
        </p:grpSpPr>
        <p:pic>
          <p:nvPicPr>
            <p:cNvPr id="15"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etin kutusu 15"/>
            <p:cNvSpPr txBox="1"/>
            <p:nvPr/>
          </p:nvSpPr>
          <p:spPr>
            <a:xfrm>
              <a:off x="437359" y="1501178"/>
              <a:ext cx="2525474"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Millet Mekteplerinin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Açılması</a:t>
              </a:r>
            </a:p>
          </p:txBody>
        </p:sp>
      </p:grpSp>
      <p:grpSp>
        <p:nvGrpSpPr>
          <p:cNvPr id="17" name="Grup 16"/>
          <p:cNvGrpSpPr/>
          <p:nvPr/>
        </p:nvGrpSpPr>
        <p:grpSpPr>
          <a:xfrm>
            <a:off x="7635599" y="668458"/>
            <a:ext cx="3405493" cy="1800200"/>
            <a:chOff x="-69818" y="935880"/>
            <a:chExt cx="3405493" cy="1800200"/>
          </a:xfrm>
        </p:grpSpPr>
        <p:pic>
          <p:nvPicPr>
            <p:cNvPr id="18"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Metin kutusu 18"/>
            <p:cNvSpPr txBox="1"/>
            <p:nvPr/>
          </p:nvSpPr>
          <p:spPr>
            <a:xfrm>
              <a:off x="747943" y="1420481"/>
              <a:ext cx="1872208"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Türk Dil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Kurumu’nun Açılması</a:t>
              </a:r>
            </a:p>
          </p:txBody>
        </p:sp>
      </p:grpSp>
      <p:grpSp>
        <p:nvGrpSpPr>
          <p:cNvPr id="20" name="Grup 19"/>
          <p:cNvGrpSpPr/>
          <p:nvPr/>
        </p:nvGrpSpPr>
        <p:grpSpPr>
          <a:xfrm>
            <a:off x="7612318" y="2663900"/>
            <a:ext cx="3405493" cy="1800200"/>
            <a:chOff x="-69818" y="935880"/>
            <a:chExt cx="3405493" cy="1800200"/>
          </a:xfrm>
        </p:grpSpPr>
        <p:pic>
          <p:nvPicPr>
            <p:cNvPr id="21"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Metin kutusu 21"/>
            <p:cNvSpPr txBox="1"/>
            <p:nvPr/>
          </p:nvSpPr>
          <p:spPr>
            <a:xfrm>
              <a:off x="413316" y="1334974"/>
              <a:ext cx="2439224" cy="10156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Türk Tarih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Kurumu’nun Açılması</a:t>
              </a:r>
              <a:endParaRPr kumimoji="0" lang="tr-TR" sz="2000" b="1" i="0" u="none" strike="noStrike" kern="0" cap="none" spc="0" normalizeH="0" baseline="0" noProof="0" dirty="0">
                <a:ln>
                  <a:noFill/>
                </a:ln>
                <a:solidFill>
                  <a:srgbClr val="FF0000"/>
                </a:solidFill>
                <a:effectLst/>
                <a:uLnTx/>
                <a:uFillTx/>
                <a:latin typeface="Arial"/>
              </a:endParaRPr>
            </a:p>
          </p:txBody>
        </p:sp>
      </p:grpSp>
      <p:grpSp>
        <p:nvGrpSpPr>
          <p:cNvPr id="23" name="Grup 22"/>
          <p:cNvGrpSpPr/>
          <p:nvPr/>
        </p:nvGrpSpPr>
        <p:grpSpPr>
          <a:xfrm>
            <a:off x="7635600" y="4464100"/>
            <a:ext cx="3405493" cy="1800200"/>
            <a:chOff x="-69818" y="935880"/>
            <a:chExt cx="3405493" cy="1800200"/>
          </a:xfrm>
        </p:grpSpPr>
        <p:pic>
          <p:nvPicPr>
            <p:cNvPr id="24"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45" b="94301" l="9962" r="95785"/>
                      </a14:imgEffect>
                    </a14:imgLayer>
                  </a14:imgProps>
                </a:ext>
                <a:ext uri="{28A0092B-C50C-407E-A947-70E740481C1C}">
                  <a14:useLocalDpi xmlns:a14="http://schemas.microsoft.com/office/drawing/2010/main" val="0"/>
                </a:ext>
              </a:extLst>
            </a:blip>
            <a:srcRect/>
            <a:stretch>
              <a:fillRect/>
            </a:stretch>
          </p:blipFill>
          <p:spPr bwMode="auto">
            <a:xfrm>
              <a:off x="-69818" y="935880"/>
              <a:ext cx="3405493"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Metin kutusu 24"/>
            <p:cNvSpPr txBox="1"/>
            <p:nvPr/>
          </p:nvSpPr>
          <p:spPr>
            <a:xfrm>
              <a:off x="599144" y="1512814"/>
              <a:ext cx="2021007"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Üniversite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a:ln>
                    <a:noFill/>
                  </a:ln>
                  <a:solidFill>
                    <a:sysClr val="windowText" lastClr="000000"/>
                  </a:solidFill>
                  <a:effectLst/>
                  <a:uLnTx/>
                  <a:uFillTx/>
                  <a:latin typeface="Arial"/>
                </a:rPr>
                <a:t>Reformu</a:t>
              </a:r>
              <a:endParaRPr kumimoji="0" lang="tr-TR" sz="2000" b="1" i="0" u="none" strike="noStrike" kern="0" cap="none" spc="0" normalizeH="0" baseline="0" noProof="0" dirty="0">
                <a:ln>
                  <a:noFill/>
                </a:ln>
                <a:solidFill>
                  <a:srgbClr val="FF0000"/>
                </a:solidFill>
                <a:effectLst/>
                <a:uLnTx/>
                <a:uFillTx/>
                <a:latin typeface="Arial"/>
              </a:endParaRPr>
            </a:p>
          </p:txBody>
        </p:sp>
      </p:grpSp>
    </p:spTree>
    <p:extLst>
      <p:ext uri="{BB962C8B-B14F-4D97-AF65-F5344CB8AC3E}">
        <p14:creationId xmlns:p14="http://schemas.microsoft.com/office/powerpoint/2010/main" val="313180659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arn(inVertical)">
                                      <p:cBhvr>
                                        <p:cTn id="27" dur="500"/>
                                        <p:tgtEl>
                                          <p:spTgt spid="20"/>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smtClean="0"/>
              <a:t>EĞİTİM </a:t>
            </a:r>
            <a:r>
              <a:rPr lang="tr-TR" sz="3200" b="1" dirty="0"/>
              <a:t>ALANINDA YAPILAN YENİLİKLER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17453" y="881627"/>
            <a:ext cx="11169748" cy="3785652"/>
          </a:xfrm>
          <a:prstGeom prst="rect">
            <a:avLst/>
          </a:prstGeom>
        </p:spPr>
        <p:txBody>
          <a:bodyPr wrap="square">
            <a:spAutoFit/>
          </a:bodyPr>
          <a:lstStyle/>
          <a:p>
            <a:pPr algn="just"/>
            <a:r>
              <a:rPr lang="tr-TR" sz="2400" dirty="0" smtClean="0">
                <a:solidFill>
                  <a:srgbClr val="000000"/>
                </a:solidFill>
                <a:latin typeface="Helvetica"/>
              </a:rPr>
              <a:t>Osmanlı </a:t>
            </a:r>
            <a:r>
              <a:rPr lang="tr-TR" sz="2400" dirty="0">
                <a:solidFill>
                  <a:srgbClr val="000000"/>
                </a:solidFill>
                <a:latin typeface="Helvetica"/>
              </a:rPr>
              <a:t>Devleti’nde birbirinden bağımsız ve farklı tarzda eğitim veren kurumlar vardı. Dini eğitim veren medreseler, batı eğitim sistemine uygun Osmanlı okulları, azınlık ve yabancı okulları olmak üzere farklılık gösteren okullar Osmanlı Devleti’nde eğitimde, öğretimde ve kültürde birlik, bütünlük olmadığının göstergesiydi. Bu farklılık ise farklı düşüncelere sahip insanların yetişmesine neden olmuştur. Eğitim-öğretimde birlik sağlamak, eğitim ve öğretimi çağdaş esaslara göre düzenlemek , eğitim ve öğretim kurumlarında laikleşmeyi sağlamak, azınlık okulların </a:t>
            </a:r>
            <a:r>
              <a:rPr lang="tr-TR" sz="2400" dirty="0" smtClean="0">
                <a:solidFill>
                  <a:srgbClr val="000000"/>
                </a:solidFill>
                <a:latin typeface="Helvetica"/>
              </a:rPr>
              <a:t>ile </a:t>
            </a:r>
            <a:r>
              <a:rPr lang="tr-TR" sz="2400" dirty="0">
                <a:solidFill>
                  <a:srgbClr val="000000"/>
                </a:solidFill>
                <a:latin typeface="Helvetica"/>
              </a:rPr>
              <a:t>yabancı okulların zararlı faaliyetlerini önlemek ve gelişmiş çağdaş bir toplum yetiştirmek amacıyla 3 Mart 1924’te </a:t>
            </a:r>
            <a:r>
              <a:rPr lang="tr-TR" sz="2400" dirty="0" err="1">
                <a:solidFill>
                  <a:srgbClr val="000000"/>
                </a:solidFill>
                <a:latin typeface="Helvetica"/>
              </a:rPr>
              <a:t>Tevhid</a:t>
            </a:r>
            <a:r>
              <a:rPr lang="tr-TR" sz="2400" dirty="0">
                <a:solidFill>
                  <a:srgbClr val="000000"/>
                </a:solidFill>
                <a:latin typeface="Helvetica"/>
              </a:rPr>
              <a:t>-i Tedrisat Kanunu çıkarıldı. </a:t>
            </a:r>
            <a:endParaRPr lang="tr-TR" sz="2400" dirty="0">
              <a:latin typeface="Arial" pitchFamily="34" charset="0"/>
              <a:cs typeface="Arial" pitchFamily="34" charset="0"/>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612" y="4698051"/>
            <a:ext cx="4257502" cy="1600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7236" y="4658174"/>
            <a:ext cx="4475902" cy="15144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82026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TEVHİD-İ TEDRİSAT KANUNU (3 MART 1924)</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59655" y="823819"/>
            <a:ext cx="10789920" cy="830997"/>
          </a:xfrm>
          <a:prstGeom prst="rect">
            <a:avLst/>
          </a:prstGeom>
        </p:spPr>
        <p:txBody>
          <a:bodyPr wrap="square">
            <a:spAutoFit/>
          </a:bodyPr>
          <a:lstStyle/>
          <a:p>
            <a:pPr lvl="0" algn="ctr"/>
            <a:r>
              <a:rPr lang="tr-TR" sz="2400" dirty="0">
                <a:solidFill>
                  <a:prstClr val="black"/>
                </a:solidFill>
                <a:latin typeface="Arial" panose="020B0604020202020204" pitchFamily="34" charset="0"/>
                <a:cs typeface="Arial" panose="020B0604020202020204" pitchFamily="34" charset="0"/>
              </a:rPr>
              <a:t>Eğitim-öğretimde birliği sağlayabilmek amacı ile 3 Mart 1924 tarihinde </a:t>
            </a:r>
            <a:r>
              <a:rPr lang="tr-TR" sz="2400" dirty="0" err="1">
                <a:solidFill>
                  <a:prstClr val="black"/>
                </a:solidFill>
                <a:latin typeface="Arial" panose="020B0604020202020204" pitchFamily="34" charset="0"/>
                <a:cs typeface="Arial" panose="020B0604020202020204" pitchFamily="34" charset="0"/>
              </a:rPr>
              <a:t>Tevhid</a:t>
            </a:r>
            <a:r>
              <a:rPr lang="tr-TR" sz="2400" dirty="0">
                <a:solidFill>
                  <a:prstClr val="black"/>
                </a:solidFill>
                <a:latin typeface="Arial" panose="020B0604020202020204" pitchFamily="34" charset="0"/>
                <a:cs typeface="Arial" panose="020B0604020202020204" pitchFamily="34" charset="0"/>
              </a:rPr>
              <a:t>-i Tedrisat Kanunu çıkarılmıştır.</a:t>
            </a:r>
          </a:p>
        </p:txBody>
      </p:sp>
      <p:grpSp>
        <p:nvGrpSpPr>
          <p:cNvPr id="5" name="Grup 4"/>
          <p:cNvGrpSpPr/>
          <p:nvPr/>
        </p:nvGrpSpPr>
        <p:grpSpPr>
          <a:xfrm>
            <a:off x="3799297" y="1542755"/>
            <a:ext cx="4403824" cy="854080"/>
            <a:chOff x="-53679" y="4959454"/>
            <a:chExt cx="4180959" cy="2043112"/>
          </a:xfrm>
        </p:grpSpPr>
        <p:pic>
          <p:nvPicPr>
            <p:cNvPr id="6" name="Resim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679" y="4959454"/>
              <a:ext cx="4180959" cy="2043112"/>
            </a:xfrm>
            <a:prstGeom prst="rect">
              <a:avLst/>
            </a:prstGeom>
          </p:spPr>
        </p:pic>
        <p:sp>
          <p:nvSpPr>
            <p:cNvPr id="7" name="Yamuk 6"/>
            <p:cNvSpPr/>
            <p:nvPr/>
          </p:nvSpPr>
          <p:spPr>
            <a:xfrm>
              <a:off x="280402" y="5289506"/>
              <a:ext cx="3620089" cy="1459953"/>
            </a:xfrm>
            <a:prstGeom prst="trapezoid">
              <a:avLst>
                <a:gd name="adj" fmla="val 0"/>
              </a:avLst>
            </a:prstGeom>
            <a:solidFill>
              <a:srgbClr val="FFCC00"/>
            </a:solidFill>
            <a:ln w="12700" cap="flat" cmpd="sng" algn="ctr">
              <a:noFill/>
              <a:prstDash val="solid"/>
              <a:miter lim="800000"/>
            </a:ln>
            <a:effectLst/>
            <a:scene3d>
              <a:camera prst="orthographicFront">
                <a:rot lat="0" lon="0" rev="0"/>
              </a:camera>
              <a:lightRig rig="chilly" dir="t">
                <a:rot lat="0" lon="0" rev="18480000"/>
              </a:lightRig>
            </a:scene3d>
            <a:sp3d prstMaterial="clear">
              <a:bevelT h="63500"/>
            </a:sp3d>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tr-TR" sz="2400" dirty="0" smtClean="0">
                  <a:solidFill>
                    <a:sysClr val="windowText" lastClr="000000"/>
                  </a:solidFill>
                  <a:latin typeface="Arial"/>
                </a:rPr>
                <a:t>Bu Kanun İle;</a:t>
              </a:r>
              <a:endParaRPr lang="tr-TR" sz="2400" dirty="0">
                <a:solidFill>
                  <a:sysClr val="windowText" lastClr="000000"/>
                </a:solidFill>
                <a:latin typeface="Arial"/>
              </a:endParaRPr>
            </a:p>
          </p:txBody>
        </p:sp>
      </p:grpSp>
      <p:grpSp>
        <p:nvGrpSpPr>
          <p:cNvPr id="8" name="Grup 7"/>
          <p:cNvGrpSpPr/>
          <p:nvPr/>
        </p:nvGrpSpPr>
        <p:grpSpPr>
          <a:xfrm>
            <a:off x="1681572" y="2315956"/>
            <a:ext cx="3463573" cy="1064119"/>
            <a:chOff x="246668" y="2428017"/>
            <a:chExt cx="3463573" cy="1064119"/>
          </a:xfrm>
        </p:grpSpPr>
        <p:pic>
          <p:nvPicPr>
            <p:cNvPr id="9"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Metin kutusu 9"/>
            <p:cNvSpPr txBox="1"/>
            <p:nvPr/>
          </p:nvSpPr>
          <p:spPr>
            <a:xfrm>
              <a:off x="460375" y="2636912"/>
              <a:ext cx="3249866"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1- </a:t>
              </a:r>
              <a:r>
                <a:rPr kumimoji="0" lang="tr-TR" sz="1800" b="0" i="0" u="none" strike="noStrike" kern="0" cap="none" spc="0" normalizeH="0" baseline="0" noProof="0" dirty="0">
                  <a:ln>
                    <a:noFill/>
                  </a:ln>
                  <a:solidFill>
                    <a:srgbClr val="000000"/>
                  </a:solidFill>
                  <a:effectLst/>
                  <a:uLnTx/>
                  <a:uFillTx/>
                  <a:latin typeface="Helvetica"/>
                </a:rPr>
                <a:t>Eğitim ve öğretimde birlik sağlandı.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1" name="Grup 10"/>
          <p:cNvGrpSpPr/>
          <p:nvPr/>
        </p:nvGrpSpPr>
        <p:grpSpPr>
          <a:xfrm>
            <a:off x="1650918" y="3380075"/>
            <a:ext cx="3463573" cy="1064119"/>
            <a:chOff x="246668" y="2428017"/>
            <a:chExt cx="3463573" cy="1064119"/>
          </a:xfrm>
        </p:grpSpPr>
        <p:pic>
          <p:nvPicPr>
            <p:cNvPr id="12"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Metin kutusu 12"/>
            <p:cNvSpPr txBox="1"/>
            <p:nvPr/>
          </p:nvSpPr>
          <p:spPr>
            <a:xfrm>
              <a:off x="460375" y="2654943"/>
              <a:ext cx="324986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2- </a:t>
              </a:r>
              <a:r>
                <a:rPr kumimoji="0" lang="tr-TR" sz="1800" b="0" i="0" u="none" strike="noStrike" kern="0" cap="none" spc="0" normalizeH="0" baseline="0" noProof="0" dirty="0">
                  <a:ln>
                    <a:noFill/>
                  </a:ln>
                  <a:solidFill>
                    <a:srgbClr val="000000"/>
                  </a:solidFill>
                  <a:effectLst/>
                  <a:uLnTx/>
                  <a:uFillTx/>
                  <a:latin typeface="Helvetica"/>
                </a:rPr>
                <a:t>Kültür birliği sağlandı.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4" name="Grup 13"/>
          <p:cNvGrpSpPr/>
          <p:nvPr/>
        </p:nvGrpSpPr>
        <p:grpSpPr>
          <a:xfrm>
            <a:off x="1710147" y="4444194"/>
            <a:ext cx="3450873" cy="1064119"/>
            <a:chOff x="246668" y="2428017"/>
            <a:chExt cx="3450873" cy="1064119"/>
          </a:xfrm>
        </p:grpSpPr>
        <p:pic>
          <p:nvPicPr>
            <p:cNvPr id="15"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etin kutusu 15"/>
            <p:cNvSpPr txBox="1"/>
            <p:nvPr/>
          </p:nvSpPr>
          <p:spPr>
            <a:xfrm>
              <a:off x="447675" y="2524898"/>
              <a:ext cx="3249866"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3- </a:t>
              </a:r>
              <a:r>
                <a:rPr kumimoji="0" lang="tr-TR" sz="1800" b="0" i="0" u="none" strike="noStrike" kern="0" cap="none" spc="0" normalizeH="0" baseline="0" noProof="0" dirty="0">
                  <a:ln>
                    <a:noFill/>
                  </a:ln>
                  <a:solidFill>
                    <a:srgbClr val="000000"/>
                  </a:solidFill>
                  <a:effectLst/>
                  <a:uLnTx/>
                  <a:uFillTx/>
                  <a:latin typeface="Helvetica"/>
                </a:rPr>
                <a:t>Bütün eğitim kurumları MEB’e bağlandı.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7" name="Grup 16"/>
          <p:cNvGrpSpPr/>
          <p:nvPr/>
        </p:nvGrpSpPr>
        <p:grpSpPr>
          <a:xfrm>
            <a:off x="6238806" y="2396835"/>
            <a:ext cx="3472701" cy="1064119"/>
            <a:chOff x="246668" y="2428017"/>
            <a:chExt cx="3472701" cy="1064119"/>
          </a:xfrm>
        </p:grpSpPr>
        <p:pic>
          <p:nvPicPr>
            <p:cNvPr id="1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Metin kutusu 18"/>
            <p:cNvSpPr txBox="1"/>
            <p:nvPr/>
          </p:nvSpPr>
          <p:spPr>
            <a:xfrm>
              <a:off x="469503" y="2694531"/>
              <a:ext cx="324986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4- </a:t>
              </a:r>
              <a:r>
                <a:rPr kumimoji="0" lang="tr-TR" sz="1800" b="0" i="0" u="none" strike="noStrike" kern="0" cap="none" spc="0" normalizeH="0" baseline="0" noProof="0" dirty="0">
                  <a:ln>
                    <a:noFill/>
                  </a:ln>
                  <a:solidFill>
                    <a:srgbClr val="000000"/>
                  </a:solidFill>
                  <a:effectLst/>
                  <a:uLnTx/>
                  <a:uFillTx/>
                  <a:latin typeface="Helvetica"/>
                </a:rPr>
                <a:t>Medreseler kapatıldı.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20" name="Grup 19"/>
          <p:cNvGrpSpPr/>
          <p:nvPr/>
        </p:nvGrpSpPr>
        <p:grpSpPr>
          <a:xfrm>
            <a:off x="6168372" y="3355155"/>
            <a:ext cx="3472701" cy="1064119"/>
            <a:chOff x="246668" y="2428017"/>
            <a:chExt cx="3472701" cy="1064119"/>
          </a:xfrm>
        </p:grpSpPr>
        <p:pic>
          <p:nvPicPr>
            <p:cNvPr id="21"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Metin kutusu 21"/>
            <p:cNvSpPr txBox="1"/>
            <p:nvPr/>
          </p:nvSpPr>
          <p:spPr>
            <a:xfrm>
              <a:off x="469503" y="2694531"/>
              <a:ext cx="324986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5- </a:t>
              </a:r>
              <a:r>
                <a:rPr kumimoji="0" lang="tr-TR" sz="1800" b="0" i="0" u="none" strike="noStrike" kern="0" cap="none" spc="0" normalizeH="0" baseline="0" noProof="0" dirty="0">
                  <a:ln>
                    <a:noFill/>
                  </a:ln>
                  <a:solidFill>
                    <a:srgbClr val="000000"/>
                  </a:solidFill>
                  <a:effectLst/>
                  <a:uLnTx/>
                  <a:uFillTx/>
                  <a:latin typeface="Helvetica"/>
                </a:rPr>
                <a:t>Karma eğitime geçildi.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23" name="Grup 22"/>
          <p:cNvGrpSpPr/>
          <p:nvPr/>
        </p:nvGrpSpPr>
        <p:grpSpPr>
          <a:xfrm>
            <a:off x="6238806" y="4444194"/>
            <a:ext cx="3494281" cy="1064119"/>
            <a:chOff x="246668" y="2428017"/>
            <a:chExt cx="3494281" cy="1064119"/>
          </a:xfrm>
        </p:grpSpPr>
        <p:pic>
          <p:nvPicPr>
            <p:cNvPr id="2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Metin kutusu 24"/>
            <p:cNvSpPr txBox="1"/>
            <p:nvPr/>
          </p:nvSpPr>
          <p:spPr>
            <a:xfrm>
              <a:off x="491083" y="2636910"/>
              <a:ext cx="3249866"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6- </a:t>
              </a:r>
              <a:r>
                <a:rPr kumimoji="0" lang="tr-TR" sz="1800" b="0" i="0" u="none" strike="noStrike" kern="0" cap="none" spc="0" normalizeH="0" baseline="0" noProof="0" dirty="0">
                  <a:ln>
                    <a:noFill/>
                  </a:ln>
                  <a:solidFill>
                    <a:srgbClr val="000000"/>
                  </a:solidFill>
                  <a:effectLst/>
                  <a:uLnTx/>
                  <a:uFillTx/>
                  <a:latin typeface="Helvetica"/>
                </a:rPr>
                <a:t>İlköğretim zorunlu ve ücretsiz oldu. </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26" name="Grup 25"/>
          <p:cNvGrpSpPr/>
          <p:nvPr/>
        </p:nvGrpSpPr>
        <p:grpSpPr>
          <a:xfrm>
            <a:off x="1650918" y="5299417"/>
            <a:ext cx="8377879" cy="1423519"/>
            <a:chOff x="246668" y="2428017"/>
            <a:chExt cx="3402267" cy="1064119"/>
          </a:xfrm>
        </p:grpSpPr>
        <p:pic>
          <p:nvPicPr>
            <p:cNvPr id="27"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Metin kutusu 27"/>
            <p:cNvSpPr txBox="1"/>
            <p:nvPr/>
          </p:nvSpPr>
          <p:spPr>
            <a:xfrm>
              <a:off x="465488" y="2575668"/>
              <a:ext cx="2898956" cy="69021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a:ln>
                    <a:noFill/>
                  </a:ln>
                  <a:solidFill>
                    <a:srgbClr val="000000"/>
                  </a:solidFill>
                  <a:effectLst/>
                  <a:uLnTx/>
                  <a:uFillTx/>
                  <a:latin typeface="Helvetica"/>
                </a:rPr>
                <a:t>7- </a:t>
              </a:r>
              <a:r>
                <a:rPr kumimoji="0" lang="tr-TR" sz="1800" b="0" i="0" u="none" strike="noStrike" kern="0" cap="none" spc="0" normalizeH="0" baseline="0" noProof="0" dirty="0">
                  <a:ln>
                    <a:noFill/>
                  </a:ln>
                  <a:solidFill>
                    <a:srgbClr val="000000"/>
                  </a:solidFill>
                  <a:effectLst/>
                  <a:uLnTx/>
                  <a:uFillTx/>
                  <a:latin typeface="Helvetica"/>
                </a:rPr>
                <a:t>Yabancı ve azınlık okulları eğitim faaliyetlerini MEB’in kontrolünde gerçekleştirmesi kararlaştırıldı. Böylece yıkıcı ve zararlı faaliyette bulunmaları engellendi. </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12983697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4" name="bomb.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subTnLst>
                                    <p:audio>
                                      <p:cMediaNode>
                                        <p:cTn display="0" masterRel="sameClick">
                                          <p:stCondLst>
                                            <p:cond evt="begin" delay="0">
                                              <p:tn val="15"/>
                                            </p:cond>
                                          </p:stCondLst>
                                          <p:endCondLst>
                                            <p:cond evt="onStopAudio" delay="0">
                                              <p:tgtEl>
                                                <p:sldTgt/>
                                              </p:tgtEl>
                                            </p:cond>
                                          </p:endCondLst>
                                        </p:cTn>
                                        <p:tgtEl>
                                          <p:sndTgt r:embed="rId5" name="suction.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subTnLst>
                                    <p:audio>
                                      <p:cMediaNode>
                                        <p:cTn display="0" masterRel="sameClick">
                                          <p:stCondLst>
                                            <p:cond evt="begin" delay="0">
                                              <p:tn val="20"/>
                                            </p:cond>
                                          </p:stCondLst>
                                          <p:endCondLst>
                                            <p:cond evt="onStopAudio" delay="0">
                                              <p:tgtEl>
                                                <p:sldTgt/>
                                              </p:tgtEl>
                                            </p:cond>
                                          </p:endCondLst>
                                        </p:cTn>
                                        <p:tgtEl>
                                          <p:sndTgt r:embed="rId5"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subTnLst>
                                    <p:audio>
                                      <p:cMediaNode>
                                        <p:cTn display="0" masterRel="sameClick">
                                          <p:stCondLst>
                                            <p:cond evt="begin" delay="0">
                                              <p:tn val="25"/>
                                            </p:cond>
                                          </p:stCondLst>
                                          <p:endCondLst>
                                            <p:cond evt="onStopAudio" delay="0">
                                              <p:tgtEl>
                                                <p:sldTgt/>
                                              </p:tgtEl>
                                            </p:cond>
                                          </p:endCondLst>
                                        </p:cTn>
                                        <p:tgtEl>
                                          <p:sndTgt r:embed="rId5" name="suction.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subTnLst>
                                    <p:audio>
                                      <p:cMediaNode>
                                        <p:cTn display="0" masterRel="sameClick">
                                          <p:stCondLst>
                                            <p:cond evt="begin" delay="0">
                                              <p:tn val="30"/>
                                            </p:cond>
                                          </p:stCondLst>
                                          <p:endCondLst>
                                            <p:cond evt="onStopAudio" delay="0">
                                              <p:tgtEl>
                                                <p:sldTgt/>
                                              </p:tgtEl>
                                            </p:cond>
                                          </p:endCondLst>
                                        </p:cTn>
                                        <p:tgtEl>
                                          <p:sndTgt r:embed="rId5" name="suction.wav"/>
                                        </p:tgtEl>
                                      </p:cMediaNode>
                                    </p:audio>
                                  </p:sub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subTnLst>
                                    <p:audio>
                                      <p:cMediaNode>
                                        <p:cTn display="0" masterRel="sameClick">
                                          <p:stCondLst>
                                            <p:cond evt="begin" delay="0">
                                              <p:tn val="35"/>
                                            </p:cond>
                                          </p:stCondLst>
                                          <p:endCondLst>
                                            <p:cond evt="onStopAudio" delay="0">
                                              <p:tgtEl>
                                                <p:sldTgt/>
                                              </p:tgtEl>
                                            </p:cond>
                                          </p:endCondLst>
                                        </p:cTn>
                                        <p:tgtEl>
                                          <p:sndTgt r:embed="rId5" name="suction.wav"/>
                                        </p:tgtEl>
                                      </p:cMediaNode>
                                    </p:audio>
                                  </p:sub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subTnLst>
                                    <p:audio>
                                      <p:cMediaNode>
                                        <p:cTn display="0" masterRel="sameClick">
                                          <p:stCondLst>
                                            <p:cond evt="begin" delay="0">
                                              <p:tn val="40"/>
                                            </p:cond>
                                          </p:stCondLst>
                                          <p:endCondLst>
                                            <p:cond evt="onStopAudio" delay="0">
                                              <p:tgtEl>
                                                <p:sldTgt/>
                                              </p:tgtEl>
                                            </p:cond>
                                          </p:endCondLst>
                                        </p:cTn>
                                        <p:tgtEl>
                                          <p:sndTgt r:embed="rId5" name="suction.wav"/>
                                        </p:tgtEl>
                                      </p:cMediaNode>
                                    </p:audio>
                                  </p:sub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inVertical)">
                                      <p:cBhvr>
                                        <p:cTn id="47" dur="500"/>
                                        <p:tgtEl>
                                          <p:spTgt spid="26"/>
                                        </p:tgtEl>
                                      </p:cBhvr>
                                    </p:animEffect>
                                  </p:childTnLst>
                                  <p:subTnLst>
                                    <p:audio>
                                      <p:cMediaNode>
                                        <p:cTn display="0" masterRel="sameClick">
                                          <p:stCondLst>
                                            <p:cond evt="begin" delay="0">
                                              <p:tn val="45"/>
                                            </p:cond>
                                          </p:stCondLst>
                                          <p:endCondLst>
                                            <p:cond evt="onStopAudio" delay="0">
                                              <p:tgtEl>
                                                <p:sldTgt/>
                                              </p:tgtEl>
                                            </p:cond>
                                          </p:endCondLst>
                                        </p:cTn>
                                        <p:tgtEl>
                                          <p:sndTgt r:embed="rId5"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TEVHİD-İ TEDRİSAT KANUNU (3 MART 1924)</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28479" y="977430"/>
            <a:ext cx="10974315" cy="267765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a:ln>
                  <a:noFill/>
                </a:ln>
                <a:solidFill>
                  <a:srgbClr val="000000"/>
                </a:solidFill>
                <a:effectLst/>
                <a:uLnTx/>
                <a:uFillTx/>
                <a:latin typeface="Helvetica"/>
              </a:rPr>
              <a:t>Atatürk, hem eğitim ve öğretimdeki düzensizliği ortadan kaldırmak hem de gerçekleştirilen inkılapları yerleştirmek ve geliştirmek istiyordu. </a:t>
            </a:r>
            <a:r>
              <a:rPr kumimoji="0" lang="tr-TR" sz="2400" b="0" i="0" u="none" strike="noStrike" kern="0" cap="none" spc="0" normalizeH="0" baseline="0" noProof="0" dirty="0" err="1">
                <a:ln>
                  <a:noFill/>
                </a:ln>
                <a:solidFill>
                  <a:srgbClr val="000000"/>
                </a:solidFill>
                <a:effectLst/>
                <a:uLnTx/>
                <a:uFillTx/>
                <a:latin typeface="Helvetica"/>
              </a:rPr>
              <a:t>Tevhid</a:t>
            </a:r>
            <a:r>
              <a:rPr kumimoji="0" lang="tr-TR" sz="2400" b="0" i="0" u="none" strike="noStrike" kern="0" cap="none" spc="0" normalizeH="0" baseline="0" noProof="0" dirty="0">
                <a:ln>
                  <a:noFill/>
                </a:ln>
                <a:solidFill>
                  <a:srgbClr val="000000"/>
                </a:solidFill>
                <a:effectLst/>
                <a:uLnTx/>
                <a:uFillTx/>
                <a:latin typeface="Helvetica"/>
              </a:rPr>
              <a:t>-i </a:t>
            </a:r>
            <a:r>
              <a:rPr kumimoji="0" lang="tr-TR" sz="2400" b="0" i="0" u="none" strike="noStrike" kern="0" cap="none" spc="0" normalizeH="0" baseline="0" noProof="0" dirty="0" err="1">
                <a:ln>
                  <a:noFill/>
                </a:ln>
                <a:solidFill>
                  <a:srgbClr val="000000"/>
                </a:solidFill>
                <a:effectLst/>
                <a:uLnTx/>
                <a:uFillTx/>
                <a:latin typeface="Helvetica"/>
              </a:rPr>
              <a:t>Tevhid</a:t>
            </a:r>
            <a:r>
              <a:rPr kumimoji="0" lang="tr-TR" sz="2400" b="0" i="0" u="none" strike="noStrike" kern="0" cap="none" spc="0" normalizeH="0" baseline="0" noProof="0" dirty="0">
                <a:ln>
                  <a:noFill/>
                </a:ln>
                <a:solidFill>
                  <a:srgbClr val="000000"/>
                </a:solidFill>
                <a:effectLst/>
                <a:uLnTx/>
                <a:uFillTx/>
                <a:latin typeface="Helvetica"/>
              </a:rPr>
              <a:t>-i Tedrisat Kanunu TBMM'de kabul edilince, medreseler </a:t>
            </a:r>
            <a:r>
              <a:rPr kumimoji="0" lang="tr-TR" sz="2400" b="0" i="0" u="none" strike="noStrike" kern="0" cap="none" spc="0" normalizeH="0" baseline="0" noProof="0" dirty="0" smtClean="0">
                <a:ln>
                  <a:noFill/>
                </a:ln>
                <a:solidFill>
                  <a:srgbClr val="000000"/>
                </a:solidFill>
                <a:effectLst/>
                <a:uLnTx/>
                <a:uFillTx/>
                <a:latin typeface="Helvetica"/>
              </a:rPr>
              <a:t>kapatılarak </a:t>
            </a:r>
            <a:r>
              <a:rPr kumimoji="0" lang="tr-TR" sz="2400" b="0" i="0" u="none" strike="noStrike" kern="0" cap="none" spc="0" normalizeH="0" baseline="0" noProof="0" dirty="0">
                <a:ln>
                  <a:noFill/>
                </a:ln>
                <a:solidFill>
                  <a:srgbClr val="000000"/>
                </a:solidFill>
                <a:effectLst/>
                <a:uLnTx/>
                <a:uFillTx/>
                <a:latin typeface="Helvetica"/>
              </a:rPr>
              <a:t>ülkede eğitim öğretim birliği sağlandı</a:t>
            </a:r>
            <a:r>
              <a:rPr kumimoji="0" lang="tr-TR" sz="2400" b="0" i="0" u="none" strike="noStrike" kern="0" cap="none" spc="0" normalizeH="0" baseline="0" noProof="0" dirty="0" smtClean="0">
                <a:ln>
                  <a:noFill/>
                </a:ln>
                <a:solidFill>
                  <a:srgbClr val="000000"/>
                </a:solidFill>
                <a:effectLst/>
                <a:uLnTx/>
                <a:uFillTx/>
                <a:latin typeface="Helvetica"/>
              </a:rPr>
              <a:t>. Ülkedeki </a:t>
            </a:r>
            <a:r>
              <a:rPr kumimoji="0" lang="tr-TR" sz="2400" b="0" i="0" u="none" strike="noStrike" kern="0" cap="none" spc="0" normalizeH="0" baseline="0" noProof="0" dirty="0">
                <a:ln>
                  <a:noFill/>
                </a:ln>
                <a:solidFill>
                  <a:srgbClr val="000000"/>
                </a:solidFill>
                <a:effectLst/>
                <a:uLnTx/>
                <a:uFillTx/>
                <a:latin typeface="Helvetica"/>
              </a:rPr>
              <a:t>bütün okullar Maarif Vekaletine (MEB) bağlandı. Atatürk arzuladığı millî, laik, çağdaş ve bilimsel esaslar çerçevesinde eğitim yeniden düzenlendi. Ülkemizde modern eğitim veren okullar, liseler ve üniversite gibi çağdaş eğitim kurumları açıldı. </a:t>
            </a:r>
            <a:endParaRPr kumimoji="0" lang="tr-TR" sz="2400" b="0" i="0" u="none" strike="noStrike" kern="0" cap="none" spc="0" normalizeH="0" baseline="0" noProof="0" dirty="0">
              <a:ln>
                <a:noFill/>
              </a:ln>
              <a:solidFill>
                <a:sysClr val="windowText" lastClr="000000"/>
              </a:solidFill>
              <a:effectLst/>
              <a:uLnTx/>
              <a:uFillTx/>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504" y="3616177"/>
            <a:ext cx="10893743" cy="284089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869362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tr-TR" sz="3200" b="1" dirty="0"/>
              <a:t> TEVHİD-İ TEDRİSAT KANUNU (3 MART 1924)</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645139" y="995526"/>
            <a:ext cx="5038725" cy="1224136"/>
            <a:chOff x="153963" y="1257288"/>
            <a:chExt cx="5038725" cy="1224136"/>
          </a:xfrm>
        </p:grpSpPr>
        <p:pic>
          <p:nvPicPr>
            <p:cNvPr id="5"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p:cNvSpPr txBox="1"/>
            <p:nvPr/>
          </p:nvSpPr>
          <p:spPr>
            <a:xfrm>
              <a:off x="460375" y="1453857"/>
              <a:ext cx="3895601" cy="830997"/>
            </a:xfrm>
            <a:prstGeom prst="rect">
              <a:avLst/>
            </a:prstGeom>
            <a:noFill/>
          </p:spPr>
          <p:txBody>
            <a:bodyPr wrap="square" rtlCol="0">
              <a:spAutoFit/>
            </a:bodyPr>
            <a:lstStyle/>
            <a:p>
              <a:pPr lvl="0"/>
              <a:r>
                <a:rPr lang="tr-TR" sz="2400" dirty="0" smtClean="0">
                  <a:solidFill>
                    <a:prstClr val="black"/>
                  </a:solidFill>
                  <a:latin typeface="Arial"/>
                </a:rPr>
                <a:t>Eğitimde </a:t>
              </a:r>
              <a:r>
                <a:rPr lang="tr-TR" sz="2400" dirty="0">
                  <a:solidFill>
                    <a:prstClr val="black"/>
                  </a:solidFill>
                  <a:latin typeface="Arial"/>
                </a:rPr>
                <a:t>fırsat eşitliğini </a:t>
              </a:r>
              <a:r>
                <a:rPr lang="tr-TR" sz="2400" dirty="0" smtClean="0">
                  <a:solidFill>
                    <a:prstClr val="black"/>
                  </a:solidFill>
                  <a:latin typeface="Arial"/>
                </a:rPr>
                <a:t>sağlaması.</a:t>
              </a:r>
              <a:endParaRPr lang="tr-TR" altLang="tr-TR" sz="2400" dirty="0">
                <a:solidFill>
                  <a:prstClr val="black"/>
                </a:solidFill>
                <a:latin typeface="Arial"/>
              </a:endParaRPr>
            </a:p>
          </p:txBody>
        </p:sp>
      </p:grpSp>
      <p:grpSp>
        <p:nvGrpSpPr>
          <p:cNvPr id="7" name="Grup 6"/>
          <p:cNvGrpSpPr/>
          <p:nvPr/>
        </p:nvGrpSpPr>
        <p:grpSpPr>
          <a:xfrm>
            <a:off x="6999280" y="1102136"/>
            <a:ext cx="3402267" cy="1064119"/>
            <a:chOff x="246668" y="2428017"/>
            <a:chExt cx="3402267" cy="1064119"/>
          </a:xfrm>
        </p:grpSpPr>
        <p:pic>
          <p:nvPicPr>
            <p:cNvPr id="8"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Metin kutusu 8"/>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HALKÇILIK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0" name="Grup 9"/>
          <p:cNvGrpSpPr/>
          <p:nvPr/>
        </p:nvGrpSpPr>
        <p:grpSpPr>
          <a:xfrm>
            <a:off x="1797539" y="2219662"/>
            <a:ext cx="5038725" cy="1224136"/>
            <a:chOff x="153963" y="1257288"/>
            <a:chExt cx="5038725" cy="1224136"/>
          </a:xfrm>
        </p:grpSpPr>
        <p:pic>
          <p:nvPicPr>
            <p:cNvPr id="11"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Metin kutusu 11"/>
            <p:cNvSpPr txBox="1"/>
            <p:nvPr/>
          </p:nvSpPr>
          <p:spPr>
            <a:xfrm>
              <a:off x="460375" y="1453857"/>
              <a:ext cx="4175249" cy="830997"/>
            </a:xfrm>
            <a:prstGeom prst="rect">
              <a:avLst/>
            </a:prstGeom>
            <a:noFill/>
          </p:spPr>
          <p:txBody>
            <a:bodyPr wrap="square" rtlCol="0">
              <a:spAutoFit/>
            </a:bodyPr>
            <a:lstStyle/>
            <a:p>
              <a:pPr lvl="0"/>
              <a:r>
                <a:rPr lang="tr-TR" sz="2400" dirty="0">
                  <a:solidFill>
                    <a:prstClr val="black"/>
                  </a:solidFill>
                  <a:latin typeface="Arial"/>
                </a:rPr>
                <a:t>Millî kültürün oluşturulmasına katkı sağlaması</a:t>
              </a:r>
            </a:p>
          </p:txBody>
        </p:sp>
      </p:grpSp>
      <p:grpSp>
        <p:nvGrpSpPr>
          <p:cNvPr id="13" name="Grup 12"/>
          <p:cNvGrpSpPr/>
          <p:nvPr/>
        </p:nvGrpSpPr>
        <p:grpSpPr>
          <a:xfrm>
            <a:off x="7017184" y="2376314"/>
            <a:ext cx="3402267" cy="1064119"/>
            <a:chOff x="246668" y="2428017"/>
            <a:chExt cx="3402267" cy="1064119"/>
          </a:xfrm>
        </p:grpSpPr>
        <p:pic>
          <p:nvPicPr>
            <p:cNvPr id="14"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Metin kutusu 14"/>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MİLLİYETÇİLİK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16" name="Grup 15"/>
          <p:cNvGrpSpPr/>
          <p:nvPr/>
        </p:nvGrpSpPr>
        <p:grpSpPr>
          <a:xfrm>
            <a:off x="1799151" y="3440433"/>
            <a:ext cx="5038725" cy="1224136"/>
            <a:chOff x="153963" y="1257288"/>
            <a:chExt cx="5038725" cy="1224136"/>
          </a:xfrm>
        </p:grpSpPr>
        <p:pic>
          <p:nvPicPr>
            <p:cNvPr id="17"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Metin kutusu 17"/>
            <p:cNvSpPr txBox="1"/>
            <p:nvPr/>
          </p:nvSpPr>
          <p:spPr>
            <a:xfrm>
              <a:off x="460375" y="1453857"/>
              <a:ext cx="3895601" cy="830997"/>
            </a:xfrm>
            <a:prstGeom prst="rect">
              <a:avLst/>
            </a:prstGeom>
            <a:noFill/>
          </p:spPr>
          <p:txBody>
            <a:bodyPr wrap="square" rtlCol="0">
              <a:spAutoFit/>
            </a:bodyPr>
            <a:lstStyle/>
            <a:p>
              <a:pPr lvl="0"/>
              <a:r>
                <a:rPr lang="tr-TR" sz="2400" dirty="0">
                  <a:solidFill>
                    <a:prstClr val="black"/>
                  </a:solidFill>
                  <a:latin typeface="Arial"/>
                </a:rPr>
                <a:t>Akılcı ve bilimsel bir eğitim anlayışını </a:t>
              </a:r>
              <a:r>
                <a:rPr lang="tr-TR" sz="2400" dirty="0" smtClean="0">
                  <a:solidFill>
                    <a:prstClr val="black"/>
                  </a:solidFill>
                  <a:latin typeface="Arial"/>
                </a:rPr>
                <a:t>benimsemesi.</a:t>
              </a:r>
              <a:endParaRPr lang="tr-TR" sz="2400" dirty="0">
                <a:solidFill>
                  <a:prstClr val="black"/>
                </a:solidFill>
                <a:latin typeface="Arial"/>
              </a:endParaRPr>
            </a:p>
          </p:txBody>
        </p:sp>
      </p:grpSp>
      <p:grpSp>
        <p:nvGrpSpPr>
          <p:cNvPr id="19" name="Grup 18"/>
          <p:cNvGrpSpPr/>
          <p:nvPr/>
        </p:nvGrpSpPr>
        <p:grpSpPr>
          <a:xfrm>
            <a:off x="6999280" y="3637002"/>
            <a:ext cx="3402267" cy="1064119"/>
            <a:chOff x="246668" y="2428017"/>
            <a:chExt cx="3402267" cy="1064119"/>
          </a:xfrm>
        </p:grpSpPr>
        <p:pic>
          <p:nvPicPr>
            <p:cNvPr id="20"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Metin kutusu 20"/>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LAİKLİK</a:t>
              </a:r>
              <a:endParaRPr kumimoji="0" lang="tr-TR" sz="1800" b="0" i="0" u="none" strike="noStrike" kern="0" cap="none" spc="0" normalizeH="0" baseline="0" noProof="0" dirty="0">
                <a:ln>
                  <a:noFill/>
                </a:ln>
                <a:solidFill>
                  <a:sysClr val="windowText" lastClr="000000"/>
                </a:solidFill>
                <a:effectLst/>
                <a:uLnTx/>
                <a:uFillTx/>
              </a:endParaRPr>
            </a:p>
          </p:txBody>
        </p:sp>
      </p:grpSp>
      <p:grpSp>
        <p:nvGrpSpPr>
          <p:cNvPr id="22" name="Grup 21"/>
          <p:cNvGrpSpPr/>
          <p:nvPr/>
        </p:nvGrpSpPr>
        <p:grpSpPr>
          <a:xfrm>
            <a:off x="1849353" y="4967438"/>
            <a:ext cx="5038725" cy="1224136"/>
            <a:chOff x="153963" y="1257288"/>
            <a:chExt cx="5038725" cy="1224136"/>
          </a:xfrm>
        </p:grpSpPr>
        <p:pic>
          <p:nvPicPr>
            <p:cNvPr id="23"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108" b="87838" l="1890" r="100000"/>
                      </a14:imgEffect>
                    </a14:imgLayer>
                  </a14:imgProps>
                </a:ext>
                <a:ext uri="{28A0092B-C50C-407E-A947-70E740481C1C}">
                  <a14:useLocalDpi xmlns:a14="http://schemas.microsoft.com/office/drawing/2010/main" val="0"/>
                </a:ext>
              </a:extLst>
            </a:blip>
            <a:srcRect/>
            <a:stretch>
              <a:fillRect/>
            </a:stretch>
          </p:blipFill>
          <p:spPr bwMode="auto">
            <a:xfrm>
              <a:off x="153963" y="1257288"/>
              <a:ext cx="5038725"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Metin kutusu 23"/>
            <p:cNvSpPr txBox="1"/>
            <p:nvPr/>
          </p:nvSpPr>
          <p:spPr>
            <a:xfrm>
              <a:off x="460375" y="1453857"/>
              <a:ext cx="3895601" cy="830997"/>
            </a:xfrm>
            <a:prstGeom prst="rect">
              <a:avLst/>
            </a:prstGeom>
            <a:noFill/>
          </p:spPr>
          <p:txBody>
            <a:bodyPr wrap="square" rtlCol="0">
              <a:spAutoFit/>
            </a:bodyPr>
            <a:lstStyle/>
            <a:p>
              <a:pPr lvl="0"/>
              <a:r>
                <a:rPr lang="tr-TR" sz="2400" dirty="0">
                  <a:solidFill>
                    <a:prstClr val="black"/>
                  </a:solidFill>
                  <a:latin typeface="Arial"/>
                </a:rPr>
                <a:t>Çağdaş ve modern </a:t>
              </a:r>
              <a:r>
                <a:rPr lang="tr-TR" sz="2400" dirty="0" smtClean="0">
                  <a:solidFill>
                    <a:prstClr val="black"/>
                  </a:solidFill>
                  <a:latin typeface="Arial"/>
                </a:rPr>
                <a:t>eğitime dayanması</a:t>
              </a:r>
              <a:endParaRPr lang="tr-TR" sz="2400" dirty="0">
                <a:solidFill>
                  <a:prstClr val="black"/>
                </a:solidFill>
                <a:latin typeface="Arial"/>
              </a:endParaRPr>
            </a:p>
          </p:txBody>
        </p:sp>
      </p:grpSp>
      <p:grpSp>
        <p:nvGrpSpPr>
          <p:cNvPr id="25" name="Grup 24"/>
          <p:cNvGrpSpPr/>
          <p:nvPr/>
        </p:nvGrpSpPr>
        <p:grpSpPr>
          <a:xfrm>
            <a:off x="7053410" y="5169396"/>
            <a:ext cx="3402267" cy="1064119"/>
            <a:chOff x="246668" y="2428017"/>
            <a:chExt cx="3402267" cy="1064119"/>
          </a:xfrm>
        </p:grpSpPr>
        <p:pic>
          <p:nvPicPr>
            <p:cNvPr id="26"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197" b="88525" l="0" r="97196"/>
                      </a14:imgEffect>
                    </a14:imgLayer>
                  </a14:imgProps>
                </a:ext>
                <a:ext uri="{28A0092B-C50C-407E-A947-70E740481C1C}">
                  <a14:useLocalDpi xmlns:a14="http://schemas.microsoft.com/office/drawing/2010/main" val="0"/>
                </a:ext>
              </a:extLst>
            </a:blip>
            <a:srcRect/>
            <a:stretch>
              <a:fillRect/>
            </a:stretch>
          </p:blipFill>
          <p:spPr bwMode="auto">
            <a:xfrm>
              <a:off x="246668" y="2428017"/>
              <a:ext cx="3402267" cy="106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Metin kutusu 26"/>
            <p:cNvSpPr txBox="1"/>
            <p:nvPr/>
          </p:nvSpPr>
          <p:spPr>
            <a:xfrm>
              <a:off x="921590" y="2775410"/>
              <a:ext cx="208823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000000"/>
                  </a:solidFill>
                  <a:effectLst/>
                  <a:uLnTx/>
                  <a:uFillTx/>
                  <a:latin typeface="Helvetica"/>
                </a:rPr>
                <a:t>İNKILAPÇILIK</a:t>
              </a:r>
              <a:endParaRPr kumimoji="0" lang="tr-TR"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427716081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subTnLst>
                                    <p:audio>
                                      <p:cMediaNode>
                                        <p:cTn display="0" masterRel="sameClick">
                                          <p:stCondLst>
                                            <p:cond evt="begin" delay="0">
                                              <p:tn val="10"/>
                                            </p:cond>
                                          </p:stCondLst>
                                          <p:endCondLst>
                                            <p:cond evt="onStopAudio" delay="0">
                                              <p:tgtEl>
                                                <p:sldTgt/>
                                              </p:tgtEl>
                                            </p:cond>
                                          </p:endCondLst>
                                        </p:cTn>
                                        <p:tgtEl>
                                          <p:sndTgt r:embed="rId4" name="suction.wav"/>
                                        </p:tgtEl>
                                      </p:cMediaNode>
                                    </p:audio>
                                  </p:sub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subTnLst>
                                    <p:audio>
                                      <p:cMediaNode>
                                        <p:cTn display="0" masterRel="sameClick">
                                          <p:stCondLst>
                                            <p:cond evt="begin" delay="0">
                                              <p:tn val="20"/>
                                            </p:cond>
                                          </p:stCondLst>
                                          <p:endCondLst>
                                            <p:cond evt="onStopAudio" delay="0">
                                              <p:tgtEl>
                                                <p:sldTgt/>
                                              </p:tgtEl>
                                            </p:cond>
                                          </p:endCondLst>
                                        </p:cTn>
                                        <p:tgtEl>
                                          <p:sndTgt r:embed="rId4" name="suction.wav"/>
                                        </p:tgtEl>
                                      </p:cMediaNode>
                                    </p:audio>
                                  </p:sub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500"/>
                                        <p:tgtEl>
                                          <p:spTgt spid="19"/>
                                        </p:tgtEl>
                                      </p:cBhvr>
                                    </p:animEffect>
                                  </p:childTnLst>
                                  <p:subTnLst>
                                    <p:audio>
                                      <p:cMediaNode>
                                        <p:cTn display="0" masterRel="sameClick">
                                          <p:stCondLst>
                                            <p:cond evt="begin" delay="0">
                                              <p:tn val="30"/>
                                            </p:cond>
                                          </p:stCondLst>
                                          <p:endCondLst>
                                            <p:cond evt="onStopAudio" delay="0">
                                              <p:tgtEl>
                                                <p:sldTgt/>
                                              </p:tgtEl>
                                            </p:cond>
                                          </p:endCondLst>
                                        </p:cTn>
                                        <p:tgtEl>
                                          <p:sndTgt r:embed="rId4" name="suction.wav"/>
                                        </p:tgtEl>
                                      </p:cMediaNode>
                                    </p:audio>
                                  </p:sub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subTnLst>
                                    <p:audio>
                                      <p:cMediaNode>
                                        <p:cTn display="0" masterRel="sameClick">
                                          <p:stCondLst>
                                            <p:cond evt="begin" delay="0">
                                              <p:tn val="35"/>
                                            </p:cond>
                                          </p:stCondLst>
                                          <p:endCondLst>
                                            <p:cond evt="onStopAudio" delay="0">
                                              <p:tgtEl>
                                                <p:sldTgt/>
                                              </p:tgtEl>
                                            </p:cond>
                                          </p:endCondLst>
                                        </p:cTn>
                                        <p:tgtEl>
                                          <p:sndTgt r:embed="rId3" name="camera.wav"/>
                                        </p:tgtEl>
                                      </p:cMediaNode>
                                    </p:audio>
                                  </p:sub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arn(inVertical)">
                                      <p:cBhvr>
                                        <p:cTn id="42" dur="500"/>
                                        <p:tgtEl>
                                          <p:spTgt spid="25"/>
                                        </p:tgtEl>
                                      </p:cBhvr>
                                    </p:animEffect>
                                  </p:childTnLst>
                                  <p:subTnLst>
                                    <p:audio>
                                      <p:cMediaNode>
                                        <p:cTn display="0" masterRel="sameClick">
                                          <p:stCondLst>
                                            <p:cond evt="begin" delay="0">
                                              <p:tn val="40"/>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HARF İNKILABI (1 KASIM 1928)</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917913" y="1001474"/>
            <a:ext cx="10828064" cy="1938992"/>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Türkler </a:t>
            </a:r>
            <a:r>
              <a:rPr kumimoji="0" lang="tr-TR" sz="2400" b="0" i="0" u="none" strike="noStrike" kern="0" cap="none" spc="0" normalizeH="0" baseline="0" noProof="0" dirty="0">
                <a:ln>
                  <a:noFill/>
                </a:ln>
                <a:solidFill>
                  <a:srgbClr val="000000"/>
                </a:solidFill>
                <a:effectLst/>
                <a:uLnTx/>
                <a:uFillTx/>
                <a:latin typeface="Helvetica"/>
              </a:rPr>
              <a:t>tarih boyunca çeşitli alfabeler kullanmışlardır. İslamiyet’in Kabulü ile Arap </a:t>
            </a:r>
            <a:r>
              <a:rPr kumimoji="0" lang="tr-TR" sz="2400" b="0" i="0" u="none" strike="noStrike" kern="0" cap="none" spc="0" normalizeH="0" baseline="0" noProof="0" dirty="0" smtClean="0">
                <a:ln>
                  <a:noFill/>
                </a:ln>
                <a:solidFill>
                  <a:srgbClr val="000000"/>
                </a:solidFill>
                <a:effectLst/>
                <a:uLnTx/>
                <a:uFillTx/>
                <a:latin typeface="Helvetica"/>
              </a:rPr>
              <a:t>alfabesini </a:t>
            </a:r>
            <a:r>
              <a:rPr kumimoji="0" lang="tr-TR" sz="2400" b="0" i="0" u="none" strike="noStrike" kern="0" cap="none" spc="0" normalizeH="0" baseline="0" noProof="0" dirty="0">
                <a:ln>
                  <a:noFill/>
                </a:ln>
                <a:solidFill>
                  <a:srgbClr val="000000"/>
                </a:solidFill>
                <a:effectLst/>
                <a:uLnTx/>
                <a:uFillTx/>
                <a:latin typeface="Helvetica"/>
              </a:rPr>
              <a:t>kullanılmaya başlayan Türkler, Arapçanın Türkçenin dil ve ses yapısına uygun olmaması, konuşma dili ile yazı dili arasındaki farkı ortadan kaldırmak ve Türkçenin korunmasını sağlamak amacıyla 1 Kasım 1928’de Harf İnkılabı ile Yeni Türk Harfleri Hakkında Kanun kabul edildi . </a:t>
            </a:r>
            <a:endParaRPr kumimoji="0" lang="tr-TR" sz="2400" b="0" i="0" u="none" strike="noStrike" kern="0" cap="none" spc="0" normalizeH="0" baseline="0" noProof="0" dirty="0">
              <a:ln>
                <a:noFill/>
              </a:ln>
              <a:solidFill>
                <a:sysClr val="windowText" lastClr="000000"/>
              </a:solidFill>
              <a:effectLst/>
              <a:uLnTx/>
              <a:uFillTx/>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417" y="3125132"/>
            <a:ext cx="10854971" cy="3465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034977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HARF İNKILABI (1 KASIM 1928)</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655" y="874176"/>
            <a:ext cx="8617668" cy="2610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609600" y="3733139"/>
            <a:ext cx="11211951" cy="2677656"/>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0" i="0" u="none" strike="noStrike" kern="0" cap="none" spc="0" normalizeH="0" baseline="0" noProof="0" dirty="0" smtClean="0">
                <a:ln>
                  <a:noFill/>
                </a:ln>
                <a:solidFill>
                  <a:srgbClr val="000000"/>
                </a:solidFill>
                <a:effectLst/>
                <a:uLnTx/>
                <a:uFillTx/>
                <a:latin typeface="Helvetica"/>
              </a:rPr>
              <a:t>Latin </a:t>
            </a:r>
            <a:r>
              <a:rPr kumimoji="0" lang="tr-TR" sz="2400" b="0" i="0" u="none" strike="noStrike" kern="0" cap="none" spc="0" normalizeH="0" baseline="0" noProof="0" dirty="0">
                <a:ln>
                  <a:noFill/>
                </a:ln>
                <a:solidFill>
                  <a:srgbClr val="000000"/>
                </a:solidFill>
                <a:effectLst/>
                <a:uLnTx/>
                <a:uFillTx/>
                <a:latin typeface="Helvetica"/>
              </a:rPr>
              <a:t>Alfabesi olduğu gibi aynen kabul edilmedi. Türkçe dil yapısına uygun olmayan x, w, q harfleri çıkarılmış olup bu durum Atatürk inkılaplarının taklitçi olmadığını gösterir. Latin Alfabesinin Kabulü İle;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000000"/>
                </a:solidFill>
                <a:effectLst/>
                <a:uLnTx/>
                <a:uFillTx/>
                <a:latin typeface="Helvetica"/>
              </a:rPr>
              <a:t>1- </a:t>
            </a:r>
            <a:r>
              <a:rPr kumimoji="0" lang="tr-TR" sz="2400" b="0" i="0" u="none" strike="noStrike" kern="0" cap="none" spc="0" normalizeH="0" baseline="0" noProof="0" dirty="0">
                <a:ln>
                  <a:noFill/>
                </a:ln>
                <a:solidFill>
                  <a:srgbClr val="000000"/>
                </a:solidFill>
                <a:effectLst/>
                <a:uLnTx/>
                <a:uFillTx/>
                <a:latin typeface="Helvetica"/>
              </a:rPr>
              <a:t>Okuma yazma kolaylaştı ve okuryazar oranı arttı.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000000"/>
                </a:solidFill>
                <a:effectLst/>
                <a:uLnTx/>
                <a:uFillTx/>
                <a:latin typeface="Helvetica"/>
              </a:rPr>
              <a:t>2- </a:t>
            </a:r>
            <a:r>
              <a:rPr kumimoji="0" lang="tr-TR" sz="2400" b="0" i="0" u="none" strike="noStrike" kern="0" cap="none" spc="0" normalizeH="0" baseline="0" noProof="0" dirty="0">
                <a:ln>
                  <a:noFill/>
                </a:ln>
                <a:solidFill>
                  <a:srgbClr val="000000"/>
                </a:solidFill>
                <a:effectLst/>
                <a:uLnTx/>
                <a:uFillTx/>
                <a:latin typeface="Helvetica"/>
              </a:rPr>
              <a:t>Milli dil ve kültürün gelişmesi sağlandı.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000000"/>
                </a:solidFill>
                <a:effectLst/>
                <a:uLnTx/>
                <a:uFillTx/>
                <a:latin typeface="Helvetica"/>
              </a:rPr>
              <a:t>3- </a:t>
            </a:r>
            <a:r>
              <a:rPr kumimoji="0" lang="tr-TR" sz="2400" b="0" i="0" u="none" strike="noStrike" kern="0" cap="none" spc="0" normalizeH="0" baseline="0" noProof="0" dirty="0">
                <a:ln>
                  <a:noFill/>
                </a:ln>
                <a:solidFill>
                  <a:srgbClr val="000000"/>
                </a:solidFill>
                <a:effectLst/>
                <a:uLnTx/>
                <a:uFillTx/>
                <a:latin typeface="Helvetica"/>
              </a:rPr>
              <a:t>Çağdaşlaşma yolunda önemli bir adım atıldı.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000000"/>
                </a:solidFill>
                <a:effectLst/>
                <a:uLnTx/>
                <a:uFillTx/>
                <a:latin typeface="Helvetica"/>
              </a:rPr>
              <a:t>4- </a:t>
            </a:r>
            <a:r>
              <a:rPr kumimoji="0" lang="tr-TR" sz="2400" b="0" i="0" u="none" strike="noStrike" kern="0" cap="none" spc="0" normalizeH="0" baseline="0" noProof="0" dirty="0">
                <a:ln>
                  <a:noFill/>
                </a:ln>
                <a:solidFill>
                  <a:srgbClr val="000000"/>
                </a:solidFill>
                <a:effectLst/>
                <a:uLnTx/>
                <a:uFillTx/>
                <a:latin typeface="Helvetica"/>
              </a:rPr>
              <a:t>Türkçe üzerinde </a:t>
            </a:r>
            <a:r>
              <a:rPr kumimoji="0" lang="tr-TR" sz="2400" b="0" i="0" u="none" strike="noStrike" kern="0" cap="none" spc="0" normalizeH="0" baseline="0" noProof="0" dirty="0" err="1">
                <a:ln>
                  <a:noFill/>
                </a:ln>
                <a:solidFill>
                  <a:srgbClr val="000000"/>
                </a:solidFill>
                <a:effectLst/>
                <a:uLnTx/>
                <a:uFillTx/>
                <a:latin typeface="Helvetica"/>
              </a:rPr>
              <a:t>Arapça’nın</a:t>
            </a:r>
            <a:r>
              <a:rPr kumimoji="0" lang="tr-TR" sz="2400" b="0" i="0" u="none" strike="noStrike" kern="0" cap="none" spc="0" normalizeH="0" baseline="0" noProof="0" dirty="0">
                <a:ln>
                  <a:noFill/>
                </a:ln>
                <a:solidFill>
                  <a:srgbClr val="000000"/>
                </a:solidFill>
                <a:effectLst/>
                <a:uLnTx/>
                <a:uFillTx/>
                <a:latin typeface="Helvetica"/>
              </a:rPr>
              <a:t> etkisi azaldı. </a:t>
            </a:r>
            <a:endParaRPr kumimoji="0" lang="tr-TR"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4393149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HARF İNKILABI (1 KASIM 1928)</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2874" y="1124744"/>
            <a:ext cx="3932457" cy="25202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0094" y="1124744"/>
            <a:ext cx="4134232" cy="22322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914399" y="4077826"/>
            <a:ext cx="10649243" cy="206210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a:ln>
                  <a:noFill/>
                </a:ln>
                <a:solidFill>
                  <a:sysClr val="windowText" lastClr="000000"/>
                </a:solidFill>
                <a:effectLst/>
                <a:uLnTx/>
                <a:uFillTx/>
                <a:latin typeface="Arial"/>
              </a:rPr>
              <a:t>Mustafa Kemal yeniliklerin öncüsü olmuş ve halka inkılapları tanıtmıştır</a:t>
            </a:r>
            <a:r>
              <a:rPr kumimoji="0" lang="tr-TR" sz="3200" b="0" i="0" u="none" strike="noStrike" kern="0" cap="none" spc="0" normalizeH="0" baseline="0" noProof="0" dirty="0" smtClean="0">
                <a:ln>
                  <a:noFill/>
                </a:ln>
                <a:solidFill>
                  <a:sysClr val="windowText" lastClr="000000"/>
                </a:solidFill>
                <a:effectLst/>
                <a:uLnTx/>
                <a:uFillTx/>
                <a:latin typeface="Arial"/>
              </a:rPr>
              <a: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ysClr val="windowText" lastClr="000000"/>
              </a:solidFill>
              <a:effectLst/>
              <a:uLnTx/>
              <a:uFillTx/>
              <a:latin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rgbClr val="000000"/>
                </a:solidFill>
                <a:effectLst/>
                <a:uLnTx/>
                <a:uFillTx/>
                <a:latin typeface="Arial"/>
              </a:rPr>
              <a:t>Harf İnkılabında da alfabeyi halka </a:t>
            </a:r>
            <a:r>
              <a:rPr kumimoji="0" lang="tr-TR" sz="3200" b="0" i="0" u="none" strike="noStrike" kern="0" cap="none" spc="0" normalizeH="0" baseline="0" noProof="0" dirty="0">
                <a:ln>
                  <a:noFill/>
                </a:ln>
                <a:solidFill>
                  <a:srgbClr val="000000"/>
                </a:solidFill>
                <a:effectLst/>
                <a:uLnTx/>
                <a:uFillTx/>
                <a:latin typeface="Arial"/>
              </a:rPr>
              <a:t>tanıtmaya başlamıştır.</a:t>
            </a:r>
            <a:endParaRPr kumimoji="0" lang="tr-TR" sz="2000" b="0" i="0" u="none" strike="noStrike" kern="0" cap="none" spc="0" normalizeH="0" baseline="0" noProof="0" dirty="0">
              <a:ln>
                <a:noFill/>
              </a:ln>
              <a:solidFill>
                <a:srgbClr val="000000"/>
              </a:solidFill>
              <a:effectLst/>
              <a:uLnTx/>
              <a:uFillTx/>
              <a:latin typeface="Arial"/>
            </a:endParaRPr>
          </a:p>
        </p:txBody>
      </p:sp>
    </p:spTree>
    <p:extLst>
      <p:ext uri="{BB962C8B-B14F-4D97-AF65-F5344CB8AC3E}">
        <p14:creationId xmlns:p14="http://schemas.microsoft.com/office/powerpoint/2010/main" val="87942989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HARF İNKILABI (1 KASIM 1928)</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970670" y="5085184"/>
            <a:ext cx="10564837" cy="107721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3200" b="0" i="0" u="none" strike="noStrike" kern="0" cap="none" spc="0" normalizeH="0" baseline="0" noProof="0" dirty="0" smtClean="0">
                <a:ln>
                  <a:noFill/>
                </a:ln>
                <a:solidFill>
                  <a:sysClr val="windowText" lastClr="000000"/>
                </a:solidFill>
                <a:effectLst/>
                <a:uLnTx/>
                <a:uFillTx/>
                <a:latin typeface="Arial"/>
              </a:rPr>
              <a:t>Harf İnkılabıyla birlikte gazeteler manşetlerini yeni alfabe ile çıkarmaya başladılar. </a:t>
            </a:r>
            <a:endParaRPr kumimoji="0" lang="tr-TR" sz="2000" b="0" i="0" u="none" strike="noStrike" kern="0" cap="none" spc="0" normalizeH="0" baseline="0" noProof="0" dirty="0">
              <a:ln>
                <a:noFill/>
              </a:ln>
              <a:solidFill>
                <a:srgbClr val="000000"/>
              </a:solidFill>
              <a:effectLst/>
              <a:uLnTx/>
              <a:uFillTx/>
              <a:latin typeface="Arial"/>
            </a:endParaRP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0307" y="1052736"/>
            <a:ext cx="8808913" cy="35242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148847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MİLLET MEKTEPLERİNİN AÇILMASI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801" y="991317"/>
            <a:ext cx="3348293" cy="287729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7059" y="972665"/>
            <a:ext cx="3578836" cy="28959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7065" y="3632536"/>
            <a:ext cx="3096344" cy="28104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63309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MİLLET MEKTEPLERİNİN AÇILMASI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175" y="844721"/>
            <a:ext cx="8576121" cy="338437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759655" y="4229097"/>
            <a:ext cx="11183815" cy="2246769"/>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tr-TR" sz="2800" b="0" i="0" u="none" strike="noStrike" kern="0" cap="none" spc="0" normalizeH="0" baseline="0" noProof="0" dirty="0" smtClean="0">
                <a:ln>
                  <a:noFill/>
                </a:ln>
                <a:solidFill>
                  <a:srgbClr val="000000"/>
                </a:solidFill>
                <a:effectLst/>
                <a:uLnTx/>
                <a:uFillTx/>
                <a:latin typeface="Helvetica"/>
              </a:rPr>
              <a:t>Harf </a:t>
            </a:r>
            <a:r>
              <a:rPr kumimoji="0" lang="tr-TR" sz="2800" b="0" i="0" u="none" strike="noStrike" kern="0" cap="none" spc="0" normalizeH="0" baseline="0" noProof="0" dirty="0">
                <a:ln>
                  <a:noFill/>
                </a:ln>
                <a:solidFill>
                  <a:srgbClr val="000000"/>
                </a:solidFill>
                <a:effectLst/>
                <a:uLnTx/>
                <a:uFillTx/>
                <a:latin typeface="Helvetica"/>
              </a:rPr>
              <a:t>inkılabı ile yurtta okuma ve yazma seferberliği başlatıldı. Latin alfabesinin öğrenilmesi için Millet Mektepleri açıldı. Millet Mektepleri ile okuma yazma seferberliği başlatılarak, okuma yazma bilmeyen okul çağı dışındaki yetişkinlere (16-45) yeni harfleri öğretmek için Millet Mektepleri adıyla kurumlar açıldı. </a:t>
            </a:r>
            <a:endParaRPr kumimoji="0" lang="tr-TR" sz="2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9352830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TARİH KURUMU’NUN AÇILMASI (15 NİSAN 1931)</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01858" y="4399201"/>
            <a:ext cx="11141613" cy="1077218"/>
          </a:xfrm>
          <a:prstGeom prst="rect">
            <a:avLst/>
          </a:prstGeom>
        </p:spPr>
        <p:txBody>
          <a:bodyPr wrap="square">
            <a:spAutoFit/>
          </a:bodyPr>
          <a:lstStyle/>
          <a:p>
            <a:pPr algn="just"/>
            <a:r>
              <a:rPr lang="tr-TR" sz="3200" dirty="0">
                <a:solidFill>
                  <a:srgbClr val="000000"/>
                </a:solidFill>
                <a:latin typeface="Helvetica"/>
              </a:rPr>
              <a:t>“Türk çocuğu ecdadını tanıdıkça, daha büyük işler yapabilmek için kendinde kuvvet bulacaktır.” </a:t>
            </a:r>
          </a:p>
        </p:txBody>
      </p:sp>
      <p:pic>
        <p:nvPicPr>
          <p:cNvPr id="5" name="Resim 4">
            <a:extLst>
              <a:ext uri="{FF2B5EF4-FFF2-40B4-BE49-F238E27FC236}">
                <a16:creationId xmlns:lc="http://schemas.openxmlformats.org/drawingml/2006/lockedCanvas" xmlns:a16="http://schemas.microsoft.com/office/drawing/2014/main" xmlns="" id="{BCF58DE4-2653-4CDC-A52C-C4EE86F957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2731" y="914817"/>
            <a:ext cx="3120281" cy="3120281"/>
          </a:xfrm>
          <a:prstGeom prst="rect">
            <a:avLst/>
          </a:prstGeom>
        </p:spPr>
      </p:pic>
    </p:spTree>
    <p:extLst>
      <p:ext uri="{BB962C8B-B14F-4D97-AF65-F5344CB8AC3E}">
        <p14:creationId xmlns:p14="http://schemas.microsoft.com/office/powerpoint/2010/main" val="230057271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TARİH KURUMU’NUN AÇILMASI (15 NİSAN 1931)</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45589" y="4584332"/>
            <a:ext cx="11113476" cy="1384995"/>
          </a:xfrm>
          <a:prstGeom prst="rect">
            <a:avLst/>
          </a:prstGeom>
        </p:spPr>
        <p:txBody>
          <a:bodyPr wrap="square">
            <a:spAutoFit/>
          </a:bodyPr>
          <a:lstStyle/>
          <a:p>
            <a:pPr algn="just"/>
            <a:r>
              <a:rPr lang="tr-TR" sz="2800" dirty="0">
                <a:solidFill>
                  <a:srgbClr val="000000"/>
                </a:solidFill>
                <a:latin typeface="Helvetica"/>
              </a:rPr>
              <a:t>“Büyük devletler kuran atalarımız, büyük ve kapsamlı medeniyetlere de sahip olmuştur. Bunu aramak, incelemek, Türklüğe ve dünyaya bildirmek bizler için bir borçtur.”</a:t>
            </a:r>
          </a:p>
        </p:txBody>
      </p:sp>
      <p:pic>
        <p:nvPicPr>
          <p:cNvPr id="5" name="Resim 4">
            <a:extLst>
              <a:ext uri="{FF2B5EF4-FFF2-40B4-BE49-F238E27FC236}">
                <a16:creationId xmlns:lc="http://schemas.openxmlformats.org/drawingml/2006/lockedCanvas" xmlns:a16="http://schemas.microsoft.com/office/drawing/2014/main" xmlns="" id="{BCF58DE4-2653-4CDC-A52C-C4EE86F957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1940" y="1099948"/>
            <a:ext cx="3120281" cy="3120281"/>
          </a:xfrm>
          <a:prstGeom prst="rect">
            <a:avLst/>
          </a:prstGeom>
        </p:spPr>
      </p:pic>
    </p:spTree>
    <p:extLst>
      <p:ext uri="{BB962C8B-B14F-4D97-AF65-F5344CB8AC3E}">
        <p14:creationId xmlns:p14="http://schemas.microsoft.com/office/powerpoint/2010/main" val="156085819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TARİH KURUMU’NUN AÇILMASI (15 NİSAN 1931)</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73724" y="3746047"/>
            <a:ext cx="11296356" cy="2677656"/>
          </a:xfrm>
          <a:prstGeom prst="rect">
            <a:avLst/>
          </a:prstGeom>
        </p:spPr>
        <p:txBody>
          <a:bodyPr wrap="square">
            <a:spAutoFit/>
          </a:bodyPr>
          <a:lstStyle/>
          <a:p>
            <a:pPr algn="just"/>
            <a:r>
              <a:rPr lang="tr-TR" sz="2400" dirty="0">
                <a:solidFill>
                  <a:srgbClr val="000000"/>
                </a:solidFill>
                <a:latin typeface="Helvetica"/>
              </a:rPr>
              <a:t>Türk evladında tarih sevgisini ve bilincini geliştirmek, Türk tarihinin sadece Osmanlı ve İslam tarihiyle ile olmadığını göstermek, geçmişimizi araştırarak Türk tarihini aydınlatmak, Türklerin dünya uygarlığına yaptığı katkıları </a:t>
            </a:r>
            <a:r>
              <a:rPr lang="tr-TR" sz="2400" dirty="0" smtClean="0">
                <a:solidFill>
                  <a:srgbClr val="000000"/>
                </a:solidFill>
                <a:latin typeface="Helvetica"/>
              </a:rPr>
              <a:t>göz önüne </a:t>
            </a:r>
            <a:r>
              <a:rPr lang="tr-TR" sz="2400" dirty="0">
                <a:solidFill>
                  <a:srgbClr val="000000"/>
                </a:solidFill>
                <a:latin typeface="Helvetica"/>
              </a:rPr>
              <a:t>sermek, milli tarih anlayışı oluşturarak milli kültürü korumak, yabancıların Türkler hakkında yaptıkları barbar savaş yanlısı gibi olumsuz propagandaları ortadan kaldırmak amacıyla Atatürk 15 Nisan 1931’de Türk Tarihi Tetkik Cemiyeti’ni kurdu. 1935 yılında ise adı Türk Tarih Kurumu oldu. </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4977" y="793719"/>
            <a:ext cx="4680520" cy="2709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030754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DİL KURUMU’NUN AÇILMASI (12 TEMMUZ 1932)</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73723" y="4612467"/>
            <a:ext cx="11183815" cy="1077218"/>
          </a:xfrm>
          <a:prstGeom prst="rect">
            <a:avLst/>
          </a:prstGeom>
        </p:spPr>
        <p:txBody>
          <a:bodyPr wrap="square">
            <a:spAutoFit/>
          </a:bodyPr>
          <a:lstStyle/>
          <a:p>
            <a:pPr algn="just"/>
            <a:r>
              <a:rPr lang="tr-TR" sz="3200" dirty="0">
                <a:solidFill>
                  <a:srgbClr val="000000"/>
                </a:solidFill>
                <a:latin typeface="Helvetica"/>
              </a:rPr>
              <a:t>‘‘Ülkesini, yüksek bağımsızlığını korumasını bilen Türk milleti, dilini de yabancı diller boyunduruğundan kurtarmalıdır.”</a:t>
            </a:r>
          </a:p>
        </p:txBody>
      </p:sp>
      <p:pic>
        <p:nvPicPr>
          <p:cNvPr id="5" name="Resim 4">
            <a:extLst>
              <a:ext uri="{FF2B5EF4-FFF2-40B4-BE49-F238E27FC236}">
                <a16:creationId xmlns:lc="http://schemas.openxmlformats.org/drawingml/2006/lockedCanvas" xmlns:a16="http://schemas.microsoft.com/office/drawing/2014/main" xmlns="" id="{BCF58DE4-2653-4CDC-A52C-C4EE86F957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3480" y="1128083"/>
            <a:ext cx="3120281" cy="3120281"/>
          </a:xfrm>
          <a:prstGeom prst="rect">
            <a:avLst/>
          </a:prstGeom>
        </p:spPr>
      </p:pic>
    </p:spTree>
    <p:extLst>
      <p:ext uri="{BB962C8B-B14F-4D97-AF65-F5344CB8AC3E}">
        <p14:creationId xmlns:p14="http://schemas.microsoft.com/office/powerpoint/2010/main" val="247243023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DİL KURUMU’NUN AÇILMASI (12 TEMMUZ 1932)</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45589" y="4443654"/>
            <a:ext cx="11085340" cy="1815882"/>
          </a:xfrm>
          <a:prstGeom prst="rect">
            <a:avLst/>
          </a:prstGeom>
        </p:spPr>
        <p:txBody>
          <a:bodyPr wrap="square">
            <a:spAutoFit/>
          </a:bodyPr>
          <a:lstStyle/>
          <a:p>
            <a:pPr algn="just"/>
            <a:r>
              <a:rPr lang="tr-TR" sz="2800" dirty="0">
                <a:solidFill>
                  <a:srgbClr val="000000"/>
                </a:solidFill>
                <a:latin typeface="Helvetica"/>
              </a:rPr>
              <a:t>‘‘Türk milletinin dili Türkçedir. Türk Dili dünyada en güzel, en zengin ve kolay olabilecek bir dildir. Onun için her Türk, dilini çok sevip onu yükseltmek için çalışır. Bir de Türk Dili, Türk milleti için kutsal bir hazinedir</a:t>
            </a:r>
            <a:r>
              <a:rPr lang="tr-TR" sz="2800" dirty="0" smtClean="0">
                <a:solidFill>
                  <a:srgbClr val="000000"/>
                </a:solidFill>
                <a:latin typeface="Helvetica"/>
              </a:rPr>
              <a:t>.”</a:t>
            </a:r>
            <a:endParaRPr lang="tr-TR" sz="2800" dirty="0">
              <a:solidFill>
                <a:srgbClr val="000000"/>
              </a:solidFill>
              <a:latin typeface="Helvetica"/>
            </a:endParaRPr>
          </a:p>
        </p:txBody>
      </p:sp>
      <p:pic>
        <p:nvPicPr>
          <p:cNvPr id="5" name="Resim 4">
            <a:extLst>
              <a:ext uri="{FF2B5EF4-FFF2-40B4-BE49-F238E27FC236}">
                <a16:creationId xmlns:lc="http://schemas.openxmlformats.org/drawingml/2006/lockedCanvas" xmlns:a16="http://schemas.microsoft.com/office/drawing/2014/main" xmlns="" id="{BCF58DE4-2653-4CDC-A52C-C4EE86F957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1940" y="959270"/>
            <a:ext cx="3120281" cy="3120281"/>
          </a:xfrm>
          <a:prstGeom prst="rect">
            <a:avLst/>
          </a:prstGeom>
        </p:spPr>
      </p:pic>
    </p:spTree>
    <p:extLst>
      <p:ext uri="{BB962C8B-B14F-4D97-AF65-F5344CB8AC3E}">
        <p14:creationId xmlns:p14="http://schemas.microsoft.com/office/powerpoint/2010/main" val="285309838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DİL KURUMU’NUN AÇILMASI (12 TEMMUZ 1932)</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48751" y="3802072"/>
            <a:ext cx="11193194" cy="2677656"/>
          </a:xfrm>
          <a:prstGeom prst="rect">
            <a:avLst/>
          </a:prstGeom>
        </p:spPr>
        <p:txBody>
          <a:bodyPr wrap="square">
            <a:spAutoFit/>
          </a:bodyPr>
          <a:lstStyle/>
          <a:p>
            <a:pPr algn="just"/>
            <a:r>
              <a:rPr lang="tr-TR" sz="2400" dirty="0" smtClean="0">
                <a:solidFill>
                  <a:srgbClr val="000000"/>
                </a:solidFill>
                <a:latin typeface="Helvetica"/>
              </a:rPr>
              <a:t>Atatürk’ün </a:t>
            </a:r>
            <a:r>
              <a:rPr lang="tr-TR" sz="2400" dirty="0">
                <a:solidFill>
                  <a:srgbClr val="000000"/>
                </a:solidFill>
                <a:latin typeface="Helvetica"/>
              </a:rPr>
              <a:t>talimatıyla Türkçeyi korumak, Türkçeyi yabancı dillerin etkisinden kurtarmak, Türkçenin her alanda doğru, güzel ve etkili kullanılmasına katkıda bulunmak, konuşma ve yazı dili arasındaki farklılığı ortadan kaldırarak birlikteliği sağlamak, Türkçeyi bilim dili haline getirmek, Türkçenin zenginliğini ortaya çıkarmak amacıyla Türk Dili Tetkik Cemiyeti adıyla 12 Temmuz 1932’de kurulmuştur. 1936’da yapılan kurultayda ismi Türk Dil Kurumu olarak değiştirilmiştir. </a:t>
            </a:r>
          </a:p>
        </p:txBody>
      </p:sp>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679" y="929466"/>
            <a:ext cx="2872606" cy="2872606"/>
          </a:xfrm>
          <a:prstGeom prst="rect">
            <a:avLst/>
          </a:prstGeom>
        </p:spPr>
      </p:pic>
    </p:spTree>
    <p:extLst>
      <p:ext uri="{BB962C8B-B14F-4D97-AF65-F5344CB8AC3E}">
        <p14:creationId xmlns:p14="http://schemas.microsoft.com/office/powerpoint/2010/main" val="100592327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 TÜRK DİL KURUMU’NUN AÇILMASI (12 TEMMUZ 1932)</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980880" y="4682979"/>
            <a:ext cx="5856018" cy="1569660"/>
          </a:xfrm>
          <a:prstGeom prst="rect">
            <a:avLst/>
          </a:prstGeom>
        </p:spPr>
        <p:txBody>
          <a:bodyPr wrap="square">
            <a:spAutoFit/>
          </a:bodyPr>
          <a:lstStyle/>
          <a:p>
            <a:pPr algn="just"/>
            <a:r>
              <a:rPr lang="tr-TR" sz="2400" dirty="0">
                <a:solidFill>
                  <a:srgbClr val="000000"/>
                </a:solidFill>
                <a:latin typeface="Helvetica"/>
              </a:rPr>
              <a:t>Mustafa </a:t>
            </a:r>
            <a:r>
              <a:rPr lang="tr-TR" sz="2400" dirty="0" smtClean="0">
                <a:solidFill>
                  <a:srgbClr val="000000"/>
                </a:solidFill>
                <a:latin typeface="Helvetica"/>
              </a:rPr>
              <a:t>Kemal Atatürk milli kültüre ve milli kimliğe çok önem veriyordu. Bu nedenle </a:t>
            </a:r>
            <a:r>
              <a:rPr lang="tr-TR" sz="2400" dirty="0">
                <a:solidFill>
                  <a:srgbClr val="000000"/>
                </a:solidFill>
                <a:latin typeface="Helvetica"/>
              </a:rPr>
              <a:t>mirasının bir bölümünü TTK ve TDK'ye bırakmıştır. </a:t>
            </a:r>
          </a:p>
        </p:txBody>
      </p:sp>
      <p:pic>
        <p:nvPicPr>
          <p:cNvPr id="5" name="Resim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1964" y="800354"/>
            <a:ext cx="5824258" cy="3732850"/>
          </a:xfrm>
          <a:prstGeom prst="rect">
            <a:avLst/>
          </a:prstGeom>
          <a:ln>
            <a:noFill/>
          </a:ln>
          <a:effectLst>
            <a:softEdge rad="112500"/>
          </a:effectLst>
        </p:spPr>
      </p:pic>
      <p:pic>
        <p:nvPicPr>
          <p:cNvPr id="6" name="Resim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0636" y="800354"/>
            <a:ext cx="4158893" cy="5500238"/>
          </a:xfrm>
          <a:prstGeom prst="rect">
            <a:avLst/>
          </a:prstGeom>
          <a:ln>
            <a:noFill/>
          </a:ln>
          <a:effectLst>
            <a:softEdge rad="112500"/>
          </a:effectLst>
        </p:spPr>
      </p:pic>
      <p:grpSp>
        <p:nvGrpSpPr>
          <p:cNvPr id="7" name="Grup 6"/>
          <p:cNvGrpSpPr>
            <a:grpSpLocks/>
          </p:cNvGrpSpPr>
          <p:nvPr/>
        </p:nvGrpSpPr>
        <p:grpSpPr bwMode="auto">
          <a:xfrm rot="405105">
            <a:off x="7665173" y="4031756"/>
            <a:ext cx="3984569" cy="1302444"/>
            <a:chOff x="5770" y="267"/>
            <a:chExt cx="2027" cy="1589"/>
          </a:xfrm>
        </p:grpSpPr>
        <p:sp>
          <p:nvSpPr>
            <p:cNvPr id="8" name="AutoShape 26"/>
            <p:cNvSpPr>
              <a:spLocks/>
            </p:cNvSpPr>
            <p:nvPr/>
          </p:nvSpPr>
          <p:spPr bwMode="auto">
            <a:xfrm>
              <a:off x="5811" y="285"/>
              <a:ext cx="1986" cy="1571"/>
            </a:xfrm>
            <a:custGeom>
              <a:avLst/>
              <a:gdLst>
                <a:gd name="T0" fmla="+- 0 5868 5812"/>
                <a:gd name="T1" fmla="*/ T0 w 1986"/>
                <a:gd name="T2" fmla="+- 0 1355 285"/>
                <a:gd name="T3" fmla="*/ 1355 h 1571"/>
                <a:gd name="T4" fmla="+- 0 5987 5812"/>
                <a:gd name="T5" fmla="*/ T4 w 1986"/>
                <a:gd name="T6" fmla="+- 0 1560 285"/>
                <a:gd name="T7" fmla="*/ 1560 h 1571"/>
                <a:gd name="T8" fmla="+- 0 6228 5812"/>
                <a:gd name="T9" fmla="*/ T8 w 1986"/>
                <a:gd name="T10" fmla="+- 0 1739 285"/>
                <a:gd name="T11" fmla="*/ 1739 h 1571"/>
                <a:gd name="T12" fmla="+- 0 6528 5812"/>
                <a:gd name="T13" fmla="*/ T12 w 1986"/>
                <a:gd name="T14" fmla="+- 0 1834 285"/>
                <a:gd name="T15" fmla="*/ 1834 h 1571"/>
                <a:gd name="T16" fmla="+- 0 6771 5812"/>
                <a:gd name="T17" fmla="*/ T16 w 1986"/>
                <a:gd name="T18" fmla="+- 0 1855 285"/>
                <a:gd name="T19" fmla="*/ 1855 h 1571"/>
                <a:gd name="T20" fmla="+- 0 7016 5812"/>
                <a:gd name="T21" fmla="*/ T20 w 1986"/>
                <a:gd name="T22" fmla="+- 0 1835 285"/>
                <a:gd name="T23" fmla="*/ 1835 h 1571"/>
                <a:gd name="T24" fmla="+- 0 7298 5812"/>
                <a:gd name="T25" fmla="*/ T24 w 1986"/>
                <a:gd name="T26" fmla="+- 0 1750 285"/>
                <a:gd name="T27" fmla="*/ 1750 h 1571"/>
                <a:gd name="T28" fmla="+- 0 6515 5812"/>
                <a:gd name="T29" fmla="*/ T28 w 1986"/>
                <a:gd name="T30" fmla="+- 0 1732 285"/>
                <a:gd name="T31" fmla="*/ 1732 h 1571"/>
                <a:gd name="T32" fmla="+- 0 6226 5812"/>
                <a:gd name="T33" fmla="*/ T32 w 1986"/>
                <a:gd name="T34" fmla="+- 0 1645 285"/>
                <a:gd name="T35" fmla="*/ 1645 h 1571"/>
                <a:gd name="T36" fmla="+- 0 5992 5812"/>
                <a:gd name="T37" fmla="*/ T36 w 1986"/>
                <a:gd name="T38" fmla="+- 0 1480 285"/>
                <a:gd name="T39" fmla="*/ 1480 h 1571"/>
                <a:gd name="T40" fmla="+- 0 5875 5812"/>
                <a:gd name="T41" fmla="*/ T40 w 1986"/>
                <a:gd name="T42" fmla="+- 0 1269 285"/>
                <a:gd name="T43" fmla="*/ 1269 h 1571"/>
                <a:gd name="T44" fmla="+- 0 7035 5812"/>
                <a:gd name="T45" fmla="*/ T44 w 1986"/>
                <a:gd name="T46" fmla="+- 0 494 285"/>
                <a:gd name="T47" fmla="*/ 494 h 1571"/>
                <a:gd name="T48" fmla="+- 0 7360 5812"/>
                <a:gd name="T49" fmla="*/ T48 w 1986"/>
                <a:gd name="T50" fmla="+- 0 573 285"/>
                <a:gd name="T51" fmla="*/ 573 h 1571"/>
                <a:gd name="T52" fmla="+- 0 7624 5812"/>
                <a:gd name="T53" fmla="*/ T52 w 1986"/>
                <a:gd name="T54" fmla="+- 0 728 285"/>
                <a:gd name="T55" fmla="*/ 728 h 1571"/>
                <a:gd name="T56" fmla="+- 0 7761 5812"/>
                <a:gd name="T57" fmla="*/ T56 w 1986"/>
                <a:gd name="T58" fmla="+- 0 1002 285"/>
                <a:gd name="T59" fmla="*/ 1002 h 1571"/>
                <a:gd name="T60" fmla="+- 0 7660 5812"/>
                <a:gd name="T61" fmla="*/ T60 w 1986"/>
                <a:gd name="T62" fmla="+- 0 1315 285"/>
                <a:gd name="T63" fmla="*/ 1315 h 1571"/>
                <a:gd name="T64" fmla="+- 0 7428 5812"/>
                <a:gd name="T65" fmla="*/ T64 w 1986"/>
                <a:gd name="T66" fmla="+- 0 1556 285"/>
                <a:gd name="T67" fmla="*/ 1556 h 1571"/>
                <a:gd name="T68" fmla="+- 0 7135 5812"/>
                <a:gd name="T69" fmla="*/ T68 w 1986"/>
                <a:gd name="T70" fmla="+- 0 1697 285"/>
                <a:gd name="T71" fmla="*/ 1697 h 1571"/>
                <a:gd name="T72" fmla="+- 0 6814 5812"/>
                <a:gd name="T73" fmla="*/ T72 w 1986"/>
                <a:gd name="T74" fmla="+- 0 1749 285"/>
                <a:gd name="T75" fmla="*/ 1749 h 1571"/>
                <a:gd name="T76" fmla="+- 0 6742 5812"/>
                <a:gd name="T77" fmla="*/ T76 w 1986"/>
                <a:gd name="T78" fmla="+- 0 1750 285"/>
                <a:gd name="T79" fmla="*/ 1750 h 1571"/>
                <a:gd name="T80" fmla="+- 0 7467 5812"/>
                <a:gd name="T81" fmla="*/ T80 w 1986"/>
                <a:gd name="T82" fmla="+- 0 1652 285"/>
                <a:gd name="T83" fmla="*/ 1652 h 1571"/>
                <a:gd name="T84" fmla="+- 0 7692 5812"/>
                <a:gd name="T85" fmla="*/ T84 w 1986"/>
                <a:gd name="T86" fmla="+- 0 1412 285"/>
                <a:gd name="T87" fmla="*/ 1412 h 1571"/>
                <a:gd name="T88" fmla="+- 0 7792 5812"/>
                <a:gd name="T89" fmla="*/ T88 w 1986"/>
                <a:gd name="T90" fmla="+- 0 1143 285"/>
                <a:gd name="T91" fmla="*/ 1143 h 1571"/>
                <a:gd name="T92" fmla="+- 0 7768 5812"/>
                <a:gd name="T93" fmla="*/ T92 w 1986"/>
                <a:gd name="T94" fmla="+- 0 866 285"/>
                <a:gd name="T95" fmla="*/ 866 h 1571"/>
                <a:gd name="T96" fmla="+- 0 7612 5812"/>
                <a:gd name="T97" fmla="*/ T96 w 1986"/>
                <a:gd name="T98" fmla="+- 0 625 285"/>
                <a:gd name="T99" fmla="*/ 625 h 1571"/>
                <a:gd name="T100" fmla="+- 0 7391 5812"/>
                <a:gd name="T101" fmla="*/ T100 w 1986"/>
                <a:gd name="T102" fmla="+- 0 484 285"/>
                <a:gd name="T103" fmla="*/ 484 h 1571"/>
                <a:gd name="T104" fmla="+- 0 6593 5812"/>
                <a:gd name="T105" fmla="*/ T104 w 1986"/>
                <a:gd name="T106" fmla="+- 0 305 285"/>
                <a:gd name="T107" fmla="*/ 305 h 1571"/>
                <a:gd name="T108" fmla="+- 0 6281 5812"/>
                <a:gd name="T109" fmla="*/ T108 w 1986"/>
                <a:gd name="T110" fmla="+- 0 403 285"/>
                <a:gd name="T111" fmla="*/ 403 h 1571"/>
                <a:gd name="T112" fmla="+- 0 6029 5812"/>
                <a:gd name="T113" fmla="*/ T112 w 1986"/>
                <a:gd name="T114" fmla="+- 0 593 285"/>
                <a:gd name="T115" fmla="*/ 593 h 1571"/>
                <a:gd name="T116" fmla="+- 0 5880 5812"/>
                <a:gd name="T117" fmla="*/ T116 w 1986"/>
                <a:gd name="T118" fmla="+- 0 853 285"/>
                <a:gd name="T119" fmla="*/ 853 h 1571"/>
                <a:gd name="T120" fmla="+- 0 5812 5812"/>
                <a:gd name="T121" fmla="*/ T120 w 1986"/>
                <a:gd name="T122" fmla="+- 0 1134 285"/>
                <a:gd name="T123" fmla="*/ 1134 h 1571"/>
                <a:gd name="T124" fmla="+- 0 5836 5812"/>
                <a:gd name="T125" fmla="*/ T124 w 1986"/>
                <a:gd name="T126" fmla="+- 0 1356 285"/>
                <a:gd name="T127" fmla="*/ 1356 h 1571"/>
                <a:gd name="T128" fmla="+- 0 5855 5812"/>
                <a:gd name="T129" fmla="*/ T128 w 1986"/>
                <a:gd name="T130" fmla="+- 0 1353 285"/>
                <a:gd name="T131" fmla="*/ 1353 h 1571"/>
                <a:gd name="T132" fmla="+- 0 5846 5812"/>
                <a:gd name="T133" fmla="*/ T132 w 1986"/>
                <a:gd name="T134" fmla="+- 0 1289 285"/>
                <a:gd name="T135" fmla="*/ 1289 h 1571"/>
                <a:gd name="T136" fmla="+- 0 5862 5812"/>
                <a:gd name="T137" fmla="*/ T136 w 1986"/>
                <a:gd name="T138" fmla="+- 0 1158 285"/>
                <a:gd name="T139" fmla="*/ 1158 h 1571"/>
                <a:gd name="T140" fmla="+- 0 5906 5812"/>
                <a:gd name="T141" fmla="*/ T140 w 1986"/>
                <a:gd name="T142" fmla="+- 0 959 285"/>
                <a:gd name="T143" fmla="*/ 959 h 1571"/>
                <a:gd name="T144" fmla="+- 0 6029 5812"/>
                <a:gd name="T145" fmla="*/ T144 w 1986"/>
                <a:gd name="T146" fmla="+- 0 787 285"/>
                <a:gd name="T147" fmla="*/ 787 h 1571"/>
                <a:gd name="T148" fmla="+- 0 6282 5812"/>
                <a:gd name="T149" fmla="*/ T148 w 1986"/>
                <a:gd name="T150" fmla="+- 0 611 285"/>
                <a:gd name="T151" fmla="*/ 611 h 1571"/>
                <a:gd name="T152" fmla="+- 0 6562 5812"/>
                <a:gd name="T153" fmla="*/ T152 w 1986"/>
                <a:gd name="T154" fmla="+- 0 515 285"/>
                <a:gd name="T155" fmla="*/ 515 h 1571"/>
                <a:gd name="T156" fmla="+- 0 6281 5812"/>
                <a:gd name="T157" fmla="*/ T156 w 1986"/>
                <a:gd name="T158" fmla="+- 0 490 285"/>
                <a:gd name="T159" fmla="*/ 490 h 1571"/>
                <a:gd name="T160" fmla="+- 0 6479 5812"/>
                <a:gd name="T161" fmla="*/ T160 w 1986"/>
                <a:gd name="T162" fmla="+- 0 406 285"/>
                <a:gd name="T163" fmla="*/ 406 h 1571"/>
                <a:gd name="T164" fmla="+- 0 6811 5812"/>
                <a:gd name="T165" fmla="*/ T164 w 1986"/>
                <a:gd name="T166" fmla="+- 0 349 285"/>
                <a:gd name="T167" fmla="*/ 349 h 1571"/>
                <a:gd name="T168" fmla="+- 0 7186 5812"/>
                <a:gd name="T169" fmla="*/ T168 w 1986"/>
                <a:gd name="T170" fmla="+- 0 319 285"/>
                <a:gd name="T171" fmla="*/ 319 h 1571"/>
                <a:gd name="T172" fmla="+- 0 6843 5812"/>
                <a:gd name="T173" fmla="*/ T172 w 1986"/>
                <a:gd name="T174" fmla="+- 0 285 285"/>
                <a:gd name="T175" fmla="*/ 285 h 1571"/>
                <a:gd name="T176" fmla="+- 0 6617 5812"/>
                <a:gd name="T177" fmla="*/ T176 w 1986"/>
                <a:gd name="T178" fmla="+- 0 395 285"/>
                <a:gd name="T179" fmla="*/ 395 h 1571"/>
                <a:gd name="T180" fmla="+- 0 6311 5812"/>
                <a:gd name="T181" fmla="*/ T180 w 1986"/>
                <a:gd name="T182" fmla="+- 0 481 285"/>
                <a:gd name="T183" fmla="*/ 481 h 1571"/>
                <a:gd name="T184" fmla="+- 0 6710 5812"/>
                <a:gd name="T185" fmla="*/ T184 w 1986"/>
                <a:gd name="T186" fmla="+- 0 492 285"/>
                <a:gd name="T187" fmla="*/ 492 h 1571"/>
                <a:gd name="T188" fmla="+- 0 7342 5812"/>
                <a:gd name="T189" fmla="*/ T188 w 1986"/>
                <a:gd name="T190" fmla="+- 0 463 285"/>
                <a:gd name="T191" fmla="*/ 463 h 1571"/>
                <a:gd name="T192" fmla="+- 0 7022 5812"/>
                <a:gd name="T193" fmla="*/ T192 w 1986"/>
                <a:gd name="T194" fmla="+- 0 386 285"/>
                <a:gd name="T195" fmla="*/ 386 h 1571"/>
                <a:gd name="T196" fmla="+- 0 6897 5812"/>
                <a:gd name="T197" fmla="*/ T196 w 1986"/>
                <a:gd name="T198" fmla="+- 0 346 285"/>
                <a:gd name="T199" fmla="*/ 346 h 1571"/>
                <a:gd name="T200" fmla="+- 0 7204 5812"/>
                <a:gd name="T201" fmla="*/ T200 w 1986"/>
                <a:gd name="T202" fmla="+- 0 374 285"/>
                <a:gd name="T203" fmla="*/ 374 h 1571"/>
                <a:gd name="T204" fmla="+- 0 7281 5812"/>
                <a:gd name="T205" fmla="*/ T204 w 1986"/>
                <a:gd name="T206" fmla="+- 0 364 285"/>
                <a:gd name="T207" fmla="*/ 364 h 1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1986" h="1571">
                  <a:moveTo>
                    <a:pt x="63" y="984"/>
                  </a:moveTo>
                  <a:lnTo>
                    <a:pt x="32" y="984"/>
                  </a:lnTo>
                  <a:lnTo>
                    <a:pt x="43" y="1027"/>
                  </a:lnTo>
                  <a:lnTo>
                    <a:pt x="56" y="1070"/>
                  </a:lnTo>
                  <a:lnTo>
                    <a:pt x="72" y="1111"/>
                  </a:lnTo>
                  <a:lnTo>
                    <a:pt x="91" y="1152"/>
                  </a:lnTo>
                  <a:lnTo>
                    <a:pt x="129" y="1216"/>
                  </a:lnTo>
                  <a:lnTo>
                    <a:pt x="175" y="1275"/>
                  </a:lnTo>
                  <a:lnTo>
                    <a:pt x="227" y="1328"/>
                  </a:lnTo>
                  <a:lnTo>
                    <a:pt x="285" y="1375"/>
                  </a:lnTo>
                  <a:lnTo>
                    <a:pt x="348" y="1417"/>
                  </a:lnTo>
                  <a:lnTo>
                    <a:pt x="416" y="1454"/>
                  </a:lnTo>
                  <a:lnTo>
                    <a:pt x="487" y="1485"/>
                  </a:lnTo>
                  <a:lnTo>
                    <a:pt x="561" y="1511"/>
                  </a:lnTo>
                  <a:lnTo>
                    <a:pt x="638" y="1532"/>
                  </a:lnTo>
                  <a:lnTo>
                    <a:pt x="716" y="1549"/>
                  </a:lnTo>
                  <a:lnTo>
                    <a:pt x="795" y="1561"/>
                  </a:lnTo>
                  <a:lnTo>
                    <a:pt x="874" y="1568"/>
                  </a:lnTo>
                  <a:lnTo>
                    <a:pt x="953" y="1570"/>
                  </a:lnTo>
                  <a:lnTo>
                    <a:pt x="959" y="1570"/>
                  </a:lnTo>
                  <a:lnTo>
                    <a:pt x="962" y="1570"/>
                  </a:lnTo>
                  <a:lnTo>
                    <a:pt x="1043" y="1568"/>
                  </a:lnTo>
                  <a:lnTo>
                    <a:pt x="1124" y="1562"/>
                  </a:lnTo>
                  <a:lnTo>
                    <a:pt x="1204" y="1550"/>
                  </a:lnTo>
                  <a:lnTo>
                    <a:pt x="1284" y="1534"/>
                  </a:lnTo>
                  <a:lnTo>
                    <a:pt x="1362" y="1513"/>
                  </a:lnTo>
                  <a:lnTo>
                    <a:pt x="1437" y="1487"/>
                  </a:lnTo>
                  <a:lnTo>
                    <a:pt x="1486" y="1465"/>
                  </a:lnTo>
                  <a:lnTo>
                    <a:pt x="930" y="1465"/>
                  </a:lnTo>
                  <a:lnTo>
                    <a:pt x="855" y="1463"/>
                  </a:lnTo>
                  <a:lnTo>
                    <a:pt x="779" y="1457"/>
                  </a:lnTo>
                  <a:lnTo>
                    <a:pt x="703" y="1447"/>
                  </a:lnTo>
                  <a:lnTo>
                    <a:pt x="628" y="1432"/>
                  </a:lnTo>
                  <a:lnTo>
                    <a:pt x="554" y="1413"/>
                  </a:lnTo>
                  <a:lnTo>
                    <a:pt x="483" y="1389"/>
                  </a:lnTo>
                  <a:lnTo>
                    <a:pt x="414" y="1360"/>
                  </a:lnTo>
                  <a:lnTo>
                    <a:pt x="348" y="1327"/>
                  </a:lnTo>
                  <a:lnTo>
                    <a:pt x="287" y="1288"/>
                  </a:lnTo>
                  <a:lnTo>
                    <a:pt x="230" y="1244"/>
                  </a:lnTo>
                  <a:lnTo>
                    <a:pt x="180" y="1195"/>
                  </a:lnTo>
                  <a:lnTo>
                    <a:pt x="135" y="1140"/>
                  </a:lnTo>
                  <a:lnTo>
                    <a:pt x="98" y="1080"/>
                  </a:lnTo>
                  <a:lnTo>
                    <a:pt x="69" y="1013"/>
                  </a:lnTo>
                  <a:lnTo>
                    <a:pt x="63" y="984"/>
                  </a:lnTo>
                  <a:close/>
                  <a:moveTo>
                    <a:pt x="1579" y="199"/>
                  </a:moveTo>
                  <a:lnTo>
                    <a:pt x="1050" y="199"/>
                  </a:lnTo>
                  <a:lnTo>
                    <a:pt x="1137" y="202"/>
                  </a:lnTo>
                  <a:lnTo>
                    <a:pt x="1223" y="209"/>
                  </a:lnTo>
                  <a:lnTo>
                    <a:pt x="1309" y="222"/>
                  </a:lnTo>
                  <a:lnTo>
                    <a:pt x="1392" y="240"/>
                  </a:lnTo>
                  <a:lnTo>
                    <a:pt x="1474" y="263"/>
                  </a:lnTo>
                  <a:lnTo>
                    <a:pt x="1548" y="288"/>
                  </a:lnTo>
                  <a:lnTo>
                    <a:pt x="1619" y="319"/>
                  </a:lnTo>
                  <a:lnTo>
                    <a:pt x="1688" y="355"/>
                  </a:lnTo>
                  <a:lnTo>
                    <a:pt x="1753" y="396"/>
                  </a:lnTo>
                  <a:lnTo>
                    <a:pt x="1812" y="443"/>
                  </a:lnTo>
                  <a:lnTo>
                    <a:pt x="1863" y="497"/>
                  </a:lnTo>
                  <a:lnTo>
                    <a:pt x="1905" y="557"/>
                  </a:lnTo>
                  <a:lnTo>
                    <a:pt x="1938" y="636"/>
                  </a:lnTo>
                  <a:lnTo>
                    <a:pt x="1949" y="717"/>
                  </a:lnTo>
                  <a:lnTo>
                    <a:pt x="1942" y="799"/>
                  </a:lnTo>
                  <a:lnTo>
                    <a:pt x="1921" y="880"/>
                  </a:lnTo>
                  <a:lnTo>
                    <a:pt x="1888" y="958"/>
                  </a:lnTo>
                  <a:lnTo>
                    <a:pt x="1848" y="1030"/>
                  </a:lnTo>
                  <a:lnTo>
                    <a:pt x="1800" y="1097"/>
                  </a:lnTo>
                  <a:lnTo>
                    <a:pt x="1745" y="1160"/>
                  </a:lnTo>
                  <a:lnTo>
                    <a:pt x="1683" y="1218"/>
                  </a:lnTo>
                  <a:lnTo>
                    <a:pt x="1616" y="1271"/>
                  </a:lnTo>
                  <a:lnTo>
                    <a:pt x="1544" y="1318"/>
                  </a:lnTo>
                  <a:lnTo>
                    <a:pt x="1474" y="1356"/>
                  </a:lnTo>
                  <a:lnTo>
                    <a:pt x="1400" y="1387"/>
                  </a:lnTo>
                  <a:lnTo>
                    <a:pt x="1323" y="1412"/>
                  </a:lnTo>
                  <a:lnTo>
                    <a:pt x="1245" y="1432"/>
                  </a:lnTo>
                  <a:lnTo>
                    <a:pt x="1165" y="1447"/>
                  </a:lnTo>
                  <a:lnTo>
                    <a:pt x="1083" y="1457"/>
                  </a:lnTo>
                  <a:lnTo>
                    <a:pt x="1002" y="1464"/>
                  </a:lnTo>
                  <a:lnTo>
                    <a:pt x="984" y="1464"/>
                  </a:lnTo>
                  <a:lnTo>
                    <a:pt x="966" y="1465"/>
                  </a:lnTo>
                  <a:lnTo>
                    <a:pt x="948" y="1465"/>
                  </a:lnTo>
                  <a:lnTo>
                    <a:pt x="930" y="1465"/>
                  </a:lnTo>
                  <a:lnTo>
                    <a:pt x="1486" y="1465"/>
                  </a:lnTo>
                  <a:lnTo>
                    <a:pt x="1510" y="1455"/>
                  </a:lnTo>
                  <a:lnTo>
                    <a:pt x="1585" y="1414"/>
                  </a:lnTo>
                  <a:lnTo>
                    <a:pt x="1655" y="1367"/>
                  </a:lnTo>
                  <a:lnTo>
                    <a:pt x="1720" y="1314"/>
                  </a:lnTo>
                  <a:lnTo>
                    <a:pt x="1779" y="1256"/>
                  </a:lnTo>
                  <a:lnTo>
                    <a:pt x="1833" y="1193"/>
                  </a:lnTo>
                  <a:lnTo>
                    <a:pt x="1880" y="1127"/>
                  </a:lnTo>
                  <a:lnTo>
                    <a:pt x="1916" y="1063"/>
                  </a:lnTo>
                  <a:lnTo>
                    <a:pt x="1945" y="996"/>
                  </a:lnTo>
                  <a:lnTo>
                    <a:pt x="1966" y="928"/>
                  </a:lnTo>
                  <a:lnTo>
                    <a:pt x="1980" y="858"/>
                  </a:lnTo>
                  <a:lnTo>
                    <a:pt x="1986" y="788"/>
                  </a:lnTo>
                  <a:lnTo>
                    <a:pt x="1984" y="718"/>
                  </a:lnTo>
                  <a:lnTo>
                    <a:pt x="1974" y="649"/>
                  </a:lnTo>
                  <a:lnTo>
                    <a:pt x="1956" y="581"/>
                  </a:lnTo>
                  <a:lnTo>
                    <a:pt x="1929" y="515"/>
                  </a:lnTo>
                  <a:lnTo>
                    <a:pt x="1894" y="453"/>
                  </a:lnTo>
                  <a:lnTo>
                    <a:pt x="1851" y="394"/>
                  </a:lnTo>
                  <a:lnTo>
                    <a:pt x="1800" y="340"/>
                  </a:lnTo>
                  <a:lnTo>
                    <a:pt x="1739" y="290"/>
                  </a:lnTo>
                  <a:lnTo>
                    <a:pt x="1673" y="247"/>
                  </a:lnTo>
                  <a:lnTo>
                    <a:pt x="1603" y="210"/>
                  </a:lnTo>
                  <a:lnTo>
                    <a:pt x="1579" y="199"/>
                  </a:lnTo>
                  <a:close/>
                  <a:moveTo>
                    <a:pt x="1031" y="0"/>
                  </a:moveTo>
                  <a:lnTo>
                    <a:pt x="947" y="2"/>
                  </a:lnTo>
                  <a:lnTo>
                    <a:pt x="863" y="9"/>
                  </a:lnTo>
                  <a:lnTo>
                    <a:pt x="781" y="20"/>
                  </a:lnTo>
                  <a:lnTo>
                    <a:pt x="700" y="37"/>
                  </a:lnTo>
                  <a:lnTo>
                    <a:pt x="620" y="59"/>
                  </a:lnTo>
                  <a:lnTo>
                    <a:pt x="543" y="86"/>
                  </a:lnTo>
                  <a:lnTo>
                    <a:pt x="469" y="118"/>
                  </a:lnTo>
                  <a:lnTo>
                    <a:pt x="398" y="157"/>
                  </a:lnTo>
                  <a:lnTo>
                    <a:pt x="331" y="202"/>
                  </a:lnTo>
                  <a:lnTo>
                    <a:pt x="271" y="252"/>
                  </a:lnTo>
                  <a:lnTo>
                    <a:pt x="217" y="308"/>
                  </a:lnTo>
                  <a:lnTo>
                    <a:pt x="171" y="368"/>
                  </a:lnTo>
                  <a:lnTo>
                    <a:pt x="130" y="432"/>
                  </a:lnTo>
                  <a:lnTo>
                    <a:pt x="96" y="499"/>
                  </a:lnTo>
                  <a:lnTo>
                    <a:pt x="68" y="568"/>
                  </a:lnTo>
                  <a:lnTo>
                    <a:pt x="39" y="636"/>
                  </a:lnTo>
                  <a:lnTo>
                    <a:pt x="19" y="705"/>
                  </a:lnTo>
                  <a:lnTo>
                    <a:pt x="6" y="776"/>
                  </a:lnTo>
                  <a:lnTo>
                    <a:pt x="0" y="849"/>
                  </a:lnTo>
                  <a:lnTo>
                    <a:pt x="1" y="922"/>
                  </a:lnTo>
                  <a:lnTo>
                    <a:pt x="9" y="994"/>
                  </a:lnTo>
                  <a:lnTo>
                    <a:pt x="23" y="1066"/>
                  </a:lnTo>
                  <a:lnTo>
                    <a:pt x="24" y="1071"/>
                  </a:lnTo>
                  <a:lnTo>
                    <a:pt x="28" y="1098"/>
                  </a:lnTo>
                  <a:lnTo>
                    <a:pt x="38" y="1098"/>
                  </a:lnTo>
                  <a:lnTo>
                    <a:pt x="48" y="1096"/>
                  </a:lnTo>
                  <a:lnTo>
                    <a:pt x="43" y="1068"/>
                  </a:lnTo>
                  <a:lnTo>
                    <a:pt x="42" y="1063"/>
                  </a:lnTo>
                  <a:lnTo>
                    <a:pt x="38" y="1044"/>
                  </a:lnTo>
                  <a:lnTo>
                    <a:pt x="36" y="1024"/>
                  </a:lnTo>
                  <a:lnTo>
                    <a:pt x="34" y="1004"/>
                  </a:lnTo>
                  <a:lnTo>
                    <a:pt x="32" y="984"/>
                  </a:lnTo>
                  <a:lnTo>
                    <a:pt x="63" y="984"/>
                  </a:lnTo>
                  <a:lnTo>
                    <a:pt x="54" y="944"/>
                  </a:lnTo>
                  <a:lnTo>
                    <a:pt x="50" y="873"/>
                  </a:lnTo>
                  <a:lnTo>
                    <a:pt x="55" y="802"/>
                  </a:lnTo>
                  <a:lnTo>
                    <a:pt x="69" y="731"/>
                  </a:lnTo>
                  <a:lnTo>
                    <a:pt x="81" y="703"/>
                  </a:lnTo>
                  <a:lnTo>
                    <a:pt x="94" y="674"/>
                  </a:lnTo>
                  <a:lnTo>
                    <a:pt x="108" y="647"/>
                  </a:lnTo>
                  <a:lnTo>
                    <a:pt x="124" y="619"/>
                  </a:lnTo>
                  <a:lnTo>
                    <a:pt x="167" y="558"/>
                  </a:lnTo>
                  <a:lnTo>
                    <a:pt x="217" y="502"/>
                  </a:lnTo>
                  <a:lnTo>
                    <a:pt x="274" y="451"/>
                  </a:lnTo>
                  <a:lnTo>
                    <a:pt x="335" y="404"/>
                  </a:lnTo>
                  <a:lnTo>
                    <a:pt x="400" y="363"/>
                  </a:lnTo>
                  <a:lnTo>
                    <a:pt x="470" y="326"/>
                  </a:lnTo>
                  <a:lnTo>
                    <a:pt x="537" y="296"/>
                  </a:lnTo>
                  <a:lnTo>
                    <a:pt x="606" y="270"/>
                  </a:lnTo>
                  <a:lnTo>
                    <a:pt x="677" y="248"/>
                  </a:lnTo>
                  <a:lnTo>
                    <a:pt x="750" y="230"/>
                  </a:lnTo>
                  <a:lnTo>
                    <a:pt x="754" y="230"/>
                  </a:lnTo>
                  <a:lnTo>
                    <a:pt x="427" y="230"/>
                  </a:lnTo>
                  <a:lnTo>
                    <a:pt x="448" y="217"/>
                  </a:lnTo>
                  <a:lnTo>
                    <a:pt x="469" y="205"/>
                  </a:lnTo>
                  <a:lnTo>
                    <a:pt x="490" y="193"/>
                  </a:lnTo>
                  <a:lnTo>
                    <a:pt x="512" y="182"/>
                  </a:lnTo>
                  <a:lnTo>
                    <a:pt x="588" y="149"/>
                  </a:lnTo>
                  <a:lnTo>
                    <a:pt x="667" y="121"/>
                  </a:lnTo>
                  <a:lnTo>
                    <a:pt x="747" y="99"/>
                  </a:lnTo>
                  <a:lnTo>
                    <a:pt x="830" y="82"/>
                  </a:lnTo>
                  <a:lnTo>
                    <a:pt x="914" y="71"/>
                  </a:lnTo>
                  <a:lnTo>
                    <a:pt x="999" y="64"/>
                  </a:lnTo>
                  <a:lnTo>
                    <a:pt x="1085" y="61"/>
                  </a:lnTo>
                  <a:lnTo>
                    <a:pt x="1465" y="61"/>
                  </a:lnTo>
                  <a:lnTo>
                    <a:pt x="1457" y="52"/>
                  </a:lnTo>
                  <a:lnTo>
                    <a:pt x="1374" y="34"/>
                  </a:lnTo>
                  <a:lnTo>
                    <a:pt x="1290" y="20"/>
                  </a:lnTo>
                  <a:lnTo>
                    <a:pt x="1205" y="9"/>
                  </a:lnTo>
                  <a:lnTo>
                    <a:pt x="1118" y="2"/>
                  </a:lnTo>
                  <a:lnTo>
                    <a:pt x="1031" y="0"/>
                  </a:lnTo>
                  <a:close/>
                  <a:moveTo>
                    <a:pt x="1043" y="92"/>
                  </a:moveTo>
                  <a:lnTo>
                    <a:pt x="963" y="94"/>
                  </a:lnTo>
                  <a:lnTo>
                    <a:pt x="883" y="100"/>
                  </a:lnTo>
                  <a:lnTo>
                    <a:pt x="805" y="110"/>
                  </a:lnTo>
                  <a:lnTo>
                    <a:pt x="730" y="124"/>
                  </a:lnTo>
                  <a:lnTo>
                    <a:pt x="651" y="143"/>
                  </a:lnTo>
                  <a:lnTo>
                    <a:pt x="574" y="167"/>
                  </a:lnTo>
                  <a:lnTo>
                    <a:pt x="499" y="196"/>
                  </a:lnTo>
                  <a:lnTo>
                    <a:pt x="427" y="230"/>
                  </a:lnTo>
                  <a:lnTo>
                    <a:pt x="754" y="230"/>
                  </a:lnTo>
                  <a:lnTo>
                    <a:pt x="824" y="217"/>
                  </a:lnTo>
                  <a:lnTo>
                    <a:pt x="898" y="207"/>
                  </a:lnTo>
                  <a:lnTo>
                    <a:pt x="974" y="201"/>
                  </a:lnTo>
                  <a:lnTo>
                    <a:pt x="1050" y="199"/>
                  </a:lnTo>
                  <a:lnTo>
                    <a:pt x="1579" y="199"/>
                  </a:lnTo>
                  <a:lnTo>
                    <a:pt x="1530" y="178"/>
                  </a:lnTo>
                  <a:lnTo>
                    <a:pt x="1453" y="151"/>
                  </a:lnTo>
                  <a:lnTo>
                    <a:pt x="1373" y="130"/>
                  </a:lnTo>
                  <a:lnTo>
                    <a:pt x="1292" y="113"/>
                  </a:lnTo>
                  <a:lnTo>
                    <a:pt x="1210" y="101"/>
                  </a:lnTo>
                  <a:lnTo>
                    <a:pt x="1126" y="95"/>
                  </a:lnTo>
                  <a:lnTo>
                    <a:pt x="1043" y="92"/>
                  </a:lnTo>
                  <a:close/>
                  <a:moveTo>
                    <a:pt x="1465" y="61"/>
                  </a:moveTo>
                  <a:lnTo>
                    <a:pt x="1085" y="61"/>
                  </a:lnTo>
                  <a:lnTo>
                    <a:pt x="1162" y="63"/>
                  </a:lnTo>
                  <a:lnTo>
                    <a:pt x="1240" y="69"/>
                  </a:lnTo>
                  <a:lnTo>
                    <a:pt x="1317" y="77"/>
                  </a:lnTo>
                  <a:lnTo>
                    <a:pt x="1392" y="89"/>
                  </a:lnTo>
                  <a:lnTo>
                    <a:pt x="1467" y="104"/>
                  </a:lnTo>
                  <a:lnTo>
                    <a:pt x="1469" y="96"/>
                  </a:lnTo>
                  <a:lnTo>
                    <a:pt x="1469" y="79"/>
                  </a:lnTo>
                  <a:lnTo>
                    <a:pt x="1465" y="62"/>
                  </a:lnTo>
                  <a:lnTo>
                    <a:pt x="1465" y="61"/>
                  </a:lnTo>
                  <a:close/>
                </a:path>
              </a:pathLst>
            </a:custGeom>
            <a:solidFill>
              <a:srgbClr val="E2E8E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sp>
          <p:nvSpPr>
            <p:cNvPr id="9" name="AutoShape 27"/>
            <p:cNvSpPr>
              <a:spLocks/>
            </p:cNvSpPr>
            <p:nvPr/>
          </p:nvSpPr>
          <p:spPr bwMode="auto">
            <a:xfrm>
              <a:off x="5770" y="267"/>
              <a:ext cx="1986" cy="1570"/>
            </a:xfrm>
            <a:custGeom>
              <a:avLst/>
              <a:gdLst>
                <a:gd name="T0" fmla="+- 0 5827 5771"/>
                <a:gd name="T1" fmla="*/ T0 w 1986"/>
                <a:gd name="T2" fmla="+- 0 1336 267"/>
                <a:gd name="T3" fmla="*/ 1336 h 1570"/>
                <a:gd name="T4" fmla="+- 0 5946 5771"/>
                <a:gd name="T5" fmla="*/ T4 w 1986"/>
                <a:gd name="T6" fmla="+- 0 1542 267"/>
                <a:gd name="T7" fmla="*/ 1542 h 1570"/>
                <a:gd name="T8" fmla="+- 0 6186 5771"/>
                <a:gd name="T9" fmla="*/ T8 w 1986"/>
                <a:gd name="T10" fmla="+- 0 1720 267"/>
                <a:gd name="T11" fmla="*/ 1720 h 1570"/>
                <a:gd name="T12" fmla="+- 0 6487 5771"/>
                <a:gd name="T13" fmla="*/ T12 w 1986"/>
                <a:gd name="T14" fmla="+- 0 1815 267"/>
                <a:gd name="T15" fmla="*/ 1815 h 1570"/>
                <a:gd name="T16" fmla="+- 0 6806 5771"/>
                <a:gd name="T17" fmla="*/ T16 w 1986"/>
                <a:gd name="T18" fmla="+- 0 1835 267"/>
                <a:gd name="T19" fmla="*/ 1835 h 1570"/>
                <a:gd name="T20" fmla="+- 0 7130 5771"/>
                <a:gd name="T21" fmla="*/ T20 w 1986"/>
                <a:gd name="T22" fmla="+- 0 1781 267"/>
                <a:gd name="T23" fmla="*/ 1781 h 1570"/>
                <a:gd name="T24" fmla="+- 0 6625 5771"/>
                <a:gd name="T25" fmla="*/ T24 w 1986"/>
                <a:gd name="T26" fmla="+- 0 1730 267"/>
                <a:gd name="T27" fmla="*/ 1730 h 1570"/>
                <a:gd name="T28" fmla="+- 0 6324 5771"/>
                <a:gd name="T29" fmla="*/ T28 w 1986"/>
                <a:gd name="T30" fmla="+- 0 1679 267"/>
                <a:gd name="T31" fmla="*/ 1679 h 1570"/>
                <a:gd name="T32" fmla="+- 0 6057 5771"/>
                <a:gd name="T33" fmla="*/ T32 w 1986"/>
                <a:gd name="T34" fmla="+- 0 1554 267"/>
                <a:gd name="T35" fmla="*/ 1554 h 1570"/>
                <a:gd name="T36" fmla="+- 0 5868 5771"/>
                <a:gd name="T37" fmla="*/ T36 w 1986"/>
                <a:gd name="T38" fmla="+- 0 1347 267"/>
                <a:gd name="T39" fmla="*/ 1347 h 1570"/>
                <a:gd name="T40" fmla="+- 0 6855 5771"/>
                <a:gd name="T41" fmla="*/ T40 w 1986"/>
                <a:gd name="T42" fmla="+- 0 466 267"/>
                <a:gd name="T43" fmla="*/ 466 h 1570"/>
                <a:gd name="T44" fmla="+- 0 7170 5771"/>
                <a:gd name="T45" fmla="*/ T44 w 1986"/>
                <a:gd name="T46" fmla="+- 0 508 267"/>
                <a:gd name="T47" fmla="*/ 508 h 1570"/>
                <a:gd name="T48" fmla="+- 0 7459 5771"/>
                <a:gd name="T49" fmla="*/ T48 w 1986"/>
                <a:gd name="T50" fmla="+- 0 621 267"/>
                <a:gd name="T51" fmla="*/ 621 h 1570"/>
                <a:gd name="T52" fmla="+- 0 7676 5771"/>
                <a:gd name="T53" fmla="*/ T52 w 1986"/>
                <a:gd name="T54" fmla="+- 0 824 267"/>
                <a:gd name="T55" fmla="*/ 824 h 1570"/>
                <a:gd name="T56" fmla="+- 0 7692 5771"/>
                <a:gd name="T57" fmla="*/ T56 w 1986"/>
                <a:gd name="T58" fmla="+- 0 1147 267"/>
                <a:gd name="T59" fmla="*/ 1147 h 1570"/>
                <a:gd name="T60" fmla="+- 0 7515 5771"/>
                <a:gd name="T61" fmla="*/ T60 w 1986"/>
                <a:gd name="T62" fmla="+- 0 1427 267"/>
                <a:gd name="T63" fmla="*/ 1427 h 1570"/>
                <a:gd name="T64" fmla="+- 0 7245 5771"/>
                <a:gd name="T65" fmla="*/ T64 w 1986"/>
                <a:gd name="T66" fmla="+- 0 1622 267"/>
                <a:gd name="T67" fmla="*/ 1622 h 1570"/>
                <a:gd name="T68" fmla="+- 0 6935 5771"/>
                <a:gd name="T69" fmla="*/ T68 w 1986"/>
                <a:gd name="T70" fmla="+- 0 1714 267"/>
                <a:gd name="T71" fmla="*/ 1714 h 1570"/>
                <a:gd name="T72" fmla="+- 0 7257 5771"/>
                <a:gd name="T73" fmla="*/ T72 w 1986"/>
                <a:gd name="T74" fmla="+- 0 1732 267"/>
                <a:gd name="T75" fmla="*/ 1732 h 1570"/>
                <a:gd name="T76" fmla="+- 0 7491 5771"/>
                <a:gd name="T77" fmla="*/ T76 w 1986"/>
                <a:gd name="T78" fmla="+- 0 1580 267"/>
                <a:gd name="T79" fmla="*/ 1580 h 1570"/>
                <a:gd name="T80" fmla="+- 0 7687 5771"/>
                <a:gd name="T81" fmla="*/ T80 w 1986"/>
                <a:gd name="T82" fmla="+- 0 1330 267"/>
                <a:gd name="T83" fmla="*/ 1330 h 1570"/>
                <a:gd name="T84" fmla="+- 0 7757 5771"/>
                <a:gd name="T85" fmla="*/ T84 w 1986"/>
                <a:gd name="T86" fmla="+- 0 1054 267"/>
                <a:gd name="T87" fmla="*/ 1054 h 1570"/>
                <a:gd name="T88" fmla="+- 0 7700 5771"/>
                <a:gd name="T89" fmla="*/ T88 w 1986"/>
                <a:gd name="T90" fmla="+- 0 782 267"/>
                <a:gd name="T91" fmla="*/ 782 h 1570"/>
                <a:gd name="T92" fmla="+- 0 7510 5771"/>
                <a:gd name="T93" fmla="*/ T92 w 1986"/>
                <a:gd name="T94" fmla="+- 0 557 267"/>
                <a:gd name="T95" fmla="*/ 557 h 1570"/>
                <a:gd name="T96" fmla="+- 0 6839 5771"/>
                <a:gd name="T97" fmla="*/ T96 w 1986"/>
                <a:gd name="T98" fmla="+- 0 267 267"/>
                <a:gd name="T99" fmla="*/ 267 h 1570"/>
                <a:gd name="T100" fmla="+- 0 6525 5771"/>
                <a:gd name="T101" fmla="*/ T100 w 1986"/>
                <a:gd name="T102" fmla="+- 0 292 267"/>
                <a:gd name="T103" fmla="*/ 292 h 1570"/>
                <a:gd name="T104" fmla="+- 0 6232 5771"/>
                <a:gd name="T105" fmla="*/ T104 w 1986"/>
                <a:gd name="T106" fmla="+- 0 389 267"/>
                <a:gd name="T107" fmla="*/ 389 h 1570"/>
                <a:gd name="T108" fmla="+- 0 5988 5771"/>
                <a:gd name="T109" fmla="*/ T108 w 1986"/>
                <a:gd name="T110" fmla="+- 0 574 267"/>
                <a:gd name="T111" fmla="*/ 574 h 1570"/>
                <a:gd name="T112" fmla="+- 0 5839 5771"/>
                <a:gd name="T113" fmla="*/ T112 w 1986"/>
                <a:gd name="T114" fmla="+- 0 835 267"/>
                <a:gd name="T115" fmla="*/ 835 h 1570"/>
                <a:gd name="T116" fmla="+- 0 5771 5771"/>
                <a:gd name="T117" fmla="*/ T116 w 1986"/>
                <a:gd name="T118" fmla="+- 0 1115 267"/>
                <a:gd name="T119" fmla="*/ 1115 h 1570"/>
                <a:gd name="T120" fmla="+- 0 5794 5771"/>
                <a:gd name="T121" fmla="*/ T120 w 1986"/>
                <a:gd name="T122" fmla="+- 0 1338 267"/>
                <a:gd name="T123" fmla="*/ 1338 h 1570"/>
                <a:gd name="T124" fmla="+- 0 5812 5771"/>
                <a:gd name="T125" fmla="*/ T124 w 1986"/>
                <a:gd name="T126" fmla="+- 0 1330 267"/>
                <a:gd name="T127" fmla="*/ 1330 h 1570"/>
                <a:gd name="T128" fmla="+- 0 5803 5771"/>
                <a:gd name="T129" fmla="*/ T128 w 1986"/>
                <a:gd name="T130" fmla="+- 0 1251 267"/>
                <a:gd name="T131" fmla="*/ 1251 h 1570"/>
                <a:gd name="T132" fmla="+- 0 5826 5771"/>
                <a:gd name="T133" fmla="*/ T132 w 1986"/>
                <a:gd name="T134" fmla="+- 0 1069 267"/>
                <a:gd name="T135" fmla="*/ 1069 h 1570"/>
                <a:gd name="T136" fmla="+- 0 5879 5771"/>
                <a:gd name="T137" fmla="*/ T136 w 1986"/>
                <a:gd name="T138" fmla="+- 0 913 267"/>
                <a:gd name="T139" fmla="*/ 913 h 1570"/>
                <a:gd name="T140" fmla="+- 0 6044 5771"/>
                <a:gd name="T141" fmla="*/ T140 w 1986"/>
                <a:gd name="T142" fmla="+- 0 717 267"/>
                <a:gd name="T143" fmla="*/ 717 h 1570"/>
                <a:gd name="T144" fmla="+- 0 6311 5771"/>
                <a:gd name="T145" fmla="*/ T144 w 1986"/>
                <a:gd name="T146" fmla="+- 0 561 267"/>
                <a:gd name="T147" fmla="*/ 561 h 1570"/>
                <a:gd name="T148" fmla="+- 0 6198 5771"/>
                <a:gd name="T149" fmla="*/ T148 w 1986"/>
                <a:gd name="T150" fmla="+- 0 496 267"/>
                <a:gd name="T151" fmla="*/ 496 h 1570"/>
                <a:gd name="T152" fmla="+- 0 6283 5771"/>
                <a:gd name="T153" fmla="*/ T152 w 1986"/>
                <a:gd name="T154" fmla="+- 0 449 267"/>
                <a:gd name="T155" fmla="*/ 449 h 1570"/>
                <a:gd name="T156" fmla="+- 0 6589 5771"/>
                <a:gd name="T157" fmla="*/ T156 w 1986"/>
                <a:gd name="T158" fmla="+- 0 351 267"/>
                <a:gd name="T159" fmla="*/ 351 h 1570"/>
                <a:gd name="T160" fmla="+- 0 7236 5771"/>
                <a:gd name="T161" fmla="*/ T160 w 1986"/>
                <a:gd name="T162" fmla="+- 0 328 267"/>
                <a:gd name="T163" fmla="*/ 328 h 1570"/>
                <a:gd name="T164" fmla="+- 0 6998 5771"/>
                <a:gd name="T165" fmla="*/ T164 w 1986"/>
                <a:gd name="T166" fmla="+- 0 278 267"/>
                <a:gd name="T167" fmla="*/ 278 h 1570"/>
                <a:gd name="T168" fmla="+- 0 6722 5771"/>
                <a:gd name="T169" fmla="*/ T168 w 1986"/>
                <a:gd name="T170" fmla="+- 0 362 267"/>
                <a:gd name="T171" fmla="*/ 362 h 1570"/>
                <a:gd name="T172" fmla="+- 0 6422 5771"/>
                <a:gd name="T173" fmla="*/ T172 w 1986"/>
                <a:gd name="T174" fmla="+- 0 410 267"/>
                <a:gd name="T175" fmla="*/ 410 h 1570"/>
                <a:gd name="T176" fmla="+- 0 6526 5771"/>
                <a:gd name="T177" fmla="*/ T176 w 1986"/>
                <a:gd name="T178" fmla="+- 0 496 267"/>
                <a:gd name="T179" fmla="*/ 496 h 1570"/>
                <a:gd name="T180" fmla="+- 0 6775 5771"/>
                <a:gd name="T181" fmla="*/ T180 w 1986"/>
                <a:gd name="T182" fmla="+- 0 466 267"/>
                <a:gd name="T183" fmla="*/ 466 h 1570"/>
                <a:gd name="T184" fmla="+- 0 7177 5771"/>
                <a:gd name="T185" fmla="*/ T184 w 1986"/>
                <a:gd name="T186" fmla="+- 0 404 267"/>
                <a:gd name="T187" fmla="*/ 404 h 1570"/>
                <a:gd name="T188" fmla="+- 0 6874 5771"/>
                <a:gd name="T189" fmla="*/ T188 w 1986"/>
                <a:gd name="T190" fmla="+- 0 360 267"/>
                <a:gd name="T191" fmla="*/ 360 h 1570"/>
                <a:gd name="T192" fmla="+- 0 6916 5771"/>
                <a:gd name="T193" fmla="*/ T192 w 1986"/>
                <a:gd name="T194" fmla="+- 0 329 267"/>
                <a:gd name="T195" fmla="*/ 329 h 1570"/>
                <a:gd name="T196" fmla="+- 0 7238 5771"/>
                <a:gd name="T197" fmla="*/ T196 w 1986"/>
                <a:gd name="T198" fmla="+- 0 371 267"/>
                <a:gd name="T199" fmla="*/ 371 h 1570"/>
                <a:gd name="T200" fmla="+- 0 7236 5771"/>
                <a:gd name="T201" fmla="*/ T200 w 1986"/>
                <a:gd name="T202" fmla="+- 0 328 267"/>
                <a:gd name="T203" fmla="*/ 328 h 15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1986" h="1570">
                  <a:moveTo>
                    <a:pt x="63" y="984"/>
                  </a:moveTo>
                  <a:lnTo>
                    <a:pt x="32" y="984"/>
                  </a:lnTo>
                  <a:lnTo>
                    <a:pt x="43" y="1027"/>
                  </a:lnTo>
                  <a:lnTo>
                    <a:pt x="56" y="1069"/>
                  </a:lnTo>
                  <a:lnTo>
                    <a:pt x="72" y="1111"/>
                  </a:lnTo>
                  <a:lnTo>
                    <a:pt x="91" y="1151"/>
                  </a:lnTo>
                  <a:lnTo>
                    <a:pt x="129" y="1216"/>
                  </a:lnTo>
                  <a:lnTo>
                    <a:pt x="175" y="1275"/>
                  </a:lnTo>
                  <a:lnTo>
                    <a:pt x="227" y="1328"/>
                  </a:lnTo>
                  <a:lnTo>
                    <a:pt x="285" y="1375"/>
                  </a:lnTo>
                  <a:lnTo>
                    <a:pt x="348" y="1417"/>
                  </a:lnTo>
                  <a:lnTo>
                    <a:pt x="415" y="1453"/>
                  </a:lnTo>
                  <a:lnTo>
                    <a:pt x="487" y="1485"/>
                  </a:lnTo>
                  <a:lnTo>
                    <a:pt x="561" y="1511"/>
                  </a:lnTo>
                  <a:lnTo>
                    <a:pt x="638" y="1532"/>
                  </a:lnTo>
                  <a:lnTo>
                    <a:pt x="716" y="1548"/>
                  </a:lnTo>
                  <a:lnTo>
                    <a:pt x="795" y="1560"/>
                  </a:lnTo>
                  <a:lnTo>
                    <a:pt x="874" y="1567"/>
                  </a:lnTo>
                  <a:lnTo>
                    <a:pt x="953" y="1570"/>
                  </a:lnTo>
                  <a:lnTo>
                    <a:pt x="1035" y="1568"/>
                  </a:lnTo>
                  <a:lnTo>
                    <a:pt x="1117" y="1562"/>
                  </a:lnTo>
                  <a:lnTo>
                    <a:pt x="1199" y="1551"/>
                  </a:lnTo>
                  <a:lnTo>
                    <a:pt x="1280" y="1535"/>
                  </a:lnTo>
                  <a:lnTo>
                    <a:pt x="1359" y="1514"/>
                  </a:lnTo>
                  <a:lnTo>
                    <a:pt x="1436" y="1487"/>
                  </a:lnTo>
                  <a:lnTo>
                    <a:pt x="1486" y="1465"/>
                  </a:lnTo>
                  <a:lnTo>
                    <a:pt x="928" y="1465"/>
                  </a:lnTo>
                  <a:lnTo>
                    <a:pt x="854" y="1463"/>
                  </a:lnTo>
                  <a:lnTo>
                    <a:pt x="778" y="1457"/>
                  </a:lnTo>
                  <a:lnTo>
                    <a:pt x="702" y="1446"/>
                  </a:lnTo>
                  <a:lnTo>
                    <a:pt x="627" y="1431"/>
                  </a:lnTo>
                  <a:lnTo>
                    <a:pt x="553" y="1412"/>
                  </a:lnTo>
                  <a:lnTo>
                    <a:pt x="482" y="1388"/>
                  </a:lnTo>
                  <a:lnTo>
                    <a:pt x="413" y="1359"/>
                  </a:lnTo>
                  <a:lnTo>
                    <a:pt x="348" y="1326"/>
                  </a:lnTo>
                  <a:lnTo>
                    <a:pt x="286" y="1287"/>
                  </a:lnTo>
                  <a:lnTo>
                    <a:pt x="230" y="1243"/>
                  </a:lnTo>
                  <a:lnTo>
                    <a:pt x="179" y="1194"/>
                  </a:lnTo>
                  <a:lnTo>
                    <a:pt x="135" y="1140"/>
                  </a:lnTo>
                  <a:lnTo>
                    <a:pt x="97" y="1080"/>
                  </a:lnTo>
                  <a:lnTo>
                    <a:pt x="69" y="1012"/>
                  </a:lnTo>
                  <a:lnTo>
                    <a:pt x="63" y="984"/>
                  </a:lnTo>
                  <a:close/>
                  <a:moveTo>
                    <a:pt x="1580" y="199"/>
                  </a:moveTo>
                  <a:lnTo>
                    <a:pt x="1084" y="199"/>
                  </a:lnTo>
                  <a:lnTo>
                    <a:pt x="1164" y="203"/>
                  </a:lnTo>
                  <a:lnTo>
                    <a:pt x="1244" y="211"/>
                  </a:lnTo>
                  <a:lnTo>
                    <a:pt x="1322" y="224"/>
                  </a:lnTo>
                  <a:lnTo>
                    <a:pt x="1399" y="241"/>
                  </a:lnTo>
                  <a:lnTo>
                    <a:pt x="1474" y="262"/>
                  </a:lnTo>
                  <a:lnTo>
                    <a:pt x="1547" y="288"/>
                  </a:lnTo>
                  <a:lnTo>
                    <a:pt x="1619" y="318"/>
                  </a:lnTo>
                  <a:lnTo>
                    <a:pt x="1688" y="354"/>
                  </a:lnTo>
                  <a:lnTo>
                    <a:pt x="1753" y="396"/>
                  </a:lnTo>
                  <a:lnTo>
                    <a:pt x="1811" y="443"/>
                  </a:lnTo>
                  <a:lnTo>
                    <a:pt x="1863" y="497"/>
                  </a:lnTo>
                  <a:lnTo>
                    <a:pt x="1905" y="557"/>
                  </a:lnTo>
                  <a:lnTo>
                    <a:pt x="1938" y="635"/>
                  </a:lnTo>
                  <a:lnTo>
                    <a:pt x="1949" y="716"/>
                  </a:lnTo>
                  <a:lnTo>
                    <a:pt x="1942" y="799"/>
                  </a:lnTo>
                  <a:lnTo>
                    <a:pt x="1921" y="880"/>
                  </a:lnTo>
                  <a:lnTo>
                    <a:pt x="1888" y="958"/>
                  </a:lnTo>
                  <a:lnTo>
                    <a:pt x="1848" y="1029"/>
                  </a:lnTo>
                  <a:lnTo>
                    <a:pt x="1800" y="1097"/>
                  </a:lnTo>
                  <a:lnTo>
                    <a:pt x="1744" y="1160"/>
                  </a:lnTo>
                  <a:lnTo>
                    <a:pt x="1683" y="1218"/>
                  </a:lnTo>
                  <a:lnTo>
                    <a:pt x="1616" y="1271"/>
                  </a:lnTo>
                  <a:lnTo>
                    <a:pt x="1544" y="1318"/>
                  </a:lnTo>
                  <a:lnTo>
                    <a:pt x="1474" y="1355"/>
                  </a:lnTo>
                  <a:lnTo>
                    <a:pt x="1400" y="1386"/>
                  </a:lnTo>
                  <a:lnTo>
                    <a:pt x="1323" y="1412"/>
                  </a:lnTo>
                  <a:lnTo>
                    <a:pt x="1245" y="1432"/>
                  </a:lnTo>
                  <a:lnTo>
                    <a:pt x="1164" y="1447"/>
                  </a:lnTo>
                  <a:lnTo>
                    <a:pt x="1083" y="1457"/>
                  </a:lnTo>
                  <a:lnTo>
                    <a:pt x="1002" y="1463"/>
                  </a:lnTo>
                  <a:lnTo>
                    <a:pt x="928" y="1465"/>
                  </a:lnTo>
                  <a:lnTo>
                    <a:pt x="1486" y="1465"/>
                  </a:lnTo>
                  <a:lnTo>
                    <a:pt x="1510" y="1455"/>
                  </a:lnTo>
                  <a:lnTo>
                    <a:pt x="1584" y="1414"/>
                  </a:lnTo>
                  <a:lnTo>
                    <a:pt x="1655" y="1366"/>
                  </a:lnTo>
                  <a:lnTo>
                    <a:pt x="1720" y="1313"/>
                  </a:lnTo>
                  <a:lnTo>
                    <a:pt x="1779" y="1255"/>
                  </a:lnTo>
                  <a:lnTo>
                    <a:pt x="1833" y="1193"/>
                  </a:lnTo>
                  <a:lnTo>
                    <a:pt x="1880" y="1127"/>
                  </a:lnTo>
                  <a:lnTo>
                    <a:pt x="1916" y="1063"/>
                  </a:lnTo>
                  <a:lnTo>
                    <a:pt x="1945" y="996"/>
                  </a:lnTo>
                  <a:lnTo>
                    <a:pt x="1966" y="927"/>
                  </a:lnTo>
                  <a:lnTo>
                    <a:pt x="1980" y="858"/>
                  </a:lnTo>
                  <a:lnTo>
                    <a:pt x="1986" y="787"/>
                  </a:lnTo>
                  <a:lnTo>
                    <a:pt x="1983" y="717"/>
                  </a:lnTo>
                  <a:lnTo>
                    <a:pt x="1973" y="648"/>
                  </a:lnTo>
                  <a:lnTo>
                    <a:pt x="1955" y="580"/>
                  </a:lnTo>
                  <a:lnTo>
                    <a:pt x="1929" y="515"/>
                  </a:lnTo>
                  <a:lnTo>
                    <a:pt x="1894" y="453"/>
                  </a:lnTo>
                  <a:lnTo>
                    <a:pt x="1851" y="394"/>
                  </a:lnTo>
                  <a:lnTo>
                    <a:pt x="1799" y="339"/>
                  </a:lnTo>
                  <a:lnTo>
                    <a:pt x="1739" y="290"/>
                  </a:lnTo>
                  <a:lnTo>
                    <a:pt x="1679" y="250"/>
                  </a:lnTo>
                  <a:lnTo>
                    <a:pt x="1615" y="215"/>
                  </a:lnTo>
                  <a:lnTo>
                    <a:pt x="1580" y="199"/>
                  </a:lnTo>
                  <a:close/>
                  <a:moveTo>
                    <a:pt x="1068" y="0"/>
                  </a:moveTo>
                  <a:lnTo>
                    <a:pt x="989" y="0"/>
                  </a:lnTo>
                  <a:lnTo>
                    <a:pt x="910" y="4"/>
                  </a:lnTo>
                  <a:lnTo>
                    <a:pt x="831" y="12"/>
                  </a:lnTo>
                  <a:lnTo>
                    <a:pt x="754" y="25"/>
                  </a:lnTo>
                  <a:lnTo>
                    <a:pt x="677" y="42"/>
                  </a:lnTo>
                  <a:lnTo>
                    <a:pt x="603" y="64"/>
                  </a:lnTo>
                  <a:lnTo>
                    <a:pt x="531" y="90"/>
                  </a:lnTo>
                  <a:lnTo>
                    <a:pt x="461" y="122"/>
                  </a:lnTo>
                  <a:lnTo>
                    <a:pt x="394" y="159"/>
                  </a:lnTo>
                  <a:lnTo>
                    <a:pt x="331" y="202"/>
                  </a:lnTo>
                  <a:lnTo>
                    <a:pt x="271" y="252"/>
                  </a:lnTo>
                  <a:lnTo>
                    <a:pt x="217" y="307"/>
                  </a:lnTo>
                  <a:lnTo>
                    <a:pt x="170" y="367"/>
                  </a:lnTo>
                  <a:lnTo>
                    <a:pt x="130" y="431"/>
                  </a:lnTo>
                  <a:lnTo>
                    <a:pt x="96" y="498"/>
                  </a:lnTo>
                  <a:lnTo>
                    <a:pt x="68" y="568"/>
                  </a:lnTo>
                  <a:lnTo>
                    <a:pt x="39" y="635"/>
                  </a:lnTo>
                  <a:lnTo>
                    <a:pt x="18" y="705"/>
                  </a:lnTo>
                  <a:lnTo>
                    <a:pt x="5" y="776"/>
                  </a:lnTo>
                  <a:lnTo>
                    <a:pt x="0" y="848"/>
                  </a:lnTo>
                  <a:lnTo>
                    <a:pt x="1" y="921"/>
                  </a:lnTo>
                  <a:lnTo>
                    <a:pt x="9" y="994"/>
                  </a:lnTo>
                  <a:lnTo>
                    <a:pt x="22" y="1066"/>
                  </a:lnTo>
                  <a:lnTo>
                    <a:pt x="23" y="1071"/>
                  </a:lnTo>
                  <a:lnTo>
                    <a:pt x="28" y="1099"/>
                  </a:lnTo>
                  <a:lnTo>
                    <a:pt x="48" y="1096"/>
                  </a:lnTo>
                  <a:lnTo>
                    <a:pt x="42" y="1068"/>
                  </a:lnTo>
                  <a:lnTo>
                    <a:pt x="41" y="1063"/>
                  </a:lnTo>
                  <a:lnTo>
                    <a:pt x="38" y="1043"/>
                  </a:lnTo>
                  <a:lnTo>
                    <a:pt x="36" y="1023"/>
                  </a:lnTo>
                  <a:lnTo>
                    <a:pt x="34" y="1004"/>
                  </a:lnTo>
                  <a:lnTo>
                    <a:pt x="32" y="984"/>
                  </a:lnTo>
                  <a:lnTo>
                    <a:pt x="63" y="984"/>
                  </a:lnTo>
                  <a:lnTo>
                    <a:pt x="53" y="943"/>
                  </a:lnTo>
                  <a:lnTo>
                    <a:pt x="49" y="873"/>
                  </a:lnTo>
                  <a:lnTo>
                    <a:pt x="55" y="802"/>
                  </a:lnTo>
                  <a:lnTo>
                    <a:pt x="69" y="731"/>
                  </a:lnTo>
                  <a:lnTo>
                    <a:pt x="80" y="702"/>
                  </a:lnTo>
                  <a:lnTo>
                    <a:pt x="93" y="674"/>
                  </a:lnTo>
                  <a:lnTo>
                    <a:pt x="108" y="646"/>
                  </a:lnTo>
                  <a:lnTo>
                    <a:pt x="124" y="619"/>
                  </a:lnTo>
                  <a:lnTo>
                    <a:pt x="167" y="558"/>
                  </a:lnTo>
                  <a:lnTo>
                    <a:pt x="217" y="502"/>
                  </a:lnTo>
                  <a:lnTo>
                    <a:pt x="273" y="450"/>
                  </a:lnTo>
                  <a:lnTo>
                    <a:pt x="335" y="404"/>
                  </a:lnTo>
                  <a:lnTo>
                    <a:pt x="400" y="362"/>
                  </a:lnTo>
                  <a:lnTo>
                    <a:pt x="469" y="325"/>
                  </a:lnTo>
                  <a:lnTo>
                    <a:pt x="540" y="294"/>
                  </a:lnTo>
                  <a:lnTo>
                    <a:pt x="614" y="267"/>
                  </a:lnTo>
                  <a:lnTo>
                    <a:pt x="689" y="244"/>
                  </a:lnTo>
                  <a:lnTo>
                    <a:pt x="755" y="229"/>
                  </a:lnTo>
                  <a:lnTo>
                    <a:pt x="427" y="229"/>
                  </a:lnTo>
                  <a:lnTo>
                    <a:pt x="448" y="217"/>
                  </a:lnTo>
                  <a:lnTo>
                    <a:pt x="468" y="205"/>
                  </a:lnTo>
                  <a:lnTo>
                    <a:pt x="490" y="193"/>
                  </a:lnTo>
                  <a:lnTo>
                    <a:pt x="512" y="182"/>
                  </a:lnTo>
                  <a:lnTo>
                    <a:pt x="585" y="150"/>
                  </a:lnTo>
                  <a:lnTo>
                    <a:pt x="660" y="123"/>
                  </a:lnTo>
                  <a:lnTo>
                    <a:pt x="738" y="101"/>
                  </a:lnTo>
                  <a:lnTo>
                    <a:pt x="818" y="84"/>
                  </a:lnTo>
                  <a:lnTo>
                    <a:pt x="898" y="72"/>
                  </a:lnTo>
                  <a:lnTo>
                    <a:pt x="980" y="64"/>
                  </a:lnTo>
                  <a:lnTo>
                    <a:pt x="1062" y="61"/>
                  </a:lnTo>
                  <a:lnTo>
                    <a:pt x="1465" y="61"/>
                  </a:lnTo>
                  <a:lnTo>
                    <a:pt x="1456" y="51"/>
                  </a:lnTo>
                  <a:lnTo>
                    <a:pt x="1381" y="35"/>
                  </a:lnTo>
                  <a:lnTo>
                    <a:pt x="1305" y="21"/>
                  </a:lnTo>
                  <a:lnTo>
                    <a:pt x="1227" y="11"/>
                  </a:lnTo>
                  <a:lnTo>
                    <a:pt x="1148" y="4"/>
                  </a:lnTo>
                  <a:lnTo>
                    <a:pt x="1068" y="0"/>
                  </a:lnTo>
                  <a:close/>
                  <a:moveTo>
                    <a:pt x="1027" y="92"/>
                  </a:moveTo>
                  <a:lnTo>
                    <a:pt x="951" y="95"/>
                  </a:lnTo>
                  <a:lnTo>
                    <a:pt x="875" y="101"/>
                  </a:lnTo>
                  <a:lnTo>
                    <a:pt x="801" y="111"/>
                  </a:lnTo>
                  <a:lnTo>
                    <a:pt x="729" y="124"/>
                  </a:lnTo>
                  <a:lnTo>
                    <a:pt x="651" y="143"/>
                  </a:lnTo>
                  <a:lnTo>
                    <a:pt x="574" y="167"/>
                  </a:lnTo>
                  <a:lnTo>
                    <a:pt x="499" y="196"/>
                  </a:lnTo>
                  <a:lnTo>
                    <a:pt x="427" y="229"/>
                  </a:lnTo>
                  <a:lnTo>
                    <a:pt x="755" y="229"/>
                  </a:lnTo>
                  <a:lnTo>
                    <a:pt x="766" y="227"/>
                  </a:lnTo>
                  <a:lnTo>
                    <a:pt x="845" y="213"/>
                  </a:lnTo>
                  <a:lnTo>
                    <a:pt x="924" y="204"/>
                  </a:lnTo>
                  <a:lnTo>
                    <a:pt x="1004" y="199"/>
                  </a:lnTo>
                  <a:lnTo>
                    <a:pt x="1580" y="199"/>
                  </a:lnTo>
                  <a:lnTo>
                    <a:pt x="1548" y="185"/>
                  </a:lnTo>
                  <a:lnTo>
                    <a:pt x="1478" y="159"/>
                  </a:lnTo>
                  <a:lnTo>
                    <a:pt x="1406" y="137"/>
                  </a:lnTo>
                  <a:lnTo>
                    <a:pt x="1332" y="120"/>
                  </a:lnTo>
                  <a:lnTo>
                    <a:pt x="1256" y="107"/>
                  </a:lnTo>
                  <a:lnTo>
                    <a:pt x="1180" y="98"/>
                  </a:lnTo>
                  <a:lnTo>
                    <a:pt x="1103" y="93"/>
                  </a:lnTo>
                  <a:lnTo>
                    <a:pt x="1027" y="92"/>
                  </a:lnTo>
                  <a:close/>
                  <a:moveTo>
                    <a:pt x="1465" y="61"/>
                  </a:moveTo>
                  <a:lnTo>
                    <a:pt x="1062" y="61"/>
                  </a:lnTo>
                  <a:lnTo>
                    <a:pt x="1145" y="62"/>
                  </a:lnTo>
                  <a:lnTo>
                    <a:pt x="1227" y="67"/>
                  </a:lnTo>
                  <a:lnTo>
                    <a:pt x="1308" y="76"/>
                  </a:lnTo>
                  <a:lnTo>
                    <a:pt x="1388" y="88"/>
                  </a:lnTo>
                  <a:lnTo>
                    <a:pt x="1467" y="104"/>
                  </a:lnTo>
                  <a:lnTo>
                    <a:pt x="1469" y="96"/>
                  </a:lnTo>
                  <a:lnTo>
                    <a:pt x="1469" y="79"/>
                  </a:lnTo>
                  <a:lnTo>
                    <a:pt x="1465" y="6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59143365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4" name="suction.wav"/>
                                        </p:tgtEl>
                                      </p:cMediaNode>
                                    </p:audio>
                                  </p:subTnLst>
                                </p:cTn>
                              </p:par>
                              <p:par>
                                <p:cTn id="16" presetID="21"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subTnLst>
                                    <p:audio>
                                      <p:cMediaNode>
                                        <p:cTn display="0" masterRel="sameClick">
                                          <p:stCondLst>
                                            <p:cond evt="begin" delay="0">
                                              <p:tn val="16"/>
                                            </p:cond>
                                          </p:stCondLst>
                                          <p:endCondLst>
                                            <p:cond evt="onStopAudio" delay="0">
                                              <p:tgtEl>
                                                <p:sldTgt/>
                                              </p:tgtEl>
                                            </p:cond>
                                          </p:endCondLst>
                                        </p:cTn>
                                        <p:tgtEl>
                                          <p:sndTgt r:embed="rId4"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ÜNİVERSİTE REFORMU</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87791" y="3916573"/>
            <a:ext cx="10761784" cy="1384995"/>
          </a:xfrm>
          <a:prstGeom prst="rect">
            <a:avLst/>
          </a:prstGeom>
        </p:spPr>
        <p:txBody>
          <a:bodyPr wrap="square">
            <a:spAutoFit/>
          </a:bodyPr>
          <a:lstStyle/>
          <a:p>
            <a:pPr algn="just"/>
            <a:r>
              <a:rPr lang="tr-TR" sz="2800" dirty="0" smtClean="0">
                <a:solidFill>
                  <a:srgbClr val="000000"/>
                </a:solidFill>
                <a:latin typeface="Helvetica"/>
              </a:rPr>
              <a:t>Osmanlı döneminde </a:t>
            </a:r>
            <a:r>
              <a:rPr lang="tr-TR" sz="2800" dirty="0">
                <a:solidFill>
                  <a:srgbClr val="000000"/>
                </a:solidFill>
                <a:latin typeface="Helvetica"/>
              </a:rPr>
              <a:t>üniversite </a:t>
            </a:r>
            <a:r>
              <a:rPr lang="tr-TR" sz="2800" dirty="0" smtClean="0">
                <a:solidFill>
                  <a:srgbClr val="000000"/>
                </a:solidFill>
                <a:latin typeface="Helvetica"/>
              </a:rPr>
              <a:t>olarak eğitim veren Darülfünun </a:t>
            </a:r>
            <a:r>
              <a:rPr lang="tr-TR" sz="2800" dirty="0">
                <a:solidFill>
                  <a:srgbClr val="000000"/>
                </a:solidFill>
                <a:latin typeface="Helvetica"/>
              </a:rPr>
              <a:t>vardı. Fakat Darülfünunda </a:t>
            </a:r>
            <a:r>
              <a:rPr lang="tr-TR" sz="2800" dirty="0" smtClean="0">
                <a:solidFill>
                  <a:srgbClr val="000000"/>
                </a:solidFill>
                <a:latin typeface="Helvetica"/>
              </a:rPr>
              <a:t>çağın gereklerini kapsayan eğitimler verilemiyordu. Bu nedenle de </a:t>
            </a:r>
            <a:r>
              <a:rPr lang="tr-TR" sz="2800" dirty="0">
                <a:solidFill>
                  <a:srgbClr val="000000"/>
                </a:solidFill>
                <a:latin typeface="Helvetica"/>
              </a:rPr>
              <a:t>yenilik yapmak gerekiyordu.</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3618" y="1072257"/>
            <a:ext cx="2619375" cy="23762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4175" y="1072257"/>
            <a:ext cx="2552700" cy="23042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70479" y="1072257"/>
            <a:ext cx="3028401" cy="23042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01751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subTnLst>
                                    <p:audio>
                                      <p:cMediaNode>
                                        <p:cTn display="0" masterRel="sameClick">
                                          <p:stCondLst>
                                            <p:cond evt="begin" delay="0">
                                              <p:tn val="14"/>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ÜNİVERSİTE REFORMU</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757261" y="4555373"/>
            <a:ext cx="6890787" cy="1384995"/>
          </a:xfrm>
          <a:prstGeom prst="rect">
            <a:avLst/>
          </a:prstGeom>
        </p:spPr>
        <p:txBody>
          <a:bodyPr wrap="square">
            <a:spAutoFit/>
          </a:bodyPr>
          <a:lstStyle/>
          <a:p>
            <a:pPr algn="just"/>
            <a:r>
              <a:rPr lang="tr-TR" sz="2800" dirty="0" smtClean="0">
                <a:solidFill>
                  <a:srgbClr val="000000"/>
                </a:solidFill>
                <a:latin typeface="Helvetica"/>
              </a:rPr>
              <a:t>Üniversite reformu için </a:t>
            </a:r>
            <a:r>
              <a:rPr lang="tr-TR" sz="2800" dirty="0">
                <a:solidFill>
                  <a:srgbClr val="000000"/>
                </a:solidFill>
                <a:latin typeface="Helvetica"/>
              </a:rPr>
              <a:t>İsviçreli Prof. Dr. Albert </a:t>
            </a:r>
            <a:r>
              <a:rPr lang="tr-TR" sz="2800" dirty="0" err="1">
                <a:solidFill>
                  <a:srgbClr val="000000"/>
                </a:solidFill>
                <a:latin typeface="Helvetica"/>
              </a:rPr>
              <a:t>Malche</a:t>
            </a:r>
            <a:r>
              <a:rPr lang="tr-TR" sz="2800" dirty="0">
                <a:solidFill>
                  <a:srgbClr val="000000"/>
                </a:solidFill>
                <a:latin typeface="Helvetica"/>
              </a:rPr>
              <a:t> davet edilerek </a:t>
            </a:r>
            <a:r>
              <a:rPr lang="tr-TR" sz="2800" dirty="0" smtClean="0">
                <a:solidFill>
                  <a:srgbClr val="000000"/>
                </a:solidFill>
                <a:latin typeface="Helvetica"/>
              </a:rPr>
              <a:t>konu ile ilgili rapor </a:t>
            </a:r>
            <a:r>
              <a:rPr lang="tr-TR" sz="2800" dirty="0">
                <a:solidFill>
                  <a:srgbClr val="000000"/>
                </a:solidFill>
                <a:latin typeface="Helvetica"/>
              </a:rPr>
              <a:t>hazırlatıldı. </a:t>
            </a:r>
          </a:p>
        </p:txBody>
      </p:sp>
      <p:pic>
        <p:nvPicPr>
          <p:cNvPr id="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5723" y="1029589"/>
            <a:ext cx="4523164" cy="2823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801" y="1001297"/>
            <a:ext cx="3342014" cy="4712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884221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ÜNİVERSİTE REFORMU</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5032165" y="1197517"/>
            <a:ext cx="6784697" cy="4031873"/>
          </a:xfrm>
          <a:prstGeom prst="rect">
            <a:avLst/>
          </a:prstGeom>
        </p:spPr>
        <p:txBody>
          <a:bodyPr wrap="square">
            <a:spAutoFit/>
          </a:bodyPr>
          <a:lstStyle/>
          <a:p>
            <a:pPr algn="just"/>
            <a:endParaRPr lang="tr-TR" sz="2000" dirty="0" smtClean="0">
              <a:solidFill>
                <a:srgbClr val="000000"/>
              </a:solidFill>
              <a:latin typeface="Helvetica"/>
            </a:endParaRPr>
          </a:p>
          <a:p>
            <a:pPr algn="just"/>
            <a:endParaRPr lang="tr-TR" sz="2000" dirty="0" smtClean="0">
              <a:solidFill>
                <a:srgbClr val="000000"/>
              </a:solidFill>
              <a:latin typeface="Helvetica"/>
            </a:endParaRPr>
          </a:p>
          <a:p>
            <a:pPr algn="just"/>
            <a:r>
              <a:rPr lang="tr-TR" sz="2400" dirty="0" smtClean="0">
                <a:solidFill>
                  <a:srgbClr val="000000"/>
                </a:solidFill>
                <a:latin typeface="Helvetica"/>
              </a:rPr>
              <a:t>Albert </a:t>
            </a:r>
            <a:r>
              <a:rPr lang="tr-TR" sz="2400" dirty="0" err="1" smtClean="0">
                <a:solidFill>
                  <a:srgbClr val="000000"/>
                </a:solidFill>
                <a:latin typeface="Helvetica"/>
              </a:rPr>
              <a:t>Malche’nin</a:t>
            </a:r>
            <a:r>
              <a:rPr lang="tr-TR" sz="2400" dirty="0" smtClean="0">
                <a:solidFill>
                  <a:srgbClr val="000000"/>
                </a:solidFill>
                <a:latin typeface="Helvetica"/>
              </a:rPr>
              <a:t> </a:t>
            </a:r>
            <a:r>
              <a:rPr lang="tr-TR" sz="2400" dirty="0">
                <a:solidFill>
                  <a:srgbClr val="000000"/>
                </a:solidFill>
                <a:latin typeface="Helvetica"/>
              </a:rPr>
              <a:t>hazırladığı rapor doğrultusunda;</a:t>
            </a:r>
          </a:p>
          <a:p>
            <a:pPr algn="just"/>
            <a:endParaRPr lang="tr-TR" sz="2400" dirty="0" smtClean="0">
              <a:solidFill>
                <a:srgbClr val="000000"/>
              </a:solidFill>
              <a:latin typeface="Helvetica"/>
            </a:endParaRPr>
          </a:p>
          <a:p>
            <a:pPr algn="just"/>
            <a:r>
              <a:rPr lang="tr-TR" sz="2400" dirty="0" smtClean="0">
                <a:solidFill>
                  <a:srgbClr val="000000"/>
                </a:solidFill>
                <a:latin typeface="Helvetica"/>
              </a:rPr>
              <a:t> Derslerde </a:t>
            </a:r>
            <a:r>
              <a:rPr lang="tr-TR" sz="2400" dirty="0">
                <a:solidFill>
                  <a:srgbClr val="000000"/>
                </a:solidFill>
                <a:latin typeface="Helvetica"/>
              </a:rPr>
              <a:t>deney, gözlem ve uygulamalara ağırlık </a:t>
            </a:r>
            <a:r>
              <a:rPr lang="tr-TR" sz="2400" dirty="0" smtClean="0">
                <a:solidFill>
                  <a:srgbClr val="000000"/>
                </a:solidFill>
                <a:latin typeface="Helvetica"/>
              </a:rPr>
              <a:t>verildi, üniversitelerin </a:t>
            </a:r>
            <a:r>
              <a:rPr lang="tr-TR" sz="2400" dirty="0">
                <a:solidFill>
                  <a:srgbClr val="000000"/>
                </a:solidFill>
                <a:latin typeface="Helvetica"/>
              </a:rPr>
              <a:t>akademik personel, bina ve malzeme ihtiyaçları giderildi, yurt dışından alanında </a:t>
            </a:r>
            <a:r>
              <a:rPr lang="tr-TR" sz="2400" dirty="0" smtClean="0">
                <a:solidFill>
                  <a:srgbClr val="000000"/>
                </a:solidFill>
                <a:latin typeface="Helvetica"/>
              </a:rPr>
              <a:t>uzman bilim </a:t>
            </a:r>
            <a:r>
              <a:rPr lang="tr-TR" sz="2400" dirty="0">
                <a:solidFill>
                  <a:srgbClr val="000000"/>
                </a:solidFill>
                <a:latin typeface="Helvetica"/>
              </a:rPr>
              <a:t>insanı getirildi, Avrupa’daki çeşitli ülkelere yetiştirilmek üzere öğrenciler gönderilmiştir.</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688" y="899992"/>
            <a:ext cx="3966259"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546763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ÜNİVERSİTE REFORMU</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872197" y="4399917"/>
            <a:ext cx="10986867" cy="1692771"/>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800" dirty="0" err="1">
                <a:solidFill>
                  <a:srgbClr val="000000"/>
                </a:solidFill>
                <a:latin typeface="Helvetica"/>
              </a:rPr>
              <a:t>Malche’nin</a:t>
            </a:r>
            <a:r>
              <a:rPr lang="tr-TR" sz="2800" dirty="0">
                <a:solidFill>
                  <a:srgbClr val="000000"/>
                </a:solidFill>
                <a:latin typeface="Helvetica"/>
              </a:rPr>
              <a:t> raporu </a:t>
            </a:r>
            <a:r>
              <a:rPr lang="tr-TR" sz="2800" dirty="0" smtClean="0">
                <a:solidFill>
                  <a:srgbClr val="000000"/>
                </a:solidFill>
                <a:latin typeface="Helvetica"/>
              </a:rPr>
              <a:t>temel alınarak </a:t>
            </a:r>
            <a:r>
              <a:rPr lang="tr-TR" sz="2800" dirty="0">
                <a:solidFill>
                  <a:srgbClr val="000000"/>
                </a:solidFill>
                <a:latin typeface="Helvetica"/>
              </a:rPr>
              <a:t>yapılan üniversite reformu ile Osmanlı Devleti’nde Üniversite olarak kurulan Darülfünun, 1933’te İstanbul Üniversitesine dönüştürüldü.</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050" y="1008296"/>
            <a:ext cx="9861159" cy="339162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010639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GÜZEL SANATLAR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59654" y="4299193"/>
            <a:ext cx="10958734" cy="1384995"/>
          </a:xfrm>
          <a:prstGeom prst="rect">
            <a:avLst/>
          </a:prstGeom>
        </p:spPr>
        <p:txBody>
          <a:bodyPr wrap="square">
            <a:spAutoFit/>
          </a:bodyPr>
          <a:lstStyle/>
          <a:p>
            <a:pPr algn="just"/>
            <a:endParaRPr lang="tr-TR" sz="2000" dirty="0" smtClean="0">
              <a:solidFill>
                <a:srgbClr val="000000"/>
              </a:solidFill>
              <a:latin typeface="Helvetica"/>
            </a:endParaRPr>
          </a:p>
          <a:p>
            <a:pPr algn="ctr"/>
            <a:r>
              <a:rPr lang="tr-TR" sz="3200" dirty="0">
                <a:solidFill>
                  <a:srgbClr val="000000"/>
                </a:solidFill>
                <a:latin typeface="Helvetica"/>
              </a:rPr>
              <a:t>“Sanatsız kalan bir milletin hayat damarlarından biri kopmuş demektir.”</a:t>
            </a:r>
          </a:p>
        </p:txBody>
      </p:sp>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1380" y="1178168"/>
            <a:ext cx="31210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943712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GÜZEL SANATLAR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111348" y="1250235"/>
            <a:ext cx="5508104" cy="1484759"/>
            <a:chOff x="0" y="1556791"/>
            <a:chExt cx="5508104" cy="1484759"/>
          </a:xfrm>
        </p:grpSpPr>
        <p:pic>
          <p:nvPicPr>
            <p:cNvPr id="5"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783769" y="1719331"/>
              <a:ext cx="4075013" cy="1015663"/>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1- Ankara’da “Türk İnkılap Sergisi” açılmıştır.</a:t>
              </a:r>
            </a:p>
          </p:txBody>
        </p:sp>
      </p:grpSp>
      <p:pic>
        <p:nvPicPr>
          <p:cNvPr id="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1460" y="1106220"/>
            <a:ext cx="3192413" cy="20882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up 7"/>
          <p:cNvGrpSpPr/>
          <p:nvPr/>
        </p:nvGrpSpPr>
        <p:grpSpPr>
          <a:xfrm>
            <a:off x="930820" y="3842524"/>
            <a:ext cx="5508104" cy="1772791"/>
            <a:chOff x="0" y="1556791"/>
            <a:chExt cx="5508104" cy="1484759"/>
          </a:xfrm>
        </p:grpSpPr>
        <p:pic>
          <p:nvPicPr>
            <p:cNvPr id="9"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Dikdörtgen 9"/>
            <p:cNvSpPr/>
            <p:nvPr/>
          </p:nvSpPr>
          <p:spPr>
            <a:xfrm>
              <a:off x="763426" y="1918643"/>
              <a:ext cx="4075013" cy="1015663"/>
            </a:xfrm>
            <a:prstGeom prst="rect">
              <a:avLst/>
            </a:prstGeom>
          </p:spPr>
          <p:txBody>
            <a:bodyPr wrap="square">
              <a:spAutoFit/>
            </a:bodyPr>
            <a:lstStyle/>
            <a:p>
              <a:pPr algn="just"/>
              <a:r>
                <a:rPr lang="tr-TR" sz="2000" b="1" dirty="0" smtClean="0">
                  <a:latin typeface="Helvetica"/>
                </a:rPr>
                <a:t>2- </a:t>
              </a:r>
              <a:r>
                <a:rPr lang="tr-TR" sz="2000" b="1" dirty="0">
                  <a:latin typeface="Helvetica"/>
                </a:rPr>
                <a:t>Resim öğretmeni yetiştirmek için Gazi Eğitim Enstitüsünde resim bölümü açılmıştır.</a:t>
              </a:r>
            </a:p>
          </p:txBody>
        </p:sp>
      </p:grpSp>
      <p:pic>
        <p:nvPicPr>
          <p:cNvPr id="11"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3427" y="3643910"/>
            <a:ext cx="3768477" cy="24740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85386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subTnLst>
                                    <p:audio>
                                      <p:cMediaNode>
                                        <p:cTn display="0" masterRel="sameClick">
                                          <p:stCondLst>
                                            <p:cond evt="begin" delay="0">
                                              <p:tn val="13"/>
                                            </p:cond>
                                          </p:stCondLst>
                                          <p:endCondLst>
                                            <p:cond evt="onStopAudio" delay="0">
                                              <p:tgtEl>
                                                <p:sldTgt/>
                                              </p:tgtEl>
                                            </p:cond>
                                          </p:endCondLst>
                                        </p:cTn>
                                        <p:tgtEl>
                                          <p:sndTgt r:embed="rId3" name="suction.wav"/>
                                        </p:tgtEl>
                                      </p:cMediaNode>
                                    </p:audio>
                                  </p:sub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GÜZEL SANATLAR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308296" y="1395471"/>
            <a:ext cx="5508104" cy="1484759"/>
            <a:chOff x="0" y="1556791"/>
            <a:chExt cx="5508104" cy="1484759"/>
          </a:xfrm>
        </p:grpSpPr>
        <p:pic>
          <p:nvPicPr>
            <p:cNvPr id="5"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928258" y="1556791"/>
              <a:ext cx="4075013" cy="1323439"/>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3- 1937 yılında İstanbul’da “Resim ve Heykel Müzesi” açılmıştır.</a:t>
              </a:r>
            </a:p>
          </p:txBody>
        </p:sp>
      </p:grpSp>
      <p:grpSp>
        <p:nvGrpSpPr>
          <p:cNvPr id="7" name="Grup 6"/>
          <p:cNvGrpSpPr/>
          <p:nvPr/>
        </p:nvGrpSpPr>
        <p:grpSpPr>
          <a:xfrm>
            <a:off x="1127768" y="3987760"/>
            <a:ext cx="5508104" cy="1772791"/>
            <a:chOff x="0" y="1556791"/>
            <a:chExt cx="5508104" cy="1484759"/>
          </a:xfrm>
        </p:grpSpPr>
        <p:pic>
          <p:nvPicPr>
            <p:cNvPr id="8"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ikdörtgen 8"/>
            <p:cNvSpPr/>
            <p:nvPr/>
          </p:nvSpPr>
          <p:spPr>
            <a:xfrm>
              <a:off x="763426" y="1918643"/>
              <a:ext cx="4075013" cy="850644"/>
            </a:xfrm>
            <a:prstGeom prst="rect">
              <a:avLst/>
            </a:prstGeom>
          </p:spPr>
          <p:txBody>
            <a:bodyPr wrap="square">
              <a:spAutoFit/>
            </a:bodyPr>
            <a:lstStyle/>
            <a:p>
              <a:pPr algn="just"/>
              <a:r>
                <a:rPr lang="tr-TR" sz="2000" b="1" dirty="0">
                  <a:latin typeface="Helvetica"/>
                </a:rPr>
                <a:t>4- Sanayi-i Nefise Mektebi, Güzel Sanatlar Akademisine dönüştürülmüştür.</a:t>
              </a:r>
            </a:p>
          </p:txBody>
        </p:sp>
      </p:grpSp>
      <p:pic>
        <p:nvPicPr>
          <p:cNvPr id="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8976" y="1266312"/>
            <a:ext cx="3299792" cy="21453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54152" y="3616645"/>
            <a:ext cx="3551672" cy="24323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54069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suction.wav"/>
                                        </p:tgtEl>
                                      </p:cMediaNode>
                                    </p:audio>
                                  </p:sub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GÜZEL SANATLAR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575582" y="1395471"/>
            <a:ext cx="5508104" cy="1484759"/>
            <a:chOff x="0" y="1556791"/>
            <a:chExt cx="5508104" cy="1484759"/>
          </a:xfrm>
        </p:grpSpPr>
        <p:pic>
          <p:nvPicPr>
            <p:cNvPr id="5"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928258" y="1556791"/>
              <a:ext cx="4075013" cy="1323439"/>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5- 1924 yılında müzik öğretmeni yetiştirmek üzere Musiki Muallim Mektebi açılmıştır.</a:t>
              </a:r>
            </a:p>
          </p:txBody>
        </p:sp>
      </p:grpSp>
      <p:grpSp>
        <p:nvGrpSpPr>
          <p:cNvPr id="7" name="Grup 6"/>
          <p:cNvGrpSpPr/>
          <p:nvPr/>
        </p:nvGrpSpPr>
        <p:grpSpPr>
          <a:xfrm>
            <a:off x="1395054" y="3987760"/>
            <a:ext cx="5508104" cy="1772791"/>
            <a:chOff x="0" y="1556791"/>
            <a:chExt cx="5508104" cy="1484759"/>
          </a:xfrm>
        </p:grpSpPr>
        <p:pic>
          <p:nvPicPr>
            <p:cNvPr id="8"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ikdörtgen 8"/>
            <p:cNvSpPr/>
            <p:nvPr/>
          </p:nvSpPr>
          <p:spPr>
            <a:xfrm>
              <a:off x="763426" y="1918643"/>
              <a:ext cx="4075013" cy="592873"/>
            </a:xfrm>
            <a:prstGeom prst="rect">
              <a:avLst/>
            </a:prstGeom>
          </p:spPr>
          <p:txBody>
            <a:bodyPr wrap="square">
              <a:spAutoFit/>
            </a:bodyPr>
            <a:lstStyle/>
            <a:p>
              <a:pPr algn="just"/>
              <a:r>
                <a:rPr lang="tr-TR" sz="2000" b="1" dirty="0">
                  <a:latin typeface="Helvetica"/>
                </a:rPr>
                <a:t>6- Avrupa’ya müzik eğitimi için öğrenciler gönderilmiştir.</a:t>
              </a:r>
            </a:p>
          </p:txBody>
        </p:sp>
      </p:grpSp>
      <p:pic>
        <p:nvPicPr>
          <p:cNvPr id="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77769" y="1304412"/>
            <a:ext cx="3046277" cy="2179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3269" y="3987760"/>
            <a:ext cx="2835276" cy="204231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797713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3" name="suction.wav"/>
                                        </p:tgtEl>
                                      </p:cMediaNode>
                                    </p:audio>
                                  </p:sub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subTnLst>
                                    <p:audio>
                                      <p:cMediaNode>
                                        <p:cTn display="0" masterRel="sameClick">
                                          <p:stCondLst>
                                            <p:cond evt="begin" delay="0">
                                              <p:tn val="16"/>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GÜZEL SANATLAR</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up 11"/>
          <p:cNvGrpSpPr/>
          <p:nvPr/>
        </p:nvGrpSpPr>
        <p:grpSpPr>
          <a:xfrm>
            <a:off x="1879017" y="855764"/>
            <a:ext cx="8532440" cy="2756963"/>
            <a:chOff x="0" y="1556791"/>
            <a:chExt cx="5508104" cy="1484759"/>
          </a:xfrm>
        </p:grpSpPr>
        <p:pic>
          <p:nvPicPr>
            <p:cNvPr id="13"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Dikdörtgen 13"/>
            <p:cNvSpPr/>
            <p:nvPr/>
          </p:nvSpPr>
          <p:spPr>
            <a:xfrm>
              <a:off x="720184" y="1942802"/>
              <a:ext cx="4468210" cy="712736"/>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7- Atatürk tarafından ilk Türk operasının kurulması için Adnan </a:t>
              </a:r>
              <a:r>
                <a:rPr lang="tr-TR" sz="2000" b="1" dirty="0" err="1">
                  <a:latin typeface="Helvetica"/>
                </a:rPr>
                <a:t>Saygun</a:t>
              </a:r>
              <a:r>
                <a:rPr lang="tr-TR" sz="2000" b="1" dirty="0">
                  <a:latin typeface="Helvetica"/>
                </a:rPr>
                <a:t>, ilk konservatuvar için Cemal Reşit Rey görevlendirilmiştir.</a:t>
              </a:r>
            </a:p>
          </p:txBody>
        </p:sp>
      </p:grpSp>
      <p:pic>
        <p:nvPicPr>
          <p:cNvPr id="1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8929" y="3612727"/>
            <a:ext cx="2468294" cy="25716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96410" y="3612727"/>
            <a:ext cx="2448272" cy="27244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76016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subTnLst>
                                    <p:audio>
                                      <p:cMediaNode>
                                        <p:cTn display="0" masterRel="sameClick">
                                          <p:stCondLst>
                                            <p:cond evt="begin" delay="0">
                                              <p:tn val="11"/>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a:t>
            </a:r>
            <a:r>
              <a:rPr lang="tr-TR" sz="3200" b="1" dirty="0" smtClean="0"/>
              <a:t>SPOR</a:t>
            </a:r>
            <a:endParaRPr lang="fi-FI" sz="3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3611" y="1056075"/>
            <a:ext cx="3121025"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844061" y="4177100"/>
            <a:ext cx="10578903" cy="1508105"/>
          </a:xfrm>
          <a:prstGeom prst="rect">
            <a:avLst/>
          </a:prstGeom>
        </p:spPr>
        <p:txBody>
          <a:bodyPr wrap="square">
            <a:spAutoFit/>
          </a:bodyPr>
          <a:lstStyle/>
          <a:p>
            <a:pPr algn="just"/>
            <a:endParaRPr lang="tr-TR" sz="2000" dirty="0" smtClean="0">
              <a:solidFill>
                <a:srgbClr val="000000"/>
              </a:solidFill>
              <a:latin typeface="Helvetica"/>
            </a:endParaRPr>
          </a:p>
          <a:p>
            <a:pPr algn="ctr"/>
            <a:r>
              <a:rPr lang="tr-TR" sz="3600" i="1" dirty="0">
                <a:solidFill>
                  <a:prstClr val="black"/>
                </a:solidFill>
                <a:latin typeface="Arial"/>
              </a:rPr>
              <a:t>“Ben, sporcunun zeki, çevik ve aynı zamanda ahlâklısını severim.” </a:t>
            </a:r>
            <a:endParaRPr lang="tr-TR" sz="3200" dirty="0">
              <a:solidFill>
                <a:srgbClr val="000000"/>
              </a:solidFill>
              <a:latin typeface="Helvetica"/>
            </a:endParaRPr>
          </a:p>
        </p:txBody>
      </p:sp>
    </p:spTree>
    <p:extLst>
      <p:ext uri="{BB962C8B-B14F-4D97-AF65-F5344CB8AC3E}">
        <p14:creationId xmlns:p14="http://schemas.microsoft.com/office/powerpoint/2010/main" val="356410777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suction.wav"/>
                                        </p:tgtEl>
                                      </p:cMediaNode>
                                    </p:audio>
                                  </p:sub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subTnLst>
                                    <p:audio>
                                      <p:cMediaNode>
                                        <p:cTn display="0" masterRel="sameClick">
                                          <p:stCondLst>
                                            <p:cond evt="begin" delay="0">
                                              <p:tn val="8"/>
                                            </p:cond>
                                          </p:stCondLst>
                                          <p:endCondLst>
                                            <p:cond evt="onStopAudio" delay="0">
                                              <p:tgtEl>
                                                <p:sldTgt/>
                                              </p:tgtEl>
                                            </p:cond>
                                          </p:endCondLst>
                                        </p:cTn>
                                        <p:tgtEl>
                                          <p:sndTgt r:embed="rId3" name="sucti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a:t>
            </a:r>
            <a:r>
              <a:rPr lang="tr-TR" sz="3200" b="1" dirty="0" smtClean="0"/>
              <a:t>SPOR</a:t>
            </a:r>
            <a:endParaRPr lang="fi-FI" sz="3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426009" y="1128936"/>
            <a:ext cx="8532440" cy="2756963"/>
            <a:chOff x="0" y="1556791"/>
            <a:chExt cx="5508104" cy="1484759"/>
          </a:xfrm>
        </p:grpSpPr>
        <p:pic>
          <p:nvPicPr>
            <p:cNvPr id="5"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720184" y="1942802"/>
              <a:ext cx="4468210" cy="712736"/>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Mustafa Kemal Atatürk spora büyük önem vermiş; yüzme, kürek çekme, binicilik gibi birçok sporla ilgilenmiştir.</a:t>
              </a:r>
            </a:p>
          </p:txBody>
        </p:sp>
      </p:grpSp>
      <p:pic>
        <p:nvPicPr>
          <p:cNvPr id="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3345" y="4081264"/>
            <a:ext cx="3326285" cy="23333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0641" y="4071739"/>
            <a:ext cx="3290261" cy="232906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36684" y="4071739"/>
            <a:ext cx="3245606" cy="24310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63556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subTnLst>
                                    <p:audio>
                                      <p:cMediaNode>
                                        <p:cTn display="0" masterRel="sameClick">
                                          <p:stCondLst>
                                            <p:cond evt="begin" delay="0">
                                              <p:tn val="14"/>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a:t>
            </a:r>
            <a:r>
              <a:rPr lang="tr-TR" sz="3200" b="1" dirty="0" smtClean="0"/>
              <a:t>SPOR</a:t>
            </a:r>
            <a:endParaRPr lang="fi-FI" sz="3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up 9"/>
          <p:cNvGrpSpPr/>
          <p:nvPr/>
        </p:nvGrpSpPr>
        <p:grpSpPr>
          <a:xfrm>
            <a:off x="1879017" y="898846"/>
            <a:ext cx="8532440" cy="2756963"/>
            <a:chOff x="0" y="1556791"/>
            <a:chExt cx="5508104" cy="1484759"/>
          </a:xfrm>
        </p:grpSpPr>
        <p:pic>
          <p:nvPicPr>
            <p:cNvPr id="11"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Dikdörtgen 11"/>
            <p:cNvSpPr/>
            <p:nvPr/>
          </p:nvSpPr>
          <p:spPr>
            <a:xfrm>
              <a:off x="720184" y="1942802"/>
              <a:ext cx="4468210" cy="546984"/>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smtClean="0">
                  <a:latin typeface="Helvetica"/>
                </a:rPr>
                <a:t>1922 </a:t>
              </a:r>
              <a:r>
                <a:rPr lang="tr-TR" sz="2000" b="1" dirty="0">
                  <a:latin typeface="Helvetica"/>
                </a:rPr>
                <a:t>yılında İstanbul’da Türkiye’nin ilk spor teşkilatı olan “Türkiye İdman Cemiyetleri İttifakı” kurulmuştur.</a:t>
              </a:r>
            </a:p>
          </p:txBody>
        </p:sp>
      </p:grpSp>
      <p:pic>
        <p:nvPicPr>
          <p:cNvPr id="13"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2536" y="3661117"/>
            <a:ext cx="10846190" cy="2782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789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a:t>
            </a:r>
            <a:r>
              <a:rPr lang="tr-TR" sz="3200" b="1" dirty="0" smtClean="0"/>
              <a:t>SPOR</a:t>
            </a:r>
            <a:endParaRPr lang="fi-FI" sz="3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up 7"/>
          <p:cNvGrpSpPr/>
          <p:nvPr/>
        </p:nvGrpSpPr>
        <p:grpSpPr>
          <a:xfrm>
            <a:off x="1989941" y="1052734"/>
            <a:ext cx="8532440" cy="2756963"/>
            <a:chOff x="0" y="1556791"/>
            <a:chExt cx="5508104" cy="1484759"/>
          </a:xfrm>
        </p:grpSpPr>
        <p:pic>
          <p:nvPicPr>
            <p:cNvPr id="9"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Dikdörtgen 13"/>
            <p:cNvSpPr/>
            <p:nvPr/>
          </p:nvSpPr>
          <p:spPr>
            <a:xfrm>
              <a:off x="720184" y="1942802"/>
              <a:ext cx="4468210" cy="712736"/>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Beden eğitimi öğretmeni yetiştirmek üzere Çapa Muallim Mektebi açılmış ve bu okula yurt dışından </a:t>
              </a:r>
              <a:r>
                <a:rPr lang="tr-TR" sz="2000" b="1" dirty="0" smtClean="0">
                  <a:latin typeface="Helvetica"/>
                </a:rPr>
                <a:t>sporcular getirtilerek </a:t>
              </a:r>
              <a:r>
                <a:rPr lang="tr-TR" sz="2000" b="1" dirty="0">
                  <a:latin typeface="Helvetica"/>
                </a:rPr>
                <a:t>ders verdirilmiştir.</a:t>
              </a:r>
            </a:p>
          </p:txBody>
        </p:sp>
      </p:grpSp>
      <p:pic>
        <p:nvPicPr>
          <p:cNvPr id="15"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7488" y="3809697"/>
            <a:ext cx="10526494" cy="293166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41288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8474" y="83683"/>
            <a:ext cx="12093526" cy="584775"/>
          </a:xfrm>
          <a:prstGeom prst="rect">
            <a:avLst/>
          </a:prstGeom>
        </p:spPr>
        <p:txBody>
          <a:bodyPr wrap="square">
            <a:spAutoFit/>
          </a:bodyPr>
          <a:lstStyle/>
          <a:p>
            <a:pPr lvl="0" algn="ctr"/>
            <a:r>
              <a:rPr lang="fi-FI" sz="3200" b="1" dirty="0"/>
              <a:t>ATATÜRK VE </a:t>
            </a:r>
            <a:r>
              <a:rPr lang="tr-TR" sz="3200" b="1" dirty="0" smtClean="0"/>
              <a:t>SPOR</a:t>
            </a:r>
            <a:endParaRPr lang="fi-FI" sz="3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up 3"/>
          <p:cNvGrpSpPr/>
          <p:nvPr/>
        </p:nvGrpSpPr>
        <p:grpSpPr>
          <a:xfrm>
            <a:off x="1879017" y="744045"/>
            <a:ext cx="8532440" cy="2756963"/>
            <a:chOff x="0" y="1556791"/>
            <a:chExt cx="5508104" cy="1484759"/>
          </a:xfrm>
        </p:grpSpPr>
        <p:pic>
          <p:nvPicPr>
            <p:cNvPr id="5"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7273" l="3687" r="98157"/>
                      </a14:imgEffect>
                    </a14:imgLayer>
                  </a14:imgProps>
                </a:ext>
                <a:ext uri="{28A0092B-C50C-407E-A947-70E740481C1C}">
                  <a14:useLocalDpi xmlns:a14="http://schemas.microsoft.com/office/drawing/2010/main" val="0"/>
                </a:ext>
              </a:extLst>
            </a:blip>
            <a:srcRect/>
            <a:stretch>
              <a:fillRect/>
            </a:stretch>
          </p:blipFill>
          <p:spPr bwMode="auto">
            <a:xfrm>
              <a:off x="0" y="1556791"/>
              <a:ext cx="5508104" cy="148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ikdörtgen 5"/>
            <p:cNvSpPr/>
            <p:nvPr/>
          </p:nvSpPr>
          <p:spPr>
            <a:xfrm>
              <a:off x="720184" y="1942802"/>
              <a:ext cx="4468210" cy="712736"/>
            </a:xfrm>
            <a:prstGeom prst="rect">
              <a:avLst/>
            </a:prstGeom>
          </p:spPr>
          <p:txBody>
            <a:bodyPr wrap="square">
              <a:spAutoFit/>
            </a:bodyPr>
            <a:lstStyle/>
            <a:p>
              <a:pPr algn="just"/>
              <a:endParaRPr lang="tr-TR" sz="2000" dirty="0" smtClean="0">
                <a:solidFill>
                  <a:srgbClr val="000000"/>
                </a:solidFill>
                <a:latin typeface="Helvetica"/>
              </a:endParaRPr>
            </a:p>
            <a:p>
              <a:pPr algn="just"/>
              <a:r>
                <a:rPr lang="tr-TR" sz="2000" b="1" dirty="0">
                  <a:latin typeface="Helvetica"/>
                </a:rPr>
                <a:t>1924 Paris Olimpiyatları’na sporcu gönderilerek ilk kez olimpiyatlara katılım sağlandı. Ülkemiz olimpiyatlarda </a:t>
              </a:r>
              <a:r>
                <a:rPr lang="tr-TR" sz="2000" b="1" dirty="0" smtClean="0">
                  <a:latin typeface="Helvetica"/>
                </a:rPr>
                <a:t>ilk madalyamızı </a:t>
              </a:r>
              <a:r>
                <a:rPr lang="tr-TR" sz="2000" b="1" dirty="0">
                  <a:latin typeface="Helvetica"/>
                </a:rPr>
                <a:t>güreş branşında aldı.</a:t>
              </a:r>
            </a:p>
          </p:txBody>
        </p:sp>
      </p:grpSp>
      <p:pic>
        <p:nvPicPr>
          <p:cNvPr id="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8468" y="3309173"/>
            <a:ext cx="10719581" cy="32403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273294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subTnLst>
                                    <p:audio>
                                      <p:cMediaNode>
                                        <p:cTn display="0" masterRel="sameClick">
                                          <p:stCondLst>
                                            <p:cond evt="begin" delay="0">
                                              <p:tn val="8"/>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smtClean="0">
                  <a:solidFill>
                    <a:schemeClr val="bg1"/>
                  </a:solidFill>
                </a:rPr>
                <a:t>sosyalbilgilerinsesi_5.6.7.8</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2079320" y="83683"/>
            <a:ext cx="8843376" cy="584775"/>
          </a:xfrm>
          <a:prstGeom prst="rect">
            <a:avLst/>
          </a:prstGeom>
        </p:spPr>
        <p:txBody>
          <a:bodyPr wrap="square">
            <a:spAutoFit/>
          </a:bodyPr>
          <a:lstStyle/>
          <a:p>
            <a:pPr lvl="0" algn="ctr"/>
            <a:r>
              <a:rPr lang="tr-TR" sz="3200" b="1" dirty="0" smtClean="0">
                <a:solidFill>
                  <a:prstClr val="white"/>
                </a:solidFill>
              </a:rPr>
              <a:t>KONU BİTTİ. SORULAR İÇİN HAZIR MISIN?</a:t>
            </a:r>
            <a:endParaRPr lang="tr-TR" sz="3200" dirty="0">
              <a:solidFill>
                <a:prstClr val="white"/>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3883069" y="856264"/>
            <a:ext cx="4045906"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BOŞLUK DOLDURMA</a:t>
              </a: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2" name="Grup 11"/>
          <p:cNvGrpSpPr/>
          <p:nvPr/>
        </p:nvGrpSpPr>
        <p:grpSpPr>
          <a:xfrm>
            <a:off x="546968" y="1772752"/>
            <a:ext cx="8446719" cy="674356"/>
            <a:chOff x="4743450" y="807462"/>
            <a:chExt cx="7386646" cy="907247"/>
          </a:xfrm>
        </p:grpSpPr>
        <p:sp>
          <p:nvSpPr>
            <p:cNvPr id="13"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Türk tarihinin köklü bir medeniyet olduğunun araştırılması için ………………………………. kurulmuştur.</a:t>
              </a:r>
            </a:p>
          </p:txBody>
        </p:sp>
        <p:sp>
          <p:nvSpPr>
            <p:cNvPr id="14"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5" name="Grup 14"/>
          <p:cNvGrpSpPr/>
          <p:nvPr/>
        </p:nvGrpSpPr>
        <p:grpSpPr>
          <a:xfrm>
            <a:off x="568655" y="2736123"/>
            <a:ext cx="8446719" cy="674356"/>
            <a:chOff x="4743450" y="807462"/>
            <a:chExt cx="7386646" cy="907247"/>
          </a:xfrm>
        </p:grpSpPr>
        <p:sp>
          <p:nvSpPr>
            <p:cNvPr id="16"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Mustafa Kemal Atatürk’ün Resim ve Heykel Müzesi açtırması, onun ………………………….  verdiği önemi göstermektedir.</a:t>
              </a:r>
            </a:p>
          </p:txBody>
        </p:sp>
        <p:sp>
          <p:nvSpPr>
            <p:cNvPr id="17"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8" name="Grup 17"/>
          <p:cNvGrpSpPr/>
          <p:nvPr/>
        </p:nvGrpSpPr>
        <p:grpSpPr>
          <a:xfrm>
            <a:off x="609600" y="3699494"/>
            <a:ext cx="8446719" cy="847454"/>
            <a:chOff x="4743450" y="807462"/>
            <a:chExt cx="7386646" cy="907247"/>
          </a:xfrm>
        </p:grpSpPr>
        <p:sp>
          <p:nvSpPr>
            <p:cNvPr id="19"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it-IT" sz="2000" b="0" dirty="0">
                  <a:solidFill>
                    <a:prstClr val="black"/>
                  </a:solidFill>
                  <a:latin typeface="Microsoft Sans Serif" pitchFamily="34" charset="0"/>
                  <a:ea typeface="+mn-ea"/>
                  <a:cs typeface="Microsoft Sans Serif" pitchFamily="34" charset="0"/>
                </a:rPr>
                <a:t>Yeni Türk Harflerini halka öğretmek amacıyla .......................................... açılmıştır.</a:t>
              </a:r>
            </a:p>
          </p:txBody>
        </p:sp>
        <p:sp>
          <p:nvSpPr>
            <p:cNvPr id="20"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1" name="Grup 20"/>
          <p:cNvGrpSpPr/>
          <p:nvPr/>
        </p:nvGrpSpPr>
        <p:grpSpPr>
          <a:xfrm>
            <a:off x="612024" y="4662865"/>
            <a:ext cx="8446719" cy="674356"/>
            <a:chOff x="4743450" y="807462"/>
            <a:chExt cx="7386646" cy="907247"/>
          </a:xfrm>
        </p:grpSpPr>
        <p:sp>
          <p:nvSpPr>
            <p:cNvPr id="22"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it-IT" sz="2000" b="0" dirty="0">
                  <a:solidFill>
                    <a:prstClr val="black"/>
                  </a:solidFill>
                  <a:latin typeface="Microsoft Sans Serif" pitchFamily="34" charset="0"/>
                  <a:ea typeface="+mn-ea"/>
                  <a:cs typeface="Microsoft Sans Serif" pitchFamily="34" charset="0"/>
                </a:rPr>
                <a:t>Tüm okullar Maarif Bakanlığına ...................................... Kanunu ile bağlanarak, eğitim birliği sağlanmıştır.</a:t>
              </a:r>
            </a:p>
          </p:txBody>
        </p:sp>
        <p:sp>
          <p:nvSpPr>
            <p:cNvPr id="23"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 name="Grup 23"/>
          <p:cNvGrpSpPr/>
          <p:nvPr/>
        </p:nvGrpSpPr>
        <p:grpSpPr>
          <a:xfrm>
            <a:off x="699368" y="5626236"/>
            <a:ext cx="8446719" cy="674356"/>
            <a:chOff x="4743450" y="807462"/>
            <a:chExt cx="7386646" cy="907247"/>
          </a:xfrm>
        </p:grpSpPr>
        <p:sp>
          <p:nvSpPr>
            <p:cNvPr id="25"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lvl="0" algn="just">
                <a:lnSpc>
                  <a:spcPct val="115000"/>
                </a:lnSpc>
                <a:spcBef>
                  <a:spcPts val="0"/>
                </a:spcBef>
                <a:spcAft>
                  <a:spcPts val="1000"/>
                </a:spcAft>
              </a:pPr>
              <a:r>
                <a:rPr lang="tr-TR" sz="2000" b="0" dirty="0">
                  <a:solidFill>
                    <a:prstClr val="black"/>
                  </a:solidFill>
                  <a:latin typeface="Microsoft Sans Serif" pitchFamily="34" charset="0"/>
                  <a:ea typeface="+mn-ea"/>
                  <a:cs typeface="Microsoft Sans Serif" pitchFamily="34" charset="0"/>
                </a:rPr>
                <a:t>Okuma yazma oranını arttırmak için Arap Harfleri kaldırılarak..................................... gerçekleştirilmiştir.</a:t>
              </a:r>
            </a:p>
          </p:txBody>
        </p:sp>
        <p:sp>
          <p:nvSpPr>
            <p:cNvPr id="26"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7" name="Grup 26"/>
          <p:cNvGrpSpPr/>
          <p:nvPr/>
        </p:nvGrpSpPr>
        <p:grpSpPr>
          <a:xfrm>
            <a:off x="9650438" y="1930490"/>
            <a:ext cx="2250830" cy="358880"/>
            <a:chOff x="3605571" y="807461"/>
            <a:chExt cx="8524527" cy="907247"/>
          </a:xfrm>
        </p:grpSpPr>
        <p:sp>
          <p:nvSpPr>
            <p:cNvPr id="28" name="Title 1"/>
            <p:cNvSpPr txBox="1">
              <a:spLocks/>
            </p:cNvSpPr>
            <p:nvPr/>
          </p:nvSpPr>
          <p:spPr>
            <a:xfrm>
              <a:off x="3605571" y="807462"/>
              <a:ext cx="8410220" cy="857572"/>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err="1" smtClean="0">
                  <a:solidFill>
                    <a:sysClr val="windowText" lastClr="000000"/>
                  </a:solidFill>
                  <a:latin typeface="Microsoft Sans Serif" pitchFamily="34" charset="0"/>
                  <a:cs typeface="Microsoft Sans Serif" pitchFamily="34" charset="0"/>
                </a:rPr>
                <a:t>Tevhid</a:t>
              </a:r>
              <a:r>
                <a:rPr lang="tr-TR" sz="1800" dirty="0" smtClean="0">
                  <a:solidFill>
                    <a:sysClr val="windowText" lastClr="000000"/>
                  </a:solidFill>
                  <a:latin typeface="Microsoft Sans Serif" pitchFamily="34" charset="0"/>
                  <a:cs typeface="Microsoft Sans Serif" pitchFamily="34" charset="0"/>
                </a:rPr>
                <a:t>-i Tedrisat</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29" name="Freeform 496"/>
            <p:cNvSpPr>
              <a:spLocks noEditPoints="1"/>
            </p:cNvSpPr>
            <p:nvPr/>
          </p:nvSpPr>
          <p:spPr bwMode="auto">
            <a:xfrm rot="5400000">
              <a:off x="7414212" y="-3001178"/>
              <a:ext cx="907247" cy="8524525"/>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0" name="Grup 29"/>
          <p:cNvGrpSpPr/>
          <p:nvPr/>
        </p:nvGrpSpPr>
        <p:grpSpPr>
          <a:xfrm>
            <a:off x="9752351" y="2968388"/>
            <a:ext cx="2233753" cy="358880"/>
            <a:chOff x="4743450" y="807462"/>
            <a:chExt cx="7386646" cy="907247"/>
          </a:xfrm>
        </p:grpSpPr>
        <p:sp>
          <p:nvSpPr>
            <p:cNvPr id="31"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Türk Tarih Kurumu</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2"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3" name="Grup 32"/>
          <p:cNvGrpSpPr/>
          <p:nvPr/>
        </p:nvGrpSpPr>
        <p:grpSpPr>
          <a:xfrm>
            <a:off x="9823197" y="3753051"/>
            <a:ext cx="2078071" cy="358880"/>
            <a:chOff x="4743450" y="807462"/>
            <a:chExt cx="7386646" cy="907247"/>
          </a:xfrm>
        </p:grpSpPr>
        <p:sp>
          <p:nvSpPr>
            <p:cNvPr id="34"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smtClean="0">
                  <a:solidFill>
                    <a:sysClr val="windowText" lastClr="000000"/>
                  </a:solidFill>
                  <a:latin typeface="Microsoft Sans Serif" pitchFamily="34" charset="0"/>
                  <a:cs typeface="Microsoft Sans Serif" pitchFamily="34" charset="0"/>
                </a:rPr>
                <a:t>Harf İnkılabı</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5"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 name="Grup 35"/>
          <p:cNvGrpSpPr/>
          <p:nvPr/>
        </p:nvGrpSpPr>
        <p:grpSpPr>
          <a:xfrm>
            <a:off x="9793422" y="4662867"/>
            <a:ext cx="1953051" cy="358880"/>
            <a:chOff x="4743450" y="807462"/>
            <a:chExt cx="7386646" cy="907247"/>
          </a:xfrm>
        </p:grpSpPr>
        <p:sp>
          <p:nvSpPr>
            <p:cNvPr id="37" name="Title 1"/>
            <p:cNvSpPr txBox="1">
              <a:spLocks/>
            </p:cNvSpPr>
            <p:nvPr/>
          </p:nvSpPr>
          <p:spPr>
            <a:xfrm>
              <a:off x="4861999" y="807462"/>
              <a:ext cx="7153787" cy="857572"/>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rPr>
                <a:t>Güzel Sanatlar</a:t>
              </a:r>
              <a:endParaRPr kumimoji="0" lang="tr-TR" sz="24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38"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9" name="Grup 38"/>
          <p:cNvGrpSpPr/>
          <p:nvPr/>
        </p:nvGrpSpPr>
        <p:grpSpPr>
          <a:xfrm>
            <a:off x="9875520" y="5435329"/>
            <a:ext cx="2025747" cy="358880"/>
            <a:chOff x="4743450" y="807462"/>
            <a:chExt cx="7386646" cy="907247"/>
          </a:xfrm>
        </p:grpSpPr>
        <p:sp>
          <p:nvSpPr>
            <p:cNvPr id="40" name="Title 1"/>
            <p:cNvSpPr txBox="1">
              <a:spLocks/>
            </p:cNvSpPr>
            <p:nvPr/>
          </p:nvSpPr>
          <p:spPr>
            <a:xfrm>
              <a:off x="4862000" y="807462"/>
              <a:ext cx="7153788" cy="857571"/>
            </a:xfrm>
            <a:prstGeom prst="rect">
              <a:avLst/>
            </a:prstGeom>
            <a:ln>
              <a:solidFill>
                <a:srgbClr val="FFFF00"/>
              </a:solidFill>
            </a:ln>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1800" dirty="0" smtClean="0">
                  <a:solidFill>
                    <a:sysClr val="windowText" lastClr="000000"/>
                  </a:solidFill>
                  <a:latin typeface="Microsoft Sans Serif" pitchFamily="34" charset="0"/>
                  <a:cs typeface="Microsoft Sans Serif" pitchFamily="34" charset="0"/>
                </a:rPr>
                <a:t>Millet Mektepleri</a:t>
              </a:r>
              <a:endParaRPr kumimoji="0" lang="tr-TR" sz="1800" i="0" u="none" strike="noStrike" kern="1200" cap="none" spc="0" normalizeH="0" baseline="0" noProof="0" dirty="0" smtClean="0">
                <a:ln>
                  <a:noFill/>
                </a:ln>
                <a:solidFill>
                  <a:sysClr val="windowText" lastClr="000000"/>
                </a:solidFill>
                <a:effectLst/>
                <a:uLnTx/>
                <a:uFillTx/>
                <a:latin typeface="Microsoft Sans Serif" pitchFamily="34" charset="0"/>
                <a:cs typeface="Microsoft Sans Serif" pitchFamily="34" charset="0"/>
              </a:endParaRPr>
            </a:p>
          </p:txBody>
        </p:sp>
        <p:sp>
          <p:nvSpPr>
            <p:cNvPr id="4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solidFill>
                <a:srgbClr val="FFFF00"/>
              </a:solid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368515142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3566 0.01642 C 0.03046 -0.00069 0.02655 -0.01757 0.02199 -0.03376 C 0.01744 -0.05319 0.00546 -0.06799 -0.0026 -0.08302 C -0.01419 -0.1043 -0.0246 -0.11632 -0.03788 -0.13228 C -0.05285 -0.14847 -0.04074 -0.14107 -0.05219 -0.14755 C -0.06105 -0.15934 -0.07068 -0.16212 -0.08044 -0.17183 C -0.09293 -0.18524 -0.10608 -0.19773 -0.11988 -0.20536 C -0.13172 -0.22409 -0.14513 -0.23311 -0.15827 -0.24537 C -0.17767 -0.2641 -0.19745 -0.27914 -0.21815 -0.29139 C -0.22101 -0.29301 -0.22387 -0.29903 -0.22661 -0.30088 C -0.2417 -0.30897 -0.25706 -0.30874 -0.27229 -0.31313 C -0.29715 -0.32747 -0.32318 -0.32747 -0.34947 -0.33163 C -0.38969 -0.35754 -0.48171 -0.33187 -0.489 -0.33163 C -0.50176 -0.32701 -0.51464 -0.32655 -0.5274 -0.32192 C -0.52961 -0.32123 -0.53104 -0.3173 -0.533 -0.31637 C -0.54484 -0.30758 -0.5589 -0.30643 -0.57139 -0.30411 C -0.5835 -0.29694 -0.59534 -0.28792 -0.60823 -0.28237 C -0.62385 -0.27544 -0.63439 -0.2752 -0.64962 -0.27335 C -0.656 -0.27104 -0.66159 -0.27035 -0.66667 -0.26734 C -0.67357 -0.26318 -0.67981 -0.25439 -0.68736 -0.25115 C -0.70272 -0.24537 -0.71808 -0.24583 -0.73357 -0.24237 C -0.74008 -0.23728 -0.74698 -0.2352 -0.7527 -0.22687 C -0.76455 -0.19125 -0.76455 -0.17298 -0.76455 -0.12881 " pathEditMode="relative" rAng="0" ptsTypes="ffffffffffffffffffffffA">
                                      <p:cBhvr>
                                        <p:cTn id="6" dur="2000" fill="hold"/>
                                        <p:tgtEl>
                                          <p:spTgt spid="30"/>
                                        </p:tgtEl>
                                        <p:attrNameLst>
                                          <p:attrName>ppt_x</p:attrName>
                                          <p:attrName>ppt_y</p:attrName>
                                        </p:attrNameLst>
                                      </p:cBhvr>
                                      <p:rCtr x="-40010" y="-1871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3462 -0.00417 C -0.041 -0.0192 -0.02942 0.00485 -0.04386 -0.0155 C -0.04933 -0.02383 -0.05089 -0.03354 -0.0561 -0.04163 C -0.06183 -0.04973 -0.07081 -0.05597 -0.07627 -0.06314 C -0.08057 -0.06869 -0.08369 -0.07494 -0.0876 -0.08118 C -0.09137 -0.08719 -0.09541 -0.08719 -0.10048 -0.09413 C -0.104 -0.09829 -0.10439 -0.10338 -0.10907 -0.10685 C -0.11519 -0.11124 -0.12131 -0.11564 -0.12651 -0.12003 C -0.12808 -0.12096 -0.14773 -0.13992 -0.15515 -0.14432 C -0.16569 -0.1501 -0.17728 -0.15542 -0.18821 -0.16097 C -0.20227 -0.176 -0.227 -0.18271 -0.24548 -0.19311 C -0.25498 -0.19936 -0.26669 -0.20884 -0.27815 -0.21115 C -0.30184 -0.22341 -0.32396 -0.23312 -0.35078 -0.24075 C -0.36353 -0.24469 -0.37459 -0.25 -0.38813 -0.25232 C -0.39828 -0.25602 -0.40987 -0.26134 -0.42093 -0.26388 C -0.42861 -0.2655 -0.44254 -0.26781 -0.44996 -0.27036 C -0.47443 -0.27914 -0.49759 -0.28261 -0.52441 -0.28446 C -0.52974 -0.28631 -0.53417 -0.28863 -0.53963 -0.28955 C -0.54796 -0.2914 -0.56593 -0.2921 -0.56593 -0.29186 C -0.59508 -0.2921 -0.62463 -0.2921 -0.65378 -0.2914 C -0.6668 -0.29117 -0.67526 -0.28123 -0.68684 -0.27845 C -0.69218 -0.27683 -0.70415 -0.27521 -0.70415 -0.27498 C -0.71235 -0.27128 -0.71964 -0.26897 -0.72862 -0.26712 C -0.74645 -0.25741 -0.73773 -0.26018 -0.75296 -0.25741 C -0.76819 -0.25 -0.76481 -0.2544 -0.76819 -0.24445 C -0.76884 -0.24214 -0.7691 -0.2396 -0.77014 -0.23775 C -0.77079 -0.2359 -0.77118 -0.23289 -0.77118 -0.23243 " pathEditMode="relative" rAng="0" ptsTypes="ffffffffffffffffffffffffffA">
                                      <p:cBhvr>
                                        <p:cTn id="10" dur="2000" fill="hold"/>
                                        <p:tgtEl>
                                          <p:spTgt spid="36"/>
                                        </p:tgtEl>
                                        <p:attrNameLst>
                                          <p:attrName>ppt_x</p:attrName>
                                          <p:attrName>ppt_y</p:attrName>
                                        </p:attrNameLst>
                                      </p:cBhvr>
                                      <p:rCtr x="-36561" y="-13945"/>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05883 0.05528 C -0.06521 0.05065 -0.06156 0.05736 -0.063 0.03354 C -0.06482 0.01365 -0.06781 -0.02914 -0.07536 -0.0407 C -0.07744 -0.04949 -0.07875 -0.05943 -0.08174 -0.06683 C -0.08668 -0.08048 -0.09371 -0.08811 -0.09944 -0.09967 C -0.10582 -0.11239 -0.11167 -0.12188 -0.11805 -0.13228 C -0.12404 -0.14246 -0.12873 -0.15032 -0.13588 -0.15425 C -0.14252 -0.16373 -0.14578 -0.16605 -0.15293 -0.16975 C -0.16061 -0.18085 -0.16764 -0.1864 -0.17701 -0.18964 C -0.19524 -0.2086 -0.21489 -0.21484 -0.2348 -0.21762 C -0.2529 -0.22988 -0.22387 -0.21138 -0.25615 -0.22456 C -0.25901 -0.22595 -0.26097 -0.22965 -0.26383 -0.23126 C -0.3004 -0.24815 -0.37381 -0.23936 -0.38969 -0.23936 C -0.41728 -0.24907 -0.44149 -0.24838 -0.47117 -0.25069 C -0.50696 -0.26295 -0.48393 -0.25694 -0.54106 -0.25925 C -0.57256 -0.26688 -0.60276 -0.26156 -0.63517 -0.25925 C -0.65573 -0.25416 -0.67604 -0.24514 -0.69673 -0.2419 C -0.70077 -0.23867 -0.70181 -0.23566 -0.70402 -0.22872 C -0.70636 -0.2234 -0.71014 -0.22063 -0.71014 -0.21369 C -0.71014 -0.2049 -0.71014 -0.19611 -0.71014 -0.18686 " pathEditMode="relative" rAng="0" ptsTypes="fffffffffffffffffffA">
                                      <p:cBhvr>
                                        <p:cTn id="14" dur="2000" fill="hold"/>
                                        <p:tgtEl>
                                          <p:spTgt spid="39"/>
                                        </p:tgtEl>
                                        <p:attrNameLst>
                                          <p:attrName>ppt_x</p:attrName>
                                          <p:attrName>ppt_y</p:attrName>
                                        </p:attrNameLst>
                                      </p:cBhvr>
                                      <p:rCtr x="-32565" y="-16004"/>
                                    </p:animMotion>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6117 0.03007 C 0.05232 0.01249 0.04842 -0.00763 0.03944 -0.02335 C 0.03827 -0.02497 0.0367 -0.02659 0.03514 -0.0289 C 0.03397 -0.03075 0.03397 -0.03376 0.03293 -0.03422 C 0.02278 -0.03723 0.01249 -0.03723 0.00221 -0.03839 C -0.0069 -0.03908 -0.01588 -0.03908 -0.02551 -0.03908 C -0.05454 -0.03885 -0.06612 -0.03862 -0.09059 -0.0289 C -0.09853 -0.02173 -0.10595 -0.02289 -0.11402 -0.01757 C -0.12716 -0.00809 -0.13979 -4.30157E-6 -0.15268 0.00949 C -0.15749 0.01249 -0.16166 0.01735 -0.1666 0.02105 C -0.1791 0.02776 -0.19237 0.03192 -0.20526 0.03839 C -0.21632 0.04371 -0.25563 0.06707 -0.26357 0.07424 C -0.2663 0.07702 -0.27164 0.0821 -0.27164 0.08234 C -0.27216 0.08627 -0.27164 0.09135 -0.27333 0.09506 C -0.27489 0.10037 -0.27893 0.10361 -0.28127 0.10824 C -0.29442 0.13206 -0.3129 0.1501 -0.32852 0.1716 C -0.33333 0.17854 -0.33867 0.18294 -0.34218 0.19057 C -0.34856 0.20421 -0.35078 0.21994 -0.35754 0.23243 C -0.35937 0.24561 -0.36314 0.25787 -0.36587 0.27105 C -0.36744 0.28978 -0.37199 0.30666 -0.37538 0.32447 C -0.3785 0.36194 -0.37811 0.34228 -0.37811 0.3846 " pathEditMode="relative" rAng="0" ptsTypes="ffffffffffffffffffffA">
                                      <p:cBhvr>
                                        <p:cTn id="18" dur="2000" fill="hold"/>
                                        <p:tgtEl>
                                          <p:spTgt spid="27"/>
                                        </p:tgtEl>
                                        <p:attrNameLst>
                                          <p:attrName>ppt_x</p:attrName>
                                          <p:attrName>ppt_y</p:attrName>
                                        </p:attrNameLst>
                                      </p:cBhvr>
                                      <p:rCtr x="-21984" y="14269"/>
                                    </p:animMotion>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nodeType="clickEffect">
                                  <p:stCondLst>
                                    <p:cond delay="0"/>
                                  </p:stCondLst>
                                  <p:childTnLst>
                                    <p:animMotion origin="layout" path="M 0.04777 -0.00856 C 0.04152 -0.00902 0.03644 -0.00833 0.03163 -0.01156 C 0.02863 -0.01295 0.02733 -0.01804 0.02499 -0.01989 C 0.02121 -0.02382 0.01653 -0.02521 0.01327 -0.02891 C 0.00937 -0.03284 0.00677 -0.03839 0.00273 -0.04186 C -0.0056 -0.04995 -0.01614 -0.04995 -0.02525 -0.05365 C -0.03345 -0.05689 -0.041 -0.06082 -0.05115 -0.06244 C -0.12821 -0.10407 -0.21789 -0.06244 -0.29897 -0.04186 C -0.30887 -0.02983 -0.32357 -0.02891 -0.33503 -0.02382 C -0.34908 -0.01295 -0.36418 -0.00208 -0.37876 0.00416 C -0.38449 0.00694 -0.39126 0.00763 -0.39685 0.0111 C -0.40115 0.02243 -0.40792 0.02243 -0.41547 0.02428 C -0.4195 0.02775 -0.42393 0.02798 -0.42705 0.03099 C -0.4303 0.03353 -0.43213 0.03746 -0.43538 0.04001 C -0.4398 0.04417 -0.44918 0.05088 -0.44918 0.05111 C -0.45516 0.05943 -0.45777 0.06406 -0.46584 0.0666 C -0.47339 0.07678 -0.48132 0.08696 -0.49044 0.0932 C -0.49968 0.10869 -0.49499 0.10407 -0.50332 0.11101 C -0.50514 0.11633 -0.5084 0.1235 -0.51113 0.12627 C -0.51438 0.13043 -0.51868 0.13275 -0.5218 0.13807 C -0.52675 0.14662 -0.5369 0.1605 -0.54159 0.17137 C -0.54484 0.17877 -0.54744 0.18386 -0.55135 0.18871 C -0.56046 0.21022 -0.57074 0.23219 -0.5835 0.2463 C -0.58805 0.25948 -0.59847 0.27937 -0.60667 0.28446 C -0.60823 0.287 -0.60901 0.29024 -0.61083 0.29348 C -0.61252 0.29533 -0.61513 0.29718 -0.61578 0.29972 C -0.61721 0.30134 -0.61708 0.30458 -0.61812 0.30666 C -0.61968 0.31129 -0.62216 0.31429 -0.62216 0.31984 " pathEditMode="relative" rAng="0" ptsTypes="fffffffffffffffffffffffffffA">
                                      <p:cBhvr>
                                        <p:cTn id="22" dur="2000" fill="hold"/>
                                        <p:tgtEl>
                                          <p:spTgt spid="33"/>
                                        </p:tgtEl>
                                        <p:attrNameLst>
                                          <p:attrName>ppt_x</p:attrName>
                                          <p:attrName>ppt_y</p:attrName>
                                        </p:attrNameLst>
                                      </p:cBhvr>
                                      <p:rCtr x="-33503" y="116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3883069" y="856264"/>
            <a:ext cx="4045906"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2400" dirty="0" smtClean="0">
                  <a:solidFill>
                    <a:srgbClr val="FF0000"/>
                  </a:solidFill>
                  <a:latin typeface="Microsoft Sans Serif" pitchFamily="34" charset="0"/>
                  <a:cs typeface="Microsoft Sans Serif" pitchFamily="34" charset="0"/>
                </a:rPr>
                <a:t>DOĞRU YANLIŞ</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graphicFrame>
        <p:nvGraphicFramePr>
          <p:cNvPr id="12" name="Tablo 11"/>
          <p:cNvGraphicFramePr>
            <a:graphicFrameLocks noGrp="1"/>
          </p:cNvGraphicFramePr>
          <p:nvPr>
            <p:extLst>
              <p:ext uri="{D42A27DB-BD31-4B8C-83A1-F6EECF244321}">
                <p14:modId xmlns:p14="http://schemas.microsoft.com/office/powerpoint/2010/main" val="1962670234"/>
              </p:ext>
            </p:extLst>
          </p:nvPr>
        </p:nvGraphicFramePr>
        <p:xfrm>
          <a:off x="774452" y="1643353"/>
          <a:ext cx="10912331" cy="4640271"/>
        </p:xfrm>
        <a:graphic>
          <a:graphicData uri="http://schemas.openxmlformats.org/drawingml/2006/table">
            <a:tbl>
              <a:tblPr firstRow="1" bandRow="1">
                <a:tableStyleId>{D7AC3CCA-C797-4891-BE02-D94E43425B78}</a:tableStyleId>
              </a:tblPr>
              <a:tblGrid>
                <a:gridCol w="8849686">
                  <a:extLst>
                    <a:ext uri="{9D8B030D-6E8A-4147-A177-3AD203B41FA5}">
                      <a16:colId xmlns="" xmlns:a16="http://schemas.microsoft.com/office/drawing/2014/main" val="20000"/>
                    </a:ext>
                  </a:extLst>
                </a:gridCol>
                <a:gridCol w="982212">
                  <a:extLst>
                    <a:ext uri="{9D8B030D-6E8A-4147-A177-3AD203B41FA5}">
                      <a16:colId xmlns="" xmlns:a16="http://schemas.microsoft.com/office/drawing/2014/main" val="20001"/>
                    </a:ext>
                  </a:extLst>
                </a:gridCol>
                <a:gridCol w="1080433">
                  <a:extLst>
                    <a:ext uri="{9D8B030D-6E8A-4147-A177-3AD203B41FA5}">
                      <a16:colId xmlns="" xmlns:a16="http://schemas.microsoft.com/office/drawing/2014/main" val="20002"/>
                    </a:ext>
                  </a:extLst>
                </a:gridCol>
              </a:tblGrid>
              <a:tr h="505341">
                <a:tc>
                  <a:txBody>
                    <a:bodyPr/>
                    <a:lstStyle/>
                    <a:p>
                      <a:pPr algn="just"/>
                      <a:endParaRPr lang="tr-TR" sz="1400" b="0" i="0" dirty="0">
                        <a:latin typeface="Arial" pitchFamily="34" charset="0"/>
                        <a:cs typeface="Arial" pitchFamily="34" charset="0"/>
                      </a:endParaRPr>
                    </a:p>
                  </a:txBody>
                  <a:tcPr marT="34290" marB="34290"/>
                </a:tc>
                <a:tc>
                  <a:txBody>
                    <a:bodyPr/>
                    <a:lstStyle/>
                    <a:p>
                      <a:pPr algn="ctr"/>
                      <a:r>
                        <a:rPr lang="tr-TR" sz="1400" dirty="0" smtClean="0"/>
                        <a:t>D</a:t>
                      </a:r>
                      <a:endParaRPr lang="tr-TR" sz="1400" dirty="0"/>
                    </a:p>
                  </a:txBody>
                  <a:tcPr marT="34290" marB="34290"/>
                </a:tc>
                <a:tc>
                  <a:txBody>
                    <a:bodyPr/>
                    <a:lstStyle/>
                    <a:p>
                      <a:pPr algn="ctr"/>
                      <a:r>
                        <a:rPr lang="tr-TR" sz="1400" dirty="0" smtClean="0"/>
                        <a:t>Y</a:t>
                      </a:r>
                      <a:endParaRPr lang="tr-TR" sz="1400" dirty="0"/>
                    </a:p>
                  </a:txBody>
                  <a:tcPr marT="34290" marB="34290"/>
                </a:tc>
                <a:extLst>
                  <a:ext uri="{0D108BD9-81ED-4DB2-BD59-A6C34878D82A}">
                    <a16:rowId xmlns="" xmlns:a16="http://schemas.microsoft.com/office/drawing/2014/main" val="10000"/>
                  </a:ext>
                </a:extLst>
              </a:tr>
              <a:tr h="52416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smtClean="0">
                          <a:ln>
                            <a:noFill/>
                          </a:ln>
                          <a:solidFill>
                            <a:prstClr val="black"/>
                          </a:solidFill>
                          <a:effectLst/>
                          <a:uLnTx/>
                          <a:uFillTx/>
                          <a:latin typeface="+mn-lt"/>
                          <a:ea typeface="+mn-ea"/>
                          <a:cs typeface="Microsoft Sans Serif" pitchFamily="34" charset="0"/>
                        </a:rPr>
                        <a:t>Osmanlı’da eğitim ve öğretim alanında birlik vardı. </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1"/>
                  </a:ext>
                </a:extLst>
              </a:tr>
              <a:tr h="54268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smtClean="0">
                          <a:ln>
                            <a:noFill/>
                          </a:ln>
                          <a:solidFill>
                            <a:prstClr val="black"/>
                          </a:solidFill>
                          <a:effectLst/>
                          <a:uLnTx/>
                          <a:uFillTx/>
                          <a:latin typeface="+mn-lt"/>
                          <a:ea typeface="+mn-ea"/>
                          <a:cs typeface="Microsoft Sans Serif" pitchFamily="34" charset="0"/>
                        </a:rPr>
                        <a:t>Mustafa Kemal, Türkçenin bilim dili olmasını da amaçlamıştır.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2"/>
                  </a:ext>
                </a:extLst>
              </a:tr>
              <a:tr h="59680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kern="1200" dirty="0" smtClean="0">
                          <a:solidFill>
                            <a:schemeClr val="dk1"/>
                          </a:solidFill>
                          <a:effectLst/>
                          <a:latin typeface="Arial" pitchFamily="34" charset="0"/>
                          <a:ea typeface="+mn-ea"/>
                          <a:cs typeface="Arial" pitchFamily="34" charset="0"/>
                        </a:rPr>
                        <a:t>Üniversiteler araştıran, sorgulayan ve deney yapan özellikte olursa bilim gelişir.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3"/>
                  </a:ext>
                </a:extLst>
              </a:tr>
              <a:tr h="5469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2000" b="0" i="0" kern="1200" dirty="0" smtClean="0">
                          <a:solidFill>
                            <a:schemeClr val="dk1"/>
                          </a:solidFill>
                          <a:effectLst/>
                          <a:latin typeface="+mj-lt"/>
                          <a:ea typeface="+mn-ea"/>
                          <a:cs typeface="Microsoft Sans Serif" pitchFamily="34" charset="0"/>
                        </a:rPr>
                        <a:t>Türk tarihinin köklü bir medeniyet olduğunun araştırılması için Türk Dil Kurumu kurulmuştur.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4"/>
                  </a:ext>
                </a:extLst>
              </a:tr>
              <a:tr h="50534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b="0" kern="1200" dirty="0" smtClean="0">
                          <a:solidFill>
                            <a:schemeClr val="dk1"/>
                          </a:solidFill>
                          <a:effectLst/>
                          <a:latin typeface="+mj-lt"/>
                          <a:ea typeface="+mn-ea"/>
                          <a:cs typeface="Arial" pitchFamily="34" charset="0"/>
                        </a:rPr>
                        <a:t>Sanayi-i Nefise Mektebi güzel sanatlar üzerine eğitim veren bir kurumdur.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5"/>
                  </a:ext>
                </a:extLst>
              </a:tr>
              <a:tr h="505341">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tr-TR" sz="2000" b="0" kern="1200" dirty="0" smtClean="0">
                          <a:solidFill>
                            <a:schemeClr val="dk1"/>
                          </a:solidFill>
                          <a:effectLst/>
                          <a:latin typeface="+mj-lt"/>
                          <a:ea typeface="+mn-ea"/>
                          <a:cs typeface="Arial" pitchFamily="34" charset="0"/>
                        </a:rPr>
                        <a:t>Millet Mektepleri ile okula gidemeyen çocuklara okuma yazma öğretmek amaçlanmıştır.</a:t>
                      </a:r>
                    </a:p>
                  </a:txBody>
                  <a:tcP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6"/>
                  </a:ext>
                </a:extLst>
              </a:tr>
              <a:tr h="50534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tr-TR" sz="2000" b="0" i="0" kern="1200" dirty="0" smtClean="0">
                          <a:solidFill>
                            <a:schemeClr val="dk1"/>
                          </a:solidFill>
                          <a:effectLst/>
                          <a:latin typeface="Microsoft Sans Serif" pitchFamily="34" charset="0"/>
                          <a:ea typeface="+mn-ea"/>
                          <a:cs typeface="Microsoft Sans Serif" pitchFamily="34" charset="0"/>
                        </a:rPr>
                        <a:t>Eğitim ve Öğretim birliği </a:t>
                      </a:r>
                      <a:r>
                        <a:rPr lang="tr-TR" sz="2000" b="0" i="0" kern="1200" dirty="0" err="1" smtClean="0">
                          <a:solidFill>
                            <a:schemeClr val="dk1"/>
                          </a:solidFill>
                          <a:effectLst/>
                          <a:latin typeface="Microsoft Sans Serif" pitchFamily="34" charset="0"/>
                          <a:ea typeface="+mn-ea"/>
                          <a:cs typeface="Microsoft Sans Serif" pitchFamily="34" charset="0"/>
                        </a:rPr>
                        <a:t>Tevhid</a:t>
                      </a:r>
                      <a:r>
                        <a:rPr lang="tr-TR" sz="2000" b="0" i="0" kern="1200" dirty="0" smtClean="0">
                          <a:solidFill>
                            <a:schemeClr val="dk1"/>
                          </a:solidFill>
                          <a:effectLst/>
                          <a:latin typeface="Microsoft Sans Serif" pitchFamily="34" charset="0"/>
                          <a:ea typeface="+mn-ea"/>
                          <a:cs typeface="Microsoft Sans Serif" pitchFamily="34" charset="0"/>
                        </a:rPr>
                        <a:t>-i Tedrisat Kanunu ile sağlanmıştır.</a:t>
                      </a:r>
                    </a:p>
                  </a:txBody>
                  <a:tcPr marT="34290" marB="34290" anchor="ctr"/>
                </a:tc>
                <a:tc>
                  <a:txBody>
                    <a:bodyPr/>
                    <a:lstStyle/>
                    <a:p>
                      <a:endParaRPr lang="tr-TR" sz="1400" dirty="0"/>
                    </a:p>
                  </a:txBody>
                  <a:tcPr marT="34290" marB="34290"/>
                </a:tc>
                <a:tc>
                  <a:txBody>
                    <a:bodyPr/>
                    <a:lstStyle/>
                    <a:p>
                      <a:endParaRPr lang="tr-TR" sz="1400" dirty="0"/>
                    </a:p>
                  </a:txBody>
                  <a:tcPr marT="34290" marB="34290"/>
                </a:tc>
                <a:extLst>
                  <a:ext uri="{0D108BD9-81ED-4DB2-BD59-A6C34878D82A}">
                    <a16:rowId xmlns="" xmlns:a16="http://schemas.microsoft.com/office/drawing/2014/main" val="10007"/>
                  </a:ext>
                </a:extLst>
              </a:tr>
            </a:tbl>
          </a:graphicData>
        </a:graphic>
      </p:graphicFrame>
      <p:pic>
        <p:nvPicPr>
          <p:cNvPr id="29" name="Picture 2" descr="C:\Users\Selcuk\Desktop\indi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65255" y="2139191"/>
            <a:ext cx="864096" cy="5218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2"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75312" y="2607072"/>
            <a:ext cx="684076" cy="6748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96972" y="3147090"/>
            <a:ext cx="684076" cy="6748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descr="C:\Users\Selcuk\Desktop\indi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88081" y="3976248"/>
            <a:ext cx="864096" cy="5218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03448" y="4418266"/>
            <a:ext cx="684076" cy="74781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descr="C:\Users\Selcuk\Desktop\indi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65255" y="5063027"/>
            <a:ext cx="864096" cy="6484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50973" y="5711483"/>
            <a:ext cx="684076" cy="68452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19476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1000" fill="hold"/>
                                        <p:tgtEl>
                                          <p:spTgt spid="29"/>
                                        </p:tgtEl>
                                        <p:attrNameLst>
                                          <p:attrName>ppt_w</p:attrName>
                                        </p:attrNameLst>
                                      </p:cBhvr>
                                      <p:tavLst>
                                        <p:tav tm="0">
                                          <p:val>
                                            <p:fltVal val="0"/>
                                          </p:val>
                                        </p:tav>
                                        <p:tav tm="100000">
                                          <p:val>
                                            <p:strVal val="#ppt_w"/>
                                          </p:val>
                                        </p:tav>
                                      </p:tavLst>
                                    </p:anim>
                                    <p:anim calcmode="lin" valueType="num">
                                      <p:cBhvr>
                                        <p:cTn id="21" dur="1000" fill="hold"/>
                                        <p:tgtEl>
                                          <p:spTgt spid="29"/>
                                        </p:tgtEl>
                                        <p:attrNameLst>
                                          <p:attrName>ppt_h</p:attrName>
                                        </p:attrNameLst>
                                      </p:cBhvr>
                                      <p:tavLst>
                                        <p:tav tm="0">
                                          <p:val>
                                            <p:fltVal val="0"/>
                                          </p:val>
                                        </p:tav>
                                        <p:tav tm="100000">
                                          <p:val>
                                            <p:strVal val="#ppt_h"/>
                                          </p:val>
                                        </p:tav>
                                      </p:tavLst>
                                    </p:anim>
                                    <p:anim calcmode="lin" valueType="num">
                                      <p:cBhvr>
                                        <p:cTn id="22" dur="1000" fill="hold"/>
                                        <p:tgtEl>
                                          <p:spTgt spid="29"/>
                                        </p:tgtEl>
                                        <p:attrNameLst>
                                          <p:attrName>style.rotation</p:attrName>
                                        </p:attrNameLst>
                                      </p:cBhvr>
                                      <p:tavLst>
                                        <p:tav tm="0">
                                          <p:val>
                                            <p:fltVal val="90"/>
                                          </p:val>
                                        </p:tav>
                                        <p:tav tm="100000">
                                          <p:val>
                                            <p:fltVal val="0"/>
                                          </p:val>
                                        </p:tav>
                                      </p:tavLst>
                                    </p:anim>
                                    <p:animEffect transition="in" filter="fade">
                                      <p:cBhvr>
                                        <p:cTn id="23" dur="1000"/>
                                        <p:tgtEl>
                                          <p:spTgt spid="29"/>
                                        </p:tgtEl>
                                      </p:cBhvr>
                                    </p:animEffect>
                                  </p:childTnLst>
                                  <p:subTnLst>
                                    <p:audio>
                                      <p:cMediaNode>
                                        <p:cTn display="0" masterRel="sameClick">
                                          <p:stCondLst>
                                            <p:cond evt="begin" delay="0">
                                              <p:tn val="18"/>
                                            </p:cond>
                                          </p:stCondLst>
                                          <p:endCondLst>
                                            <p:cond evt="onStopAudio" delay="0">
                                              <p:tgtEl>
                                                <p:sldTgt/>
                                              </p:tgtEl>
                                            </p:cond>
                                          </p:endCondLst>
                                        </p:cTn>
                                        <p:tgtEl>
                                          <p:sndTgt r:embed="rId3" name="bomb.wav"/>
                                        </p:tgtEl>
                                      </p:cMediaNode>
                                    </p:audio>
                                  </p:sub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barn(inVertical)">
                                      <p:cBhvr>
                                        <p:cTn id="28" dur="500"/>
                                        <p:tgtEl>
                                          <p:spTgt spid="32"/>
                                        </p:tgtEl>
                                      </p:cBhvr>
                                    </p:animEffect>
                                  </p:childTnLst>
                                  <p:subTnLst>
                                    <p:audio>
                                      <p:cMediaNode>
                                        <p:cTn display="0" masterRel="sameClick">
                                          <p:stCondLst>
                                            <p:cond evt="begin" delay="0">
                                              <p:tn val="26"/>
                                            </p:cond>
                                          </p:stCondLst>
                                          <p:endCondLst>
                                            <p:cond evt="onStopAudio" delay="0">
                                              <p:tgtEl>
                                                <p:sldTgt/>
                                              </p:tgtEl>
                                            </p:cond>
                                          </p:endCondLst>
                                        </p:cTn>
                                        <p:tgtEl>
                                          <p:sndTgt r:embed="rId4" name="chimes.wav"/>
                                        </p:tgtEl>
                                      </p:cMediaNode>
                                    </p:audio>
                                  </p:sub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arn(inVertical)">
                                      <p:cBhvr>
                                        <p:cTn id="33" dur="500"/>
                                        <p:tgtEl>
                                          <p:spTgt spid="33"/>
                                        </p:tgtEl>
                                      </p:cBhvr>
                                    </p:animEffect>
                                  </p:childTnLst>
                                  <p:subTnLst>
                                    <p:audio>
                                      <p:cMediaNode>
                                        <p:cTn display="0" masterRel="sameClick">
                                          <p:stCondLst>
                                            <p:cond evt="begin" delay="0">
                                              <p:tn val="31"/>
                                            </p:cond>
                                          </p:stCondLst>
                                          <p:endCondLst>
                                            <p:cond evt="onStopAudio" delay="0">
                                              <p:tgtEl>
                                                <p:sldTgt/>
                                              </p:tgtEl>
                                            </p:cond>
                                          </p:endCondLst>
                                        </p:cTn>
                                        <p:tgtEl>
                                          <p:sndTgt r:embed="rId4" name="chimes.wav"/>
                                        </p:tgtEl>
                                      </p:cMediaNode>
                                    </p:audio>
                                  </p:sub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1000" fill="hold"/>
                                        <p:tgtEl>
                                          <p:spTgt spid="35"/>
                                        </p:tgtEl>
                                        <p:attrNameLst>
                                          <p:attrName>ppt_w</p:attrName>
                                        </p:attrNameLst>
                                      </p:cBhvr>
                                      <p:tavLst>
                                        <p:tav tm="0">
                                          <p:val>
                                            <p:fltVal val="0"/>
                                          </p:val>
                                        </p:tav>
                                        <p:tav tm="100000">
                                          <p:val>
                                            <p:strVal val="#ppt_w"/>
                                          </p:val>
                                        </p:tav>
                                      </p:tavLst>
                                    </p:anim>
                                    <p:anim calcmode="lin" valueType="num">
                                      <p:cBhvr>
                                        <p:cTn id="39" dur="1000" fill="hold"/>
                                        <p:tgtEl>
                                          <p:spTgt spid="35"/>
                                        </p:tgtEl>
                                        <p:attrNameLst>
                                          <p:attrName>ppt_h</p:attrName>
                                        </p:attrNameLst>
                                      </p:cBhvr>
                                      <p:tavLst>
                                        <p:tav tm="0">
                                          <p:val>
                                            <p:fltVal val="0"/>
                                          </p:val>
                                        </p:tav>
                                        <p:tav tm="100000">
                                          <p:val>
                                            <p:strVal val="#ppt_h"/>
                                          </p:val>
                                        </p:tav>
                                      </p:tavLst>
                                    </p:anim>
                                    <p:anim calcmode="lin" valueType="num">
                                      <p:cBhvr>
                                        <p:cTn id="40" dur="1000" fill="hold"/>
                                        <p:tgtEl>
                                          <p:spTgt spid="35"/>
                                        </p:tgtEl>
                                        <p:attrNameLst>
                                          <p:attrName>style.rotation</p:attrName>
                                        </p:attrNameLst>
                                      </p:cBhvr>
                                      <p:tavLst>
                                        <p:tav tm="0">
                                          <p:val>
                                            <p:fltVal val="90"/>
                                          </p:val>
                                        </p:tav>
                                        <p:tav tm="100000">
                                          <p:val>
                                            <p:fltVal val="0"/>
                                          </p:val>
                                        </p:tav>
                                      </p:tavLst>
                                    </p:anim>
                                    <p:animEffect transition="in" filter="fade">
                                      <p:cBhvr>
                                        <p:cTn id="41" dur="1000"/>
                                        <p:tgtEl>
                                          <p:spTgt spid="35"/>
                                        </p:tgtEl>
                                      </p:cBhvr>
                                    </p:animEffect>
                                  </p:childTnLst>
                                  <p:subTnLst>
                                    <p:audio>
                                      <p:cMediaNode>
                                        <p:cTn display="0" masterRel="sameClick">
                                          <p:stCondLst>
                                            <p:cond evt="begin" delay="0">
                                              <p:tn val="36"/>
                                            </p:cond>
                                          </p:stCondLst>
                                          <p:endCondLst>
                                            <p:cond evt="onStopAudio" delay="0">
                                              <p:tgtEl>
                                                <p:sldTgt/>
                                              </p:tgtEl>
                                            </p:cond>
                                          </p:endCondLst>
                                        </p:cTn>
                                        <p:tgtEl>
                                          <p:sndTgt r:embed="rId3" name="bomb.wav"/>
                                        </p:tgtEl>
                                      </p:cMediaNode>
                                    </p:audio>
                                  </p:sub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arn(inVertical)">
                                      <p:cBhvr>
                                        <p:cTn id="46" dur="500"/>
                                        <p:tgtEl>
                                          <p:spTgt spid="18"/>
                                        </p:tgtEl>
                                      </p:cBhvr>
                                    </p:animEffect>
                                  </p:childTnLst>
                                  <p:subTnLst>
                                    <p:audio>
                                      <p:cMediaNode>
                                        <p:cTn display="0" masterRel="sameClick">
                                          <p:stCondLst>
                                            <p:cond evt="begin" delay="0">
                                              <p:tn val="44"/>
                                            </p:cond>
                                          </p:stCondLst>
                                          <p:endCondLst>
                                            <p:cond evt="onStopAudio" delay="0">
                                              <p:tgtEl>
                                                <p:sldTgt/>
                                              </p:tgtEl>
                                            </p:cond>
                                          </p:endCondLst>
                                        </p:cTn>
                                        <p:tgtEl>
                                          <p:sndTgt r:embed="rId4" name="chimes.wav"/>
                                        </p:tgtEl>
                                      </p:cMediaNode>
                                    </p:audio>
                                  </p:sub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1000" fill="hold"/>
                                        <p:tgtEl>
                                          <p:spTgt spid="20"/>
                                        </p:tgtEl>
                                        <p:attrNameLst>
                                          <p:attrName>ppt_w</p:attrName>
                                        </p:attrNameLst>
                                      </p:cBhvr>
                                      <p:tavLst>
                                        <p:tav tm="0">
                                          <p:val>
                                            <p:fltVal val="0"/>
                                          </p:val>
                                        </p:tav>
                                        <p:tav tm="100000">
                                          <p:val>
                                            <p:strVal val="#ppt_w"/>
                                          </p:val>
                                        </p:tav>
                                      </p:tavLst>
                                    </p:anim>
                                    <p:anim calcmode="lin" valueType="num">
                                      <p:cBhvr>
                                        <p:cTn id="52" dur="1000" fill="hold"/>
                                        <p:tgtEl>
                                          <p:spTgt spid="20"/>
                                        </p:tgtEl>
                                        <p:attrNameLst>
                                          <p:attrName>ppt_h</p:attrName>
                                        </p:attrNameLst>
                                      </p:cBhvr>
                                      <p:tavLst>
                                        <p:tav tm="0">
                                          <p:val>
                                            <p:fltVal val="0"/>
                                          </p:val>
                                        </p:tav>
                                        <p:tav tm="100000">
                                          <p:val>
                                            <p:strVal val="#ppt_h"/>
                                          </p:val>
                                        </p:tav>
                                      </p:tavLst>
                                    </p:anim>
                                    <p:anim calcmode="lin" valueType="num">
                                      <p:cBhvr>
                                        <p:cTn id="53" dur="1000" fill="hold"/>
                                        <p:tgtEl>
                                          <p:spTgt spid="20"/>
                                        </p:tgtEl>
                                        <p:attrNameLst>
                                          <p:attrName>style.rotation</p:attrName>
                                        </p:attrNameLst>
                                      </p:cBhvr>
                                      <p:tavLst>
                                        <p:tav tm="0">
                                          <p:val>
                                            <p:fltVal val="90"/>
                                          </p:val>
                                        </p:tav>
                                        <p:tav tm="100000">
                                          <p:val>
                                            <p:fltVal val="0"/>
                                          </p:val>
                                        </p:tav>
                                      </p:tavLst>
                                    </p:anim>
                                    <p:animEffect transition="in" filter="fade">
                                      <p:cBhvr>
                                        <p:cTn id="54" dur="1000"/>
                                        <p:tgtEl>
                                          <p:spTgt spid="20"/>
                                        </p:tgtEl>
                                      </p:cBhvr>
                                    </p:animEffect>
                                  </p:childTnLst>
                                  <p:subTnLst>
                                    <p:audio>
                                      <p:cMediaNode>
                                        <p:cTn display="0" masterRel="sameClick">
                                          <p:stCondLst>
                                            <p:cond evt="begin" delay="0">
                                              <p:tn val="49"/>
                                            </p:cond>
                                          </p:stCondLst>
                                          <p:endCondLst>
                                            <p:cond evt="onStopAudio" delay="0">
                                              <p:tgtEl>
                                                <p:sldTgt/>
                                              </p:tgtEl>
                                            </p:cond>
                                          </p:endCondLst>
                                        </p:cTn>
                                        <p:tgtEl>
                                          <p:sndTgt r:embed="rId3" name="bomb.wav"/>
                                        </p:tgtEl>
                                      </p:cMediaNode>
                                    </p:audio>
                                  </p:subTnLst>
                                </p:cTn>
                              </p:par>
                            </p:childTnLst>
                          </p:cTn>
                        </p:par>
                      </p:childTnLst>
                    </p:cTn>
                  </p:par>
                  <p:par>
                    <p:cTn id="55" fill="hold">
                      <p:stCondLst>
                        <p:cond delay="indefinite"/>
                      </p:stCondLst>
                      <p:childTnLst>
                        <p:par>
                          <p:cTn id="56" fill="hold">
                            <p:stCondLst>
                              <p:cond delay="0"/>
                            </p:stCondLst>
                            <p:childTnLst>
                              <p:par>
                                <p:cTn id="57" presetID="16" presetClass="entr" presetSubtype="21" fill="hold"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subTnLst>
                                    <p:audio>
                                      <p:cMediaNode>
                                        <p:cTn display="0" masterRel="sameClick">
                                          <p:stCondLst>
                                            <p:cond evt="begin" delay="0">
                                              <p:tn val="57"/>
                                            </p:cond>
                                          </p:stCondLst>
                                          <p:endCondLst>
                                            <p:cond evt="onStopAudio" delay="0">
                                              <p:tgtEl>
                                                <p:sldTgt/>
                                              </p:tgtEl>
                                            </p:cond>
                                          </p:endCondLst>
                                        </p:cTn>
                                        <p:tgtEl>
                                          <p:sndTgt r:embed="rId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1429" y="941151"/>
            <a:ext cx="6887561" cy="5165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1</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91429" y="3863941"/>
            <a:ext cx="765704" cy="428149"/>
          </a:xfrm>
          <a:prstGeom prst="rect">
            <a:avLst/>
          </a:prstGeom>
          <a:noFill/>
          <a:ln>
            <a:noFill/>
          </a:ln>
        </p:spPr>
      </p:pic>
    </p:spTree>
    <p:extLst>
      <p:ext uri="{BB962C8B-B14F-4D97-AF65-F5344CB8AC3E}">
        <p14:creationId xmlns:p14="http://schemas.microsoft.com/office/powerpoint/2010/main" val="24440498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8651" y="1174980"/>
            <a:ext cx="7407225" cy="48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2</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93859" y="3800627"/>
            <a:ext cx="765704" cy="428149"/>
          </a:xfrm>
          <a:prstGeom prst="rect">
            <a:avLst/>
          </a:prstGeom>
          <a:noFill/>
          <a:ln>
            <a:noFill/>
          </a:ln>
        </p:spPr>
      </p:pic>
    </p:spTree>
    <p:extLst>
      <p:ext uri="{BB962C8B-B14F-4D97-AF65-F5344CB8AC3E}">
        <p14:creationId xmlns:p14="http://schemas.microsoft.com/office/powerpoint/2010/main" val="162459176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3</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766045" y="1545040"/>
            <a:ext cx="10966410" cy="4524315"/>
          </a:xfrm>
          <a:prstGeom prst="rect">
            <a:avLst/>
          </a:prstGeom>
          <a:noFill/>
        </p:spPr>
        <p:txBody>
          <a:bodyPr wrap="square" rtlCol="0">
            <a:spAutoFit/>
          </a:bodyPr>
          <a:lstStyle/>
          <a:p>
            <a:pPr algn="just"/>
            <a:r>
              <a:rPr lang="tr-TR" sz="2400" dirty="0">
                <a:solidFill>
                  <a:srgbClr val="000000"/>
                </a:solidFill>
                <a:latin typeface="Helvetica"/>
              </a:rPr>
              <a:t>Osmanlı Devleti’nde medreseler </a:t>
            </a:r>
            <a:r>
              <a:rPr lang="tr-TR" sz="2400" dirty="0" err="1">
                <a:solidFill>
                  <a:srgbClr val="000000"/>
                </a:solidFill>
                <a:latin typeface="Helvetica"/>
              </a:rPr>
              <a:t>Şer’iye</a:t>
            </a:r>
            <a:r>
              <a:rPr lang="tr-TR" sz="2400" dirty="0">
                <a:solidFill>
                  <a:srgbClr val="000000"/>
                </a:solidFill>
                <a:latin typeface="Helvetica"/>
              </a:rPr>
              <a:t> ve Evkaf Vekaletine bağlıydı. Batı tarzında eğitim veren askeri ve sivil okullar ise Maarif Vekaletine bağlıydı. Bunların dışında kendine ait kuralları olan azınlık ve yabancı okullar vardı. Bu durum eğitim sisteminde çok başlılığın oluşmasına sebep oluyordu.   </a:t>
            </a:r>
          </a:p>
          <a:p>
            <a:pPr algn="just"/>
            <a:endParaRPr lang="tr-TR" sz="2400" dirty="0">
              <a:solidFill>
                <a:srgbClr val="000000"/>
              </a:solidFill>
              <a:latin typeface="Helvetica"/>
            </a:endParaRPr>
          </a:p>
          <a:p>
            <a:pPr algn="just"/>
            <a:r>
              <a:rPr lang="tr-TR" sz="2400" b="1" dirty="0">
                <a:solidFill>
                  <a:srgbClr val="000000"/>
                </a:solidFill>
                <a:latin typeface="Helvetica"/>
              </a:rPr>
              <a:t>Aşağıdaki yeniliklerden hangisi bu çok başlılığı ortadan kaldırmaya yöneliktir? </a:t>
            </a:r>
          </a:p>
          <a:p>
            <a:pPr algn="just"/>
            <a:endParaRPr lang="tr-TR" sz="2400" dirty="0">
              <a:solidFill>
                <a:srgbClr val="000000"/>
              </a:solidFill>
              <a:latin typeface="Helvetica"/>
            </a:endParaRPr>
          </a:p>
          <a:p>
            <a:r>
              <a:rPr lang="tr-TR" sz="2400" dirty="0">
                <a:solidFill>
                  <a:srgbClr val="000000"/>
                </a:solidFill>
                <a:latin typeface="Helvetica"/>
              </a:rPr>
              <a:t>A) Yeni harflerin kabulü </a:t>
            </a:r>
          </a:p>
          <a:p>
            <a:r>
              <a:rPr lang="tr-TR" sz="2400" dirty="0">
                <a:solidFill>
                  <a:srgbClr val="000000"/>
                </a:solidFill>
                <a:latin typeface="Helvetica"/>
              </a:rPr>
              <a:t>B) </a:t>
            </a:r>
            <a:r>
              <a:rPr lang="tr-TR" sz="2400" dirty="0" err="1">
                <a:solidFill>
                  <a:srgbClr val="000000"/>
                </a:solidFill>
                <a:latin typeface="Helvetica"/>
              </a:rPr>
              <a:t>Tevhid</a:t>
            </a:r>
            <a:r>
              <a:rPr lang="tr-TR" sz="2400" dirty="0">
                <a:solidFill>
                  <a:srgbClr val="000000"/>
                </a:solidFill>
                <a:latin typeface="Helvetica"/>
              </a:rPr>
              <a:t>-i Tedrisat Kanunu </a:t>
            </a:r>
          </a:p>
          <a:p>
            <a:r>
              <a:rPr lang="tr-TR" sz="2400" dirty="0">
                <a:solidFill>
                  <a:srgbClr val="000000"/>
                </a:solidFill>
                <a:latin typeface="Helvetica"/>
              </a:rPr>
              <a:t>C) Millet Mekteplerinin açılması </a:t>
            </a:r>
          </a:p>
          <a:p>
            <a:r>
              <a:rPr lang="tr-TR" sz="2400" dirty="0">
                <a:solidFill>
                  <a:srgbClr val="000000"/>
                </a:solidFill>
                <a:latin typeface="Helvetica"/>
              </a:rPr>
              <a:t>D) İstanbul Üniversitesi’nin açılması </a:t>
            </a: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4823614"/>
            <a:ext cx="765704" cy="428149"/>
          </a:xfrm>
          <a:prstGeom prst="rect">
            <a:avLst/>
          </a:prstGeom>
          <a:noFill/>
          <a:ln>
            <a:noFill/>
          </a:ln>
        </p:spPr>
      </p:pic>
    </p:spTree>
    <p:extLst>
      <p:ext uri="{BB962C8B-B14F-4D97-AF65-F5344CB8AC3E}">
        <p14:creationId xmlns:p14="http://schemas.microsoft.com/office/powerpoint/2010/main" val="1210913118"/>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305" y="1699152"/>
            <a:ext cx="8474960" cy="4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noProof="0" dirty="0" smtClean="0">
                  <a:solidFill>
                    <a:srgbClr val="FF0000"/>
                  </a:solidFill>
                  <a:latin typeface="Microsoft Sans Serif" pitchFamily="34" charset="0"/>
                  <a:cs typeface="Microsoft Sans Serif" pitchFamily="34" charset="0"/>
                </a:rPr>
                <a:t>4</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11459" y="5059689"/>
            <a:ext cx="765704" cy="428149"/>
          </a:xfrm>
          <a:prstGeom prst="rect">
            <a:avLst/>
          </a:prstGeom>
          <a:noFill/>
          <a:ln>
            <a:noFill/>
          </a:ln>
        </p:spPr>
      </p:pic>
    </p:spTree>
    <p:extLst>
      <p:ext uri="{BB962C8B-B14F-4D97-AF65-F5344CB8AC3E}">
        <p14:creationId xmlns:p14="http://schemas.microsoft.com/office/powerpoint/2010/main" val="3819764391"/>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1430" y="1156517"/>
            <a:ext cx="6802404" cy="5304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5</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62784" y="4760001"/>
            <a:ext cx="765704" cy="428149"/>
          </a:xfrm>
          <a:prstGeom prst="rect">
            <a:avLst/>
          </a:prstGeom>
          <a:noFill/>
          <a:ln>
            <a:noFill/>
          </a:ln>
        </p:spPr>
      </p:pic>
    </p:spTree>
    <p:extLst>
      <p:ext uri="{BB962C8B-B14F-4D97-AF65-F5344CB8AC3E}">
        <p14:creationId xmlns:p14="http://schemas.microsoft.com/office/powerpoint/2010/main" val="146468841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1430" y="851831"/>
            <a:ext cx="6624736"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6</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6085" y="5566013"/>
            <a:ext cx="765704" cy="428149"/>
          </a:xfrm>
          <a:prstGeom prst="rect">
            <a:avLst/>
          </a:prstGeom>
          <a:noFill/>
          <a:ln>
            <a:noFill/>
          </a:ln>
        </p:spPr>
      </p:pic>
    </p:spTree>
    <p:extLst>
      <p:ext uri="{BB962C8B-B14F-4D97-AF65-F5344CB8AC3E}">
        <p14:creationId xmlns:p14="http://schemas.microsoft.com/office/powerpoint/2010/main" val="335103145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3907" y="1156518"/>
            <a:ext cx="8296275" cy="478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7</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pic>
        <p:nvPicPr>
          <p:cNvPr id="13" name="Resim 12" descr="Tik İşareti (✓) Klavyede Nasıl Yapılır? [Yeni Yöntem] - nasıList"/>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41882" y="5319540"/>
            <a:ext cx="765704" cy="428149"/>
          </a:xfrm>
          <a:prstGeom prst="rect">
            <a:avLst/>
          </a:prstGeom>
          <a:noFill/>
          <a:ln>
            <a:noFill/>
          </a:ln>
        </p:spPr>
      </p:pic>
    </p:spTree>
    <p:extLst>
      <p:ext uri="{BB962C8B-B14F-4D97-AF65-F5344CB8AC3E}">
        <p14:creationId xmlns:p14="http://schemas.microsoft.com/office/powerpoint/2010/main" val="101161596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8</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973961" y="1551955"/>
            <a:ext cx="10966410" cy="4493538"/>
          </a:xfrm>
          <a:prstGeom prst="rect">
            <a:avLst/>
          </a:prstGeom>
          <a:noFill/>
        </p:spPr>
        <p:txBody>
          <a:bodyPr wrap="square" rtlCol="0">
            <a:spAutoFit/>
          </a:bodyPr>
          <a:lstStyle/>
          <a:p>
            <a:pPr lvl="0" algn="just"/>
            <a:r>
              <a:rPr lang="tr-TR" altLang="tr-TR" sz="2200" dirty="0">
                <a:solidFill>
                  <a:prstClr val="black"/>
                </a:solidFill>
              </a:rPr>
              <a:t>Türkiye İdman Cemiyetleri İttifakı ve Türkiye Millî Olimpiyat Komitesi ülkemizin 1924 Paris Olimpiyat Oyunları’na katılmasına karar vermişlerdi. Ancak her iki kurum da Türkiye’nin olimpiyatlara katılımını sağlayacak maddi güce sahip değildi. Hükümetin de para sıkıntısı çektiği biliniyordu. Buna rağmen hükümet Atatürk’ün direktifiyle toplanarak olimpiyatlar için gereken paranın verilmesini kararlaştırmıştı. Kararnamenin altında Bakanlar Kurulu üyeleriyle birlikte toplantıya başkanlık eden Cumhurbaşkanı Gazi Mustafa Kemal’in de imzası vardı. </a:t>
            </a:r>
          </a:p>
          <a:p>
            <a:pPr lvl="0"/>
            <a:endParaRPr lang="tr-TR" altLang="tr-TR" sz="2200" dirty="0">
              <a:solidFill>
                <a:prstClr val="black"/>
              </a:solidFill>
            </a:endParaRPr>
          </a:p>
          <a:p>
            <a:pPr lvl="0"/>
            <a:r>
              <a:rPr lang="tr-TR" altLang="tr-TR" sz="2200" b="1" dirty="0">
                <a:solidFill>
                  <a:prstClr val="black"/>
                </a:solidFill>
              </a:rPr>
              <a:t>Bu bilgide Atatürk’ün aşağıdakilerden hangisine önem verdiği vurgulanmıştır? </a:t>
            </a:r>
            <a:endParaRPr lang="tr-TR" altLang="tr-TR" sz="2200" dirty="0">
              <a:solidFill>
                <a:prstClr val="black"/>
              </a:solidFill>
            </a:endParaRPr>
          </a:p>
          <a:p>
            <a:pPr lvl="0"/>
            <a:r>
              <a:rPr lang="tr-TR" altLang="tr-TR" sz="2200" dirty="0">
                <a:solidFill>
                  <a:prstClr val="black"/>
                </a:solidFill>
              </a:rPr>
              <a:t>A) Ekonomi       </a:t>
            </a:r>
          </a:p>
          <a:p>
            <a:pPr lvl="0"/>
            <a:r>
              <a:rPr lang="tr-TR" altLang="tr-TR" sz="2200" dirty="0">
                <a:solidFill>
                  <a:prstClr val="black"/>
                </a:solidFill>
              </a:rPr>
              <a:t>B) Spor         </a:t>
            </a:r>
          </a:p>
          <a:p>
            <a:pPr lvl="0"/>
            <a:r>
              <a:rPr lang="tr-TR" altLang="tr-TR" sz="2200" dirty="0">
                <a:solidFill>
                  <a:prstClr val="black"/>
                </a:solidFill>
              </a:rPr>
              <a:t>C) Sanat       </a:t>
            </a:r>
          </a:p>
          <a:p>
            <a:pPr lvl="0"/>
            <a:r>
              <a:rPr lang="tr-TR" altLang="tr-TR" sz="2200" dirty="0">
                <a:solidFill>
                  <a:prstClr val="black"/>
                </a:solidFill>
              </a:rPr>
              <a:t>D) Ordu </a:t>
            </a:r>
            <a:endParaRPr lang="tr-TR" altLang="tr-TR" sz="2200" b="1" dirty="0">
              <a:solidFill>
                <a:prstClr val="black"/>
              </a:solidFill>
            </a:endParaRP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2007" y="4820425"/>
            <a:ext cx="765704" cy="428149"/>
          </a:xfrm>
          <a:prstGeom prst="rect">
            <a:avLst/>
          </a:prstGeom>
          <a:noFill/>
          <a:ln>
            <a:noFill/>
          </a:ln>
        </p:spPr>
      </p:pic>
    </p:spTree>
    <p:extLst>
      <p:ext uri="{BB962C8B-B14F-4D97-AF65-F5344CB8AC3E}">
        <p14:creationId xmlns:p14="http://schemas.microsoft.com/office/powerpoint/2010/main" val="190563537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1891430" y="-7947"/>
            <a:ext cx="9131473" cy="584775"/>
          </a:xfrm>
          <a:prstGeom prst="rect">
            <a:avLst/>
          </a:prstGeom>
        </p:spPr>
        <p:txBody>
          <a:bodyPr wrap="square">
            <a:spAutoFit/>
          </a:bodyPr>
          <a:lstStyle/>
          <a:p>
            <a:pPr lvl="0" algn="ctr"/>
            <a:r>
              <a:rPr lang="tr-TR" sz="3200" b="1" dirty="0">
                <a:solidFill>
                  <a:prstClr val="white"/>
                </a:solidFill>
              </a:rPr>
              <a:t>KONU BİTTİ. SORULAR İÇİN HAZIR MISIN?</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up 8"/>
          <p:cNvGrpSpPr/>
          <p:nvPr/>
        </p:nvGrpSpPr>
        <p:grpSpPr>
          <a:xfrm>
            <a:off x="766046" y="837802"/>
            <a:ext cx="801665" cy="674356"/>
            <a:chOff x="4743450" y="807462"/>
            <a:chExt cx="7386646" cy="907247"/>
          </a:xfrm>
        </p:grpSpPr>
        <p:sp>
          <p:nvSpPr>
            <p:cNvPr id="10" name="Title 1"/>
            <p:cNvSpPr txBox="1">
              <a:spLocks/>
            </p:cNvSpPr>
            <p:nvPr/>
          </p:nvSpPr>
          <p:spPr>
            <a:xfrm>
              <a:off x="4862000" y="807462"/>
              <a:ext cx="7153788" cy="857571"/>
            </a:xfrm>
            <a:prstGeom prst="rect">
              <a:avLst/>
            </a:prstGeom>
          </p:spPr>
          <p:txBody>
            <a:bodyPr anchor="ctr" anchorCtr="0">
              <a:noAutofit/>
            </a:bodyPr>
            <a:lstStyle>
              <a:lvl1pPr algn="ctr" defTabSz="914400" rtl="0" eaLnBrk="1" latinLnBrk="0" hangingPunct="1">
                <a:lnSpc>
                  <a:spcPct val="90000"/>
                </a:lnSpc>
                <a:spcBef>
                  <a:spcPct val="0"/>
                </a:spcBef>
                <a:buNone/>
                <a:defRPr lang="en-US" sz="6000" b="1" kern="1200">
                  <a:solidFill>
                    <a:schemeClr val="tx1"/>
                  </a:solidFill>
                  <a:latin typeface="Helvetica" panose="020B0500000000000000"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tr-TR" sz="3200" dirty="0" smtClean="0">
                  <a:solidFill>
                    <a:srgbClr val="FF0000"/>
                  </a:solidFill>
                  <a:latin typeface="Microsoft Sans Serif" pitchFamily="34" charset="0"/>
                  <a:cs typeface="Microsoft Sans Serif" pitchFamily="34" charset="0"/>
                </a:rPr>
                <a:t>9</a:t>
              </a:r>
              <a:endParaRPr kumimoji="0" lang="tr-TR" sz="2400" i="0" u="none" strike="noStrike" kern="1200" cap="none" spc="0" normalizeH="0" baseline="0" noProof="0" dirty="0" smtClean="0">
                <a:ln>
                  <a:noFill/>
                </a:ln>
                <a:solidFill>
                  <a:srgbClr val="FF0000"/>
                </a:solidFill>
                <a:effectLst/>
                <a:uLnTx/>
                <a:uFillTx/>
                <a:latin typeface="Microsoft Sans Serif" pitchFamily="34" charset="0"/>
                <a:cs typeface="Microsoft Sans Serif" pitchFamily="34" charset="0"/>
              </a:endParaRPr>
            </a:p>
          </p:txBody>
        </p:sp>
        <p:sp>
          <p:nvSpPr>
            <p:cNvPr id="11" name="Freeform 496"/>
            <p:cNvSpPr>
              <a:spLocks noEditPoints="1"/>
            </p:cNvSpPr>
            <p:nvPr/>
          </p:nvSpPr>
          <p:spPr bwMode="auto">
            <a:xfrm rot="5400000">
              <a:off x="7983150" y="-2432237"/>
              <a:ext cx="907246" cy="7386646"/>
            </a:xfrm>
            <a:custGeom>
              <a:avLst/>
              <a:gdLst>
                <a:gd name="T0" fmla="*/ 453 w 579"/>
                <a:gd name="T1" fmla="*/ 2 h 1040"/>
                <a:gd name="T2" fmla="*/ 400 w 579"/>
                <a:gd name="T3" fmla="*/ 2 h 1040"/>
                <a:gd name="T4" fmla="*/ 281 w 579"/>
                <a:gd name="T5" fmla="*/ 14 h 1040"/>
                <a:gd name="T6" fmla="*/ 134 w 579"/>
                <a:gd name="T7" fmla="*/ 19 h 1040"/>
                <a:gd name="T8" fmla="*/ 59 w 579"/>
                <a:gd name="T9" fmla="*/ 29 h 1040"/>
                <a:gd name="T10" fmla="*/ 59 w 579"/>
                <a:gd name="T11" fmla="*/ 28 h 1040"/>
                <a:gd name="T12" fmla="*/ 59 w 579"/>
                <a:gd name="T13" fmla="*/ 26 h 1040"/>
                <a:gd name="T14" fmla="*/ 59 w 579"/>
                <a:gd name="T15" fmla="*/ 26 h 1040"/>
                <a:gd name="T16" fmla="*/ 59 w 579"/>
                <a:gd name="T17" fmla="*/ 27 h 1040"/>
                <a:gd name="T18" fmla="*/ 59 w 579"/>
                <a:gd name="T19" fmla="*/ 33 h 1040"/>
                <a:gd name="T20" fmla="*/ 57 w 579"/>
                <a:gd name="T21" fmla="*/ 26 h 1040"/>
                <a:gd name="T22" fmla="*/ 57 w 579"/>
                <a:gd name="T23" fmla="*/ 28 h 1040"/>
                <a:gd name="T24" fmla="*/ 56 w 579"/>
                <a:gd name="T25" fmla="*/ 31 h 1040"/>
                <a:gd name="T26" fmla="*/ 56 w 579"/>
                <a:gd name="T27" fmla="*/ 33 h 1040"/>
                <a:gd name="T28" fmla="*/ 54 w 579"/>
                <a:gd name="T29" fmla="*/ 36 h 1040"/>
                <a:gd name="T30" fmla="*/ 59 w 579"/>
                <a:gd name="T31" fmla="*/ 31 h 1040"/>
                <a:gd name="T32" fmla="*/ 59 w 579"/>
                <a:gd name="T33" fmla="*/ 31 h 1040"/>
                <a:gd name="T34" fmla="*/ 55 w 579"/>
                <a:gd name="T35" fmla="*/ 28 h 1040"/>
                <a:gd name="T36" fmla="*/ 55 w 579"/>
                <a:gd name="T37" fmla="*/ 27 h 1040"/>
                <a:gd name="T38" fmla="*/ 578 w 579"/>
                <a:gd name="T39" fmla="*/ 337 h 1040"/>
                <a:gd name="T40" fmla="*/ 566 w 579"/>
                <a:gd name="T41" fmla="*/ 998 h 1040"/>
                <a:gd name="T42" fmla="*/ 324 w 579"/>
                <a:gd name="T43" fmla="*/ 1039 h 1040"/>
                <a:gd name="T44" fmla="*/ 51 w 579"/>
                <a:gd name="T45" fmla="*/ 1020 h 1040"/>
                <a:gd name="T46" fmla="*/ 17 w 579"/>
                <a:gd name="T47" fmla="*/ 996 h 1040"/>
                <a:gd name="T48" fmla="*/ 0 w 579"/>
                <a:gd name="T49" fmla="*/ 657 h 1040"/>
                <a:gd name="T50" fmla="*/ 5 w 579"/>
                <a:gd name="T51" fmla="*/ 350 h 1040"/>
                <a:gd name="T52" fmla="*/ 9 w 579"/>
                <a:gd name="T53" fmla="*/ 238 h 1040"/>
                <a:gd name="T54" fmla="*/ 16 w 579"/>
                <a:gd name="T55" fmla="*/ 68 h 1040"/>
                <a:gd name="T56" fmla="*/ 16 w 579"/>
                <a:gd name="T57" fmla="*/ 62 h 1040"/>
                <a:gd name="T58" fmla="*/ 16 w 579"/>
                <a:gd name="T59" fmla="*/ 57 h 1040"/>
                <a:gd name="T60" fmla="*/ 21 w 579"/>
                <a:gd name="T61" fmla="*/ 50 h 1040"/>
                <a:gd name="T62" fmla="*/ 30 w 579"/>
                <a:gd name="T63" fmla="*/ 49 h 1040"/>
                <a:gd name="T64" fmla="*/ 35 w 579"/>
                <a:gd name="T65" fmla="*/ 57 h 1040"/>
                <a:gd name="T66" fmla="*/ 34 w 579"/>
                <a:gd name="T67" fmla="*/ 63 h 1040"/>
                <a:gd name="T68" fmla="*/ 33 w 579"/>
                <a:gd name="T69" fmla="*/ 69 h 1040"/>
                <a:gd name="T70" fmla="*/ 17 w 579"/>
                <a:gd name="T71" fmla="*/ 482 h 1040"/>
                <a:gd name="T72" fmla="*/ 18 w 579"/>
                <a:gd name="T73" fmla="*/ 806 h 1040"/>
                <a:gd name="T74" fmla="*/ 33 w 579"/>
                <a:gd name="T75" fmla="*/ 996 h 1040"/>
                <a:gd name="T76" fmla="*/ 279 w 579"/>
                <a:gd name="T77" fmla="*/ 1025 h 1040"/>
                <a:gd name="T78" fmla="*/ 539 w 579"/>
                <a:gd name="T79" fmla="*/ 1001 h 1040"/>
                <a:gd name="T80" fmla="*/ 554 w 579"/>
                <a:gd name="T81" fmla="*/ 938 h 1040"/>
                <a:gd name="T82" fmla="*/ 565 w 579"/>
                <a:gd name="T83" fmla="*/ 292 h 1040"/>
                <a:gd name="T84" fmla="*/ 552 w 579"/>
                <a:gd name="T85" fmla="*/ 39 h 1040"/>
                <a:gd name="T86" fmla="*/ 378 w 579"/>
                <a:gd name="T87" fmla="*/ 13 h 1040"/>
                <a:gd name="T88" fmla="*/ 245 w 579"/>
                <a:gd name="T89" fmla="*/ 18 h 1040"/>
                <a:gd name="T90" fmla="*/ 60 w 579"/>
                <a:gd name="T91" fmla="*/ 33 h 1040"/>
                <a:gd name="T92" fmla="*/ 59 w 579"/>
                <a:gd name="T93" fmla="*/ 33 h 1040"/>
                <a:gd name="T94" fmla="*/ 258 w 579"/>
                <a:gd name="T95" fmla="*/ 14 h 1040"/>
                <a:gd name="T96" fmla="*/ 295 w 579"/>
                <a:gd name="T97" fmla="*/ 10 h 1040"/>
                <a:gd name="T98" fmla="*/ 200 w 579"/>
                <a:gd name="T99" fmla="*/ 15 h 1040"/>
                <a:gd name="T100" fmla="*/ 349 w 579"/>
                <a:gd name="T101" fmla="*/ 6 h 1040"/>
                <a:gd name="T102" fmla="*/ 194 w 579"/>
                <a:gd name="T103" fmla="*/ 14 h 1040"/>
                <a:gd name="T104" fmla="*/ 254 w 579"/>
                <a:gd name="T105" fmla="*/ 9 h 1040"/>
                <a:gd name="T106" fmla="*/ 62 w 579"/>
                <a:gd name="T107" fmla="*/ 26 h 1040"/>
                <a:gd name="T108" fmla="*/ 257 w 579"/>
                <a:gd name="T109" fmla="*/ 8 h 1040"/>
                <a:gd name="T110" fmla="*/ 325 w 579"/>
                <a:gd name="T111" fmla="*/ 4 h 1040"/>
                <a:gd name="T112" fmla="*/ 462 w 579"/>
                <a:gd name="T113" fmla="*/ 4 h 1040"/>
                <a:gd name="T114" fmla="*/ 570 w 579"/>
                <a:gd name="T115" fmla="*/ 67 h 1040"/>
                <a:gd name="T116" fmla="*/ 578 w 579"/>
                <a:gd name="T117" fmla="*/ 280 h 1040"/>
                <a:gd name="T118" fmla="*/ 251 w 579"/>
                <a:gd name="T119" fmla="*/ 9 h 1040"/>
                <a:gd name="T120" fmla="*/ 324 w 579"/>
                <a:gd name="T121" fmla="*/ 5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9" h="1040">
                  <a:moveTo>
                    <a:pt x="559" y="90"/>
                  </a:moveTo>
                  <a:cubicBezTo>
                    <a:pt x="558" y="80"/>
                    <a:pt x="558" y="80"/>
                    <a:pt x="558" y="80"/>
                  </a:cubicBezTo>
                  <a:cubicBezTo>
                    <a:pt x="558" y="81"/>
                    <a:pt x="558" y="87"/>
                    <a:pt x="559" y="90"/>
                  </a:cubicBezTo>
                  <a:close/>
                  <a:moveTo>
                    <a:pt x="453" y="2"/>
                  </a:moveTo>
                  <a:cubicBezTo>
                    <a:pt x="452" y="2"/>
                    <a:pt x="461" y="3"/>
                    <a:pt x="464" y="3"/>
                  </a:cubicBezTo>
                  <a:cubicBezTo>
                    <a:pt x="461" y="3"/>
                    <a:pt x="458" y="2"/>
                    <a:pt x="453" y="2"/>
                  </a:cubicBezTo>
                  <a:close/>
                  <a:moveTo>
                    <a:pt x="436" y="1"/>
                  </a:moveTo>
                  <a:cubicBezTo>
                    <a:pt x="439" y="1"/>
                    <a:pt x="447" y="2"/>
                    <a:pt x="448" y="2"/>
                  </a:cubicBezTo>
                  <a:cubicBezTo>
                    <a:pt x="446" y="1"/>
                    <a:pt x="436" y="1"/>
                    <a:pt x="436" y="1"/>
                  </a:cubicBezTo>
                  <a:close/>
                  <a:moveTo>
                    <a:pt x="400" y="2"/>
                  </a:moveTo>
                  <a:cubicBezTo>
                    <a:pt x="396" y="2"/>
                    <a:pt x="389" y="2"/>
                    <a:pt x="388" y="2"/>
                  </a:cubicBezTo>
                  <a:cubicBezTo>
                    <a:pt x="391" y="2"/>
                    <a:pt x="398" y="2"/>
                    <a:pt x="400" y="2"/>
                  </a:cubicBezTo>
                  <a:close/>
                  <a:moveTo>
                    <a:pt x="358" y="1"/>
                  </a:moveTo>
                  <a:cubicBezTo>
                    <a:pt x="367" y="0"/>
                    <a:pt x="374" y="0"/>
                    <a:pt x="378" y="0"/>
                  </a:cubicBezTo>
                  <a:cubicBezTo>
                    <a:pt x="371" y="0"/>
                    <a:pt x="361" y="0"/>
                    <a:pt x="358" y="1"/>
                  </a:cubicBezTo>
                  <a:close/>
                  <a:moveTo>
                    <a:pt x="281" y="14"/>
                  </a:moveTo>
                  <a:cubicBezTo>
                    <a:pt x="288" y="14"/>
                    <a:pt x="309" y="12"/>
                    <a:pt x="320" y="12"/>
                  </a:cubicBezTo>
                  <a:cubicBezTo>
                    <a:pt x="308" y="12"/>
                    <a:pt x="293" y="13"/>
                    <a:pt x="281" y="14"/>
                  </a:cubicBezTo>
                  <a:close/>
                  <a:moveTo>
                    <a:pt x="278" y="9"/>
                  </a:moveTo>
                  <a:cubicBezTo>
                    <a:pt x="268" y="10"/>
                    <a:pt x="268" y="10"/>
                    <a:pt x="268" y="10"/>
                  </a:cubicBezTo>
                  <a:cubicBezTo>
                    <a:pt x="263" y="10"/>
                    <a:pt x="237" y="12"/>
                    <a:pt x="239" y="12"/>
                  </a:cubicBezTo>
                  <a:cubicBezTo>
                    <a:pt x="256" y="10"/>
                    <a:pt x="279" y="9"/>
                    <a:pt x="292" y="9"/>
                  </a:cubicBezTo>
                  <a:cubicBezTo>
                    <a:pt x="287" y="9"/>
                    <a:pt x="283" y="9"/>
                    <a:pt x="278" y="9"/>
                  </a:cubicBezTo>
                  <a:close/>
                  <a:moveTo>
                    <a:pt x="134" y="19"/>
                  </a:moveTo>
                  <a:cubicBezTo>
                    <a:pt x="127" y="20"/>
                    <a:pt x="127" y="20"/>
                    <a:pt x="127" y="20"/>
                  </a:cubicBezTo>
                  <a:cubicBezTo>
                    <a:pt x="127" y="20"/>
                    <a:pt x="127" y="20"/>
                    <a:pt x="128" y="20"/>
                  </a:cubicBezTo>
                  <a:cubicBezTo>
                    <a:pt x="133" y="19"/>
                    <a:pt x="134" y="19"/>
                    <a:pt x="134" y="19"/>
                  </a:cubicBezTo>
                  <a:close/>
                  <a:moveTo>
                    <a:pt x="59" y="28"/>
                  </a:moveTo>
                  <a:cubicBezTo>
                    <a:pt x="59" y="28"/>
                    <a:pt x="59" y="28"/>
                    <a:pt x="59" y="28"/>
                  </a:cubicBezTo>
                  <a:cubicBezTo>
                    <a:pt x="59" y="29"/>
                    <a:pt x="59" y="29"/>
                    <a:pt x="59" y="29"/>
                  </a:cubicBezTo>
                  <a:cubicBezTo>
                    <a:pt x="59" y="29"/>
                    <a:pt x="60" y="28"/>
                    <a:pt x="60" y="28"/>
                  </a:cubicBezTo>
                  <a:cubicBezTo>
                    <a:pt x="68" y="27"/>
                    <a:pt x="68" y="27"/>
                    <a:pt x="68" y="27"/>
                  </a:cubicBezTo>
                  <a:lnTo>
                    <a:pt x="59" y="28"/>
                  </a:lnTo>
                  <a:close/>
                  <a:moveTo>
                    <a:pt x="59" y="28"/>
                  </a:moveTo>
                  <a:cubicBezTo>
                    <a:pt x="59" y="28"/>
                    <a:pt x="59" y="28"/>
                    <a:pt x="59" y="28"/>
                  </a:cubicBezTo>
                  <a:cubicBezTo>
                    <a:pt x="59" y="28"/>
                    <a:pt x="59" y="28"/>
                    <a:pt x="59" y="28"/>
                  </a:cubicBezTo>
                  <a:cubicBezTo>
                    <a:pt x="59" y="28"/>
                    <a:pt x="59" y="28"/>
                    <a:pt x="59" y="28"/>
                  </a:cubicBezTo>
                  <a:close/>
                  <a:moveTo>
                    <a:pt x="58" y="29"/>
                  </a:moveTo>
                  <a:cubicBezTo>
                    <a:pt x="59" y="29"/>
                    <a:pt x="59" y="29"/>
                    <a:pt x="59" y="28"/>
                  </a:cubicBezTo>
                  <a:cubicBezTo>
                    <a:pt x="58" y="29"/>
                    <a:pt x="58" y="29"/>
                    <a:pt x="58" y="29"/>
                  </a:cubicBezTo>
                  <a:cubicBezTo>
                    <a:pt x="58" y="29"/>
                    <a:pt x="58" y="29"/>
                    <a:pt x="58" y="29"/>
                  </a:cubicBezTo>
                  <a:close/>
                  <a:moveTo>
                    <a:pt x="59" y="26"/>
                  </a:moveTo>
                  <a:cubicBezTo>
                    <a:pt x="59" y="26"/>
                    <a:pt x="59" y="26"/>
                    <a:pt x="59" y="26"/>
                  </a:cubicBezTo>
                  <a:cubicBezTo>
                    <a:pt x="59" y="26"/>
                    <a:pt x="60" y="26"/>
                    <a:pt x="60"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lose/>
                  <a:moveTo>
                    <a:pt x="59" y="32"/>
                  </a:moveTo>
                  <a:cubicBezTo>
                    <a:pt x="59" y="32"/>
                    <a:pt x="60" y="32"/>
                    <a:pt x="60" y="32"/>
                  </a:cubicBezTo>
                  <a:cubicBezTo>
                    <a:pt x="60" y="32"/>
                    <a:pt x="59" y="32"/>
                    <a:pt x="59" y="32"/>
                  </a:cubicBezTo>
                  <a:close/>
                  <a:moveTo>
                    <a:pt x="59" y="27"/>
                  </a:moveTo>
                  <a:cubicBezTo>
                    <a:pt x="59" y="27"/>
                    <a:pt x="59" y="27"/>
                    <a:pt x="59" y="27"/>
                  </a:cubicBezTo>
                  <a:cubicBezTo>
                    <a:pt x="59" y="27"/>
                    <a:pt x="59" y="27"/>
                    <a:pt x="59" y="27"/>
                  </a:cubicBezTo>
                  <a:close/>
                  <a:moveTo>
                    <a:pt x="58" y="26"/>
                  </a:moveTo>
                  <a:cubicBezTo>
                    <a:pt x="59" y="26"/>
                    <a:pt x="59" y="26"/>
                    <a:pt x="59" y="26"/>
                  </a:cubicBezTo>
                  <a:cubicBezTo>
                    <a:pt x="59" y="26"/>
                    <a:pt x="58" y="26"/>
                    <a:pt x="58" y="26"/>
                  </a:cubicBezTo>
                  <a:close/>
                  <a:moveTo>
                    <a:pt x="59" y="34"/>
                  </a:moveTo>
                  <a:cubicBezTo>
                    <a:pt x="59" y="34"/>
                    <a:pt x="59" y="34"/>
                    <a:pt x="59" y="33"/>
                  </a:cubicBezTo>
                  <a:cubicBezTo>
                    <a:pt x="59" y="33"/>
                    <a:pt x="59" y="33"/>
                    <a:pt x="59" y="34"/>
                  </a:cubicBezTo>
                  <a:close/>
                  <a:moveTo>
                    <a:pt x="59" y="32"/>
                  </a:moveTo>
                  <a:cubicBezTo>
                    <a:pt x="59" y="32"/>
                    <a:pt x="58" y="32"/>
                    <a:pt x="58" y="32"/>
                  </a:cubicBezTo>
                  <a:cubicBezTo>
                    <a:pt x="58" y="32"/>
                    <a:pt x="59" y="32"/>
                    <a:pt x="59" y="32"/>
                  </a:cubicBezTo>
                  <a:close/>
                  <a:moveTo>
                    <a:pt x="58" y="26"/>
                  </a:moveTo>
                  <a:cubicBezTo>
                    <a:pt x="58" y="26"/>
                    <a:pt x="58" y="26"/>
                    <a:pt x="57" y="26"/>
                  </a:cubicBezTo>
                  <a:cubicBezTo>
                    <a:pt x="58" y="26"/>
                    <a:pt x="58" y="27"/>
                    <a:pt x="58" y="26"/>
                  </a:cubicBezTo>
                  <a:close/>
                  <a:moveTo>
                    <a:pt x="57" y="29"/>
                  </a:moveTo>
                  <a:cubicBezTo>
                    <a:pt x="58" y="29"/>
                    <a:pt x="58" y="29"/>
                    <a:pt x="58" y="29"/>
                  </a:cubicBezTo>
                  <a:cubicBezTo>
                    <a:pt x="58" y="29"/>
                    <a:pt x="57" y="29"/>
                    <a:pt x="57" y="29"/>
                  </a:cubicBezTo>
                  <a:close/>
                  <a:moveTo>
                    <a:pt x="57" y="28"/>
                  </a:moveTo>
                  <a:cubicBezTo>
                    <a:pt x="57" y="28"/>
                    <a:pt x="57" y="28"/>
                    <a:pt x="57" y="28"/>
                  </a:cubicBezTo>
                  <a:cubicBezTo>
                    <a:pt x="57" y="28"/>
                    <a:pt x="57" y="28"/>
                    <a:pt x="57" y="28"/>
                  </a:cubicBezTo>
                  <a:close/>
                  <a:moveTo>
                    <a:pt x="57" y="28"/>
                  </a:moveTo>
                  <a:cubicBezTo>
                    <a:pt x="57" y="28"/>
                    <a:pt x="57" y="28"/>
                    <a:pt x="57" y="28"/>
                  </a:cubicBezTo>
                  <a:cubicBezTo>
                    <a:pt x="57" y="28"/>
                    <a:pt x="57" y="28"/>
                    <a:pt x="57" y="28"/>
                  </a:cubicBezTo>
                  <a:cubicBezTo>
                    <a:pt x="57" y="28"/>
                    <a:pt x="57" y="28"/>
                    <a:pt x="57" y="28"/>
                  </a:cubicBezTo>
                  <a:close/>
                  <a:moveTo>
                    <a:pt x="56" y="31"/>
                  </a:moveTo>
                  <a:cubicBezTo>
                    <a:pt x="57" y="31"/>
                    <a:pt x="57" y="31"/>
                    <a:pt x="56" y="31"/>
                  </a:cubicBezTo>
                  <a:close/>
                  <a:moveTo>
                    <a:pt x="55" y="33"/>
                  </a:moveTo>
                  <a:cubicBezTo>
                    <a:pt x="56" y="33"/>
                    <a:pt x="56" y="33"/>
                    <a:pt x="56" y="33"/>
                  </a:cubicBezTo>
                  <a:cubicBezTo>
                    <a:pt x="56" y="33"/>
                    <a:pt x="56" y="33"/>
                    <a:pt x="55" y="33"/>
                  </a:cubicBezTo>
                  <a:close/>
                  <a:moveTo>
                    <a:pt x="56" y="34"/>
                  </a:moveTo>
                  <a:cubicBezTo>
                    <a:pt x="56" y="34"/>
                    <a:pt x="56" y="34"/>
                    <a:pt x="56" y="33"/>
                  </a:cubicBezTo>
                  <a:lnTo>
                    <a:pt x="56" y="34"/>
                  </a:lnTo>
                  <a:close/>
                  <a:moveTo>
                    <a:pt x="56" y="36"/>
                  </a:moveTo>
                  <a:cubicBezTo>
                    <a:pt x="56" y="36"/>
                    <a:pt x="55" y="36"/>
                    <a:pt x="55" y="36"/>
                  </a:cubicBezTo>
                  <a:cubicBezTo>
                    <a:pt x="56" y="36"/>
                    <a:pt x="56" y="36"/>
                    <a:pt x="56" y="36"/>
                  </a:cubicBezTo>
                  <a:close/>
                  <a:moveTo>
                    <a:pt x="54" y="36"/>
                  </a:moveTo>
                  <a:cubicBezTo>
                    <a:pt x="54" y="36"/>
                    <a:pt x="54" y="36"/>
                    <a:pt x="54" y="36"/>
                  </a:cubicBezTo>
                  <a:close/>
                  <a:moveTo>
                    <a:pt x="192" y="23"/>
                  </a:moveTo>
                  <a:cubicBezTo>
                    <a:pt x="199" y="23"/>
                    <a:pt x="208" y="22"/>
                    <a:pt x="214" y="22"/>
                  </a:cubicBezTo>
                  <a:cubicBezTo>
                    <a:pt x="222" y="21"/>
                    <a:pt x="222" y="21"/>
                    <a:pt x="222" y="21"/>
                  </a:cubicBezTo>
                  <a:cubicBezTo>
                    <a:pt x="210" y="22"/>
                    <a:pt x="200" y="22"/>
                    <a:pt x="192" y="23"/>
                  </a:cubicBezTo>
                  <a:close/>
                  <a:moveTo>
                    <a:pt x="59" y="31"/>
                  </a:moveTo>
                  <a:cubicBezTo>
                    <a:pt x="59" y="31"/>
                    <a:pt x="59" y="31"/>
                    <a:pt x="59" y="31"/>
                  </a:cubicBezTo>
                  <a:cubicBezTo>
                    <a:pt x="59" y="31"/>
                    <a:pt x="60" y="31"/>
                    <a:pt x="60" y="31"/>
                  </a:cubicBezTo>
                  <a:cubicBezTo>
                    <a:pt x="59" y="31"/>
                    <a:pt x="58" y="31"/>
                    <a:pt x="57" y="31"/>
                  </a:cubicBezTo>
                  <a:cubicBezTo>
                    <a:pt x="58" y="31"/>
                    <a:pt x="58"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27"/>
                  </a:moveTo>
                  <a:cubicBezTo>
                    <a:pt x="58" y="27"/>
                    <a:pt x="58" y="27"/>
                    <a:pt x="58" y="27"/>
                  </a:cubicBezTo>
                  <a:cubicBezTo>
                    <a:pt x="58" y="27"/>
                    <a:pt x="58" y="27"/>
                    <a:pt x="58" y="27"/>
                  </a:cubicBezTo>
                  <a:cubicBezTo>
                    <a:pt x="59" y="27"/>
                    <a:pt x="58" y="27"/>
                    <a:pt x="58" y="27"/>
                  </a:cubicBezTo>
                  <a:close/>
                  <a:moveTo>
                    <a:pt x="55" y="28"/>
                  </a:moveTo>
                  <a:cubicBezTo>
                    <a:pt x="55" y="28"/>
                    <a:pt x="55" y="28"/>
                    <a:pt x="55" y="28"/>
                  </a:cubicBezTo>
                  <a:cubicBezTo>
                    <a:pt x="55" y="27"/>
                    <a:pt x="56" y="28"/>
                    <a:pt x="56" y="27"/>
                  </a:cubicBezTo>
                  <a:cubicBezTo>
                    <a:pt x="56" y="27"/>
                    <a:pt x="56" y="28"/>
                    <a:pt x="56" y="28"/>
                  </a:cubicBezTo>
                  <a:cubicBezTo>
                    <a:pt x="57" y="27"/>
                    <a:pt x="58" y="28"/>
                    <a:pt x="58" y="27"/>
                  </a:cubicBezTo>
                  <a:cubicBezTo>
                    <a:pt x="57" y="27"/>
                    <a:pt x="56" y="27"/>
                    <a:pt x="55" y="27"/>
                  </a:cubicBezTo>
                  <a:cubicBezTo>
                    <a:pt x="55" y="27"/>
                    <a:pt x="55" y="27"/>
                    <a:pt x="55" y="27"/>
                  </a:cubicBezTo>
                  <a:cubicBezTo>
                    <a:pt x="55" y="28"/>
                    <a:pt x="54" y="27"/>
                    <a:pt x="54" y="28"/>
                  </a:cubicBezTo>
                  <a:cubicBezTo>
                    <a:pt x="54" y="28"/>
                    <a:pt x="54" y="28"/>
                    <a:pt x="55" y="28"/>
                  </a:cubicBezTo>
                  <a:close/>
                  <a:moveTo>
                    <a:pt x="56" y="34"/>
                  </a:moveTo>
                  <a:cubicBezTo>
                    <a:pt x="56" y="34"/>
                    <a:pt x="56" y="34"/>
                    <a:pt x="56" y="34"/>
                  </a:cubicBezTo>
                  <a:cubicBezTo>
                    <a:pt x="56" y="34"/>
                    <a:pt x="56" y="34"/>
                    <a:pt x="56" y="34"/>
                  </a:cubicBezTo>
                  <a:close/>
                  <a:moveTo>
                    <a:pt x="578" y="337"/>
                  </a:moveTo>
                  <a:cubicBezTo>
                    <a:pt x="579" y="495"/>
                    <a:pt x="576" y="661"/>
                    <a:pt x="571" y="820"/>
                  </a:cubicBezTo>
                  <a:cubicBezTo>
                    <a:pt x="568" y="940"/>
                    <a:pt x="568" y="940"/>
                    <a:pt x="568" y="940"/>
                  </a:cubicBezTo>
                  <a:cubicBezTo>
                    <a:pt x="567" y="952"/>
                    <a:pt x="567" y="963"/>
                    <a:pt x="567" y="974"/>
                  </a:cubicBezTo>
                  <a:cubicBezTo>
                    <a:pt x="566" y="994"/>
                    <a:pt x="566" y="994"/>
                    <a:pt x="566" y="994"/>
                  </a:cubicBezTo>
                  <a:cubicBezTo>
                    <a:pt x="566" y="995"/>
                    <a:pt x="566" y="995"/>
                    <a:pt x="566" y="995"/>
                  </a:cubicBezTo>
                  <a:cubicBezTo>
                    <a:pt x="566" y="996"/>
                    <a:pt x="566" y="997"/>
                    <a:pt x="566" y="998"/>
                  </a:cubicBezTo>
                  <a:cubicBezTo>
                    <a:pt x="565" y="999"/>
                    <a:pt x="565" y="1000"/>
                    <a:pt x="564" y="1001"/>
                  </a:cubicBezTo>
                  <a:cubicBezTo>
                    <a:pt x="563" y="1004"/>
                    <a:pt x="560" y="1006"/>
                    <a:pt x="559" y="1007"/>
                  </a:cubicBezTo>
                  <a:cubicBezTo>
                    <a:pt x="555" y="1010"/>
                    <a:pt x="552" y="1011"/>
                    <a:pt x="548" y="1013"/>
                  </a:cubicBezTo>
                  <a:cubicBezTo>
                    <a:pt x="535" y="1019"/>
                    <a:pt x="521" y="1021"/>
                    <a:pt x="507" y="1024"/>
                  </a:cubicBezTo>
                  <a:cubicBezTo>
                    <a:pt x="479" y="1029"/>
                    <a:pt x="452" y="1031"/>
                    <a:pt x="431" y="1033"/>
                  </a:cubicBezTo>
                  <a:cubicBezTo>
                    <a:pt x="397" y="1036"/>
                    <a:pt x="360" y="1038"/>
                    <a:pt x="324" y="1039"/>
                  </a:cubicBezTo>
                  <a:cubicBezTo>
                    <a:pt x="309" y="1039"/>
                    <a:pt x="295" y="1039"/>
                    <a:pt x="281" y="1039"/>
                  </a:cubicBezTo>
                  <a:cubicBezTo>
                    <a:pt x="264" y="1040"/>
                    <a:pt x="264" y="1040"/>
                    <a:pt x="264" y="1040"/>
                  </a:cubicBezTo>
                  <a:cubicBezTo>
                    <a:pt x="241" y="1040"/>
                    <a:pt x="217" y="1039"/>
                    <a:pt x="193" y="1038"/>
                  </a:cubicBezTo>
                  <a:cubicBezTo>
                    <a:pt x="179" y="1037"/>
                    <a:pt x="168" y="1037"/>
                    <a:pt x="156" y="1036"/>
                  </a:cubicBezTo>
                  <a:cubicBezTo>
                    <a:pt x="135" y="1034"/>
                    <a:pt x="112" y="1032"/>
                    <a:pt x="87" y="1028"/>
                  </a:cubicBezTo>
                  <a:cubicBezTo>
                    <a:pt x="75" y="1026"/>
                    <a:pt x="63" y="1024"/>
                    <a:pt x="51" y="1020"/>
                  </a:cubicBezTo>
                  <a:cubicBezTo>
                    <a:pt x="45" y="1019"/>
                    <a:pt x="39" y="1017"/>
                    <a:pt x="33" y="1013"/>
                  </a:cubicBezTo>
                  <a:cubicBezTo>
                    <a:pt x="30" y="1012"/>
                    <a:pt x="27" y="1010"/>
                    <a:pt x="24" y="1007"/>
                  </a:cubicBezTo>
                  <a:cubicBezTo>
                    <a:pt x="22" y="1006"/>
                    <a:pt x="21" y="1004"/>
                    <a:pt x="19" y="1002"/>
                  </a:cubicBezTo>
                  <a:cubicBezTo>
                    <a:pt x="19" y="1001"/>
                    <a:pt x="18" y="1000"/>
                    <a:pt x="18" y="999"/>
                  </a:cubicBezTo>
                  <a:cubicBezTo>
                    <a:pt x="18" y="999"/>
                    <a:pt x="18" y="998"/>
                    <a:pt x="17" y="997"/>
                  </a:cubicBezTo>
                  <a:cubicBezTo>
                    <a:pt x="17" y="997"/>
                    <a:pt x="17" y="996"/>
                    <a:pt x="17" y="996"/>
                  </a:cubicBezTo>
                  <a:cubicBezTo>
                    <a:pt x="15" y="984"/>
                    <a:pt x="14" y="971"/>
                    <a:pt x="13" y="960"/>
                  </a:cubicBezTo>
                  <a:cubicBezTo>
                    <a:pt x="11" y="941"/>
                    <a:pt x="11" y="941"/>
                    <a:pt x="11" y="941"/>
                  </a:cubicBezTo>
                  <a:cubicBezTo>
                    <a:pt x="9" y="920"/>
                    <a:pt x="7" y="891"/>
                    <a:pt x="6" y="869"/>
                  </a:cubicBezTo>
                  <a:cubicBezTo>
                    <a:pt x="5" y="857"/>
                    <a:pt x="5" y="845"/>
                    <a:pt x="4" y="833"/>
                  </a:cubicBezTo>
                  <a:cubicBezTo>
                    <a:pt x="3" y="807"/>
                    <a:pt x="2" y="783"/>
                    <a:pt x="2" y="762"/>
                  </a:cubicBezTo>
                  <a:cubicBezTo>
                    <a:pt x="1" y="735"/>
                    <a:pt x="0" y="691"/>
                    <a:pt x="0" y="657"/>
                  </a:cubicBezTo>
                  <a:cubicBezTo>
                    <a:pt x="0" y="655"/>
                    <a:pt x="0" y="654"/>
                    <a:pt x="0" y="653"/>
                  </a:cubicBezTo>
                  <a:cubicBezTo>
                    <a:pt x="0" y="628"/>
                    <a:pt x="0" y="603"/>
                    <a:pt x="0" y="579"/>
                  </a:cubicBezTo>
                  <a:cubicBezTo>
                    <a:pt x="0" y="575"/>
                    <a:pt x="0" y="575"/>
                    <a:pt x="0" y="572"/>
                  </a:cubicBezTo>
                  <a:cubicBezTo>
                    <a:pt x="1" y="540"/>
                    <a:pt x="1" y="540"/>
                    <a:pt x="1" y="540"/>
                  </a:cubicBezTo>
                  <a:cubicBezTo>
                    <a:pt x="2" y="493"/>
                    <a:pt x="2" y="459"/>
                    <a:pt x="3" y="420"/>
                  </a:cubicBezTo>
                  <a:cubicBezTo>
                    <a:pt x="3" y="398"/>
                    <a:pt x="4" y="373"/>
                    <a:pt x="5" y="350"/>
                  </a:cubicBezTo>
                  <a:cubicBezTo>
                    <a:pt x="5" y="331"/>
                    <a:pt x="5" y="331"/>
                    <a:pt x="5" y="331"/>
                  </a:cubicBezTo>
                  <a:cubicBezTo>
                    <a:pt x="6" y="316"/>
                    <a:pt x="6" y="316"/>
                    <a:pt x="6" y="316"/>
                  </a:cubicBezTo>
                  <a:cubicBezTo>
                    <a:pt x="6" y="302"/>
                    <a:pt x="6" y="302"/>
                    <a:pt x="6" y="302"/>
                  </a:cubicBezTo>
                  <a:cubicBezTo>
                    <a:pt x="7" y="281"/>
                    <a:pt x="7" y="281"/>
                    <a:pt x="7" y="281"/>
                  </a:cubicBezTo>
                  <a:cubicBezTo>
                    <a:pt x="8" y="260"/>
                    <a:pt x="8" y="260"/>
                    <a:pt x="8" y="260"/>
                  </a:cubicBezTo>
                  <a:cubicBezTo>
                    <a:pt x="9" y="238"/>
                    <a:pt x="9" y="238"/>
                    <a:pt x="9" y="238"/>
                  </a:cubicBezTo>
                  <a:cubicBezTo>
                    <a:pt x="10" y="220"/>
                    <a:pt x="10" y="203"/>
                    <a:pt x="11" y="181"/>
                  </a:cubicBezTo>
                  <a:cubicBezTo>
                    <a:pt x="13" y="133"/>
                    <a:pt x="13" y="133"/>
                    <a:pt x="13" y="133"/>
                  </a:cubicBezTo>
                  <a:cubicBezTo>
                    <a:pt x="14" y="104"/>
                    <a:pt x="14" y="104"/>
                    <a:pt x="14" y="104"/>
                  </a:cubicBezTo>
                  <a:cubicBezTo>
                    <a:pt x="15" y="89"/>
                    <a:pt x="15" y="89"/>
                    <a:pt x="15" y="89"/>
                  </a:cubicBezTo>
                  <a:cubicBezTo>
                    <a:pt x="16" y="72"/>
                    <a:pt x="16" y="72"/>
                    <a:pt x="16" y="72"/>
                  </a:cubicBezTo>
                  <a:cubicBezTo>
                    <a:pt x="16" y="68"/>
                    <a:pt x="16" y="68"/>
                    <a:pt x="16" y="68"/>
                  </a:cubicBezTo>
                  <a:cubicBezTo>
                    <a:pt x="16" y="68"/>
                    <a:pt x="16" y="68"/>
                    <a:pt x="16" y="68"/>
                  </a:cubicBezTo>
                  <a:cubicBezTo>
                    <a:pt x="16" y="67"/>
                    <a:pt x="16" y="67"/>
                    <a:pt x="16" y="67"/>
                  </a:cubicBezTo>
                  <a:cubicBezTo>
                    <a:pt x="16" y="67"/>
                    <a:pt x="16" y="67"/>
                    <a:pt x="16" y="66"/>
                  </a:cubicBezTo>
                  <a:cubicBezTo>
                    <a:pt x="16" y="66"/>
                    <a:pt x="17" y="64"/>
                    <a:pt x="16" y="63"/>
                  </a:cubicBezTo>
                  <a:cubicBezTo>
                    <a:pt x="16" y="63"/>
                    <a:pt x="16" y="63"/>
                    <a:pt x="15" y="63"/>
                  </a:cubicBezTo>
                  <a:cubicBezTo>
                    <a:pt x="15" y="63"/>
                    <a:pt x="16" y="63"/>
                    <a:pt x="16" y="62"/>
                  </a:cubicBezTo>
                  <a:cubicBezTo>
                    <a:pt x="16" y="62"/>
                    <a:pt x="16" y="61"/>
                    <a:pt x="16" y="60"/>
                  </a:cubicBezTo>
                  <a:cubicBezTo>
                    <a:pt x="16" y="60"/>
                    <a:pt x="16" y="60"/>
                    <a:pt x="16" y="60"/>
                  </a:cubicBezTo>
                  <a:cubicBezTo>
                    <a:pt x="16" y="59"/>
                    <a:pt x="16" y="59"/>
                    <a:pt x="16" y="59"/>
                  </a:cubicBezTo>
                  <a:cubicBezTo>
                    <a:pt x="16" y="58"/>
                    <a:pt x="16" y="58"/>
                    <a:pt x="16" y="58"/>
                  </a:cubicBezTo>
                  <a:cubicBezTo>
                    <a:pt x="16" y="58"/>
                    <a:pt x="16" y="57"/>
                    <a:pt x="16" y="57"/>
                  </a:cubicBezTo>
                  <a:cubicBezTo>
                    <a:pt x="16" y="57"/>
                    <a:pt x="16" y="57"/>
                    <a:pt x="16" y="57"/>
                  </a:cubicBezTo>
                  <a:cubicBezTo>
                    <a:pt x="17" y="57"/>
                    <a:pt x="17" y="55"/>
                    <a:pt x="17" y="54"/>
                  </a:cubicBezTo>
                  <a:cubicBezTo>
                    <a:pt x="17" y="54"/>
                    <a:pt x="17" y="54"/>
                    <a:pt x="17" y="54"/>
                  </a:cubicBezTo>
                  <a:cubicBezTo>
                    <a:pt x="17" y="53"/>
                    <a:pt x="18" y="52"/>
                    <a:pt x="19" y="51"/>
                  </a:cubicBezTo>
                  <a:cubicBezTo>
                    <a:pt x="19" y="51"/>
                    <a:pt x="19" y="51"/>
                    <a:pt x="19" y="51"/>
                  </a:cubicBezTo>
                  <a:cubicBezTo>
                    <a:pt x="19" y="51"/>
                    <a:pt x="20" y="51"/>
                    <a:pt x="20" y="50"/>
                  </a:cubicBezTo>
                  <a:cubicBezTo>
                    <a:pt x="20" y="50"/>
                    <a:pt x="20" y="50"/>
                    <a:pt x="21" y="50"/>
                  </a:cubicBezTo>
                  <a:cubicBezTo>
                    <a:pt x="21" y="50"/>
                    <a:pt x="21" y="50"/>
                    <a:pt x="22" y="49"/>
                  </a:cubicBezTo>
                  <a:cubicBezTo>
                    <a:pt x="22" y="49"/>
                    <a:pt x="22" y="49"/>
                    <a:pt x="23" y="49"/>
                  </a:cubicBezTo>
                  <a:cubicBezTo>
                    <a:pt x="23" y="48"/>
                    <a:pt x="24" y="49"/>
                    <a:pt x="24" y="48"/>
                  </a:cubicBezTo>
                  <a:cubicBezTo>
                    <a:pt x="25" y="48"/>
                    <a:pt x="26" y="48"/>
                    <a:pt x="28" y="48"/>
                  </a:cubicBezTo>
                  <a:cubicBezTo>
                    <a:pt x="28" y="48"/>
                    <a:pt x="28" y="48"/>
                    <a:pt x="28" y="48"/>
                  </a:cubicBezTo>
                  <a:cubicBezTo>
                    <a:pt x="28" y="49"/>
                    <a:pt x="29" y="49"/>
                    <a:pt x="30" y="49"/>
                  </a:cubicBezTo>
                  <a:cubicBezTo>
                    <a:pt x="30" y="49"/>
                    <a:pt x="30" y="49"/>
                    <a:pt x="30" y="49"/>
                  </a:cubicBezTo>
                  <a:cubicBezTo>
                    <a:pt x="30" y="50"/>
                    <a:pt x="31" y="50"/>
                    <a:pt x="31" y="50"/>
                  </a:cubicBezTo>
                  <a:cubicBezTo>
                    <a:pt x="32" y="51"/>
                    <a:pt x="33" y="52"/>
                    <a:pt x="33" y="53"/>
                  </a:cubicBezTo>
                  <a:cubicBezTo>
                    <a:pt x="33" y="53"/>
                    <a:pt x="33" y="53"/>
                    <a:pt x="33" y="53"/>
                  </a:cubicBezTo>
                  <a:cubicBezTo>
                    <a:pt x="34" y="54"/>
                    <a:pt x="34" y="54"/>
                    <a:pt x="34" y="55"/>
                  </a:cubicBezTo>
                  <a:cubicBezTo>
                    <a:pt x="35" y="55"/>
                    <a:pt x="35" y="56"/>
                    <a:pt x="35" y="57"/>
                  </a:cubicBezTo>
                  <a:cubicBezTo>
                    <a:pt x="35" y="57"/>
                    <a:pt x="35" y="57"/>
                    <a:pt x="35" y="57"/>
                  </a:cubicBezTo>
                  <a:cubicBezTo>
                    <a:pt x="35" y="58"/>
                    <a:pt x="35" y="58"/>
                    <a:pt x="35" y="59"/>
                  </a:cubicBezTo>
                  <a:cubicBezTo>
                    <a:pt x="35" y="59"/>
                    <a:pt x="35" y="60"/>
                    <a:pt x="35" y="60"/>
                  </a:cubicBezTo>
                  <a:cubicBezTo>
                    <a:pt x="35" y="60"/>
                    <a:pt x="35" y="61"/>
                    <a:pt x="35" y="61"/>
                  </a:cubicBezTo>
                  <a:cubicBezTo>
                    <a:pt x="35" y="61"/>
                    <a:pt x="35" y="62"/>
                    <a:pt x="34" y="62"/>
                  </a:cubicBezTo>
                  <a:cubicBezTo>
                    <a:pt x="35" y="62"/>
                    <a:pt x="35" y="63"/>
                    <a:pt x="34" y="63"/>
                  </a:cubicBezTo>
                  <a:cubicBezTo>
                    <a:pt x="34" y="63"/>
                    <a:pt x="34" y="63"/>
                    <a:pt x="33" y="63"/>
                  </a:cubicBezTo>
                  <a:cubicBezTo>
                    <a:pt x="33" y="64"/>
                    <a:pt x="35" y="65"/>
                    <a:pt x="34" y="65"/>
                  </a:cubicBezTo>
                  <a:cubicBezTo>
                    <a:pt x="33" y="65"/>
                    <a:pt x="33" y="66"/>
                    <a:pt x="33" y="67"/>
                  </a:cubicBezTo>
                  <a:cubicBezTo>
                    <a:pt x="33" y="68"/>
                    <a:pt x="33" y="68"/>
                    <a:pt x="33" y="68"/>
                  </a:cubicBezTo>
                  <a:cubicBezTo>
                    <a:pt x="33" y="69"/>
                    <a:pt x="33" y="69"/>
                    <a:pt x="33" y="69"/>
                  </a:cubicBezTo>
                  <a:cubicBezTo>
                    <a:pt x="33" y="69"/>
                    <a:pt x="33" y="69"/>
                    <a:pt x="33" y="69"/>
                  </a:cubicBezTo>
                  <a:cubicBezTo>
                    <a:pt x="32" y="75"/>
                    <a:pt x="32" y="75"/>
                    <a:pt x="32" y="75"/>
                  </a:cubicBezTo>
                  <a:cubicBezTo>
                    <a:pt x="31" y="95"/>
                    <a:pt x="31" y="114"/>
                    <a:pt x="29" y="131"/>
                  </a:cubicBezTo>
                  <a:cubicBezTo>
                    <a:pt x="29" y="146"/>
                    <a:pt x="28" y="161"/>
                    <a:pt x="27" y="176"/>
                  </a:cubicBezTo>
                  <a:cubicBezTo>
                    <a:pt x="25" y="222"/>
                    <a:pt x="24" y="268"/>
                    <a:pt x="22" y="313"/>
                  </a:cubicBezTo>
                  <a:cubicBezTo>
                    <a:pt x="19" y="397"/>
                    <a:pt x="19" y="397"/>
                    <a:pt x="19" y="397"/>
                  </a:cubicBezTo>
                  <a:cubicBezTo>
                    <a:pt x="17" y="482"/>
                    <a:pt x="17" y="482"/>
                    <a:pt x="17" y="482"/>
                  </a:cubicBezTo>
                  <a:cubicBezTo>
                    <a:pt x="16" y="531"/>
                    <a:pt x="16" y="531"/>
                    <a:pt x="16" y="531"/>
                  </a:cubicBezTo>
                  <a:cubicBezTo>
                    <a:pt x="16" y="546"/>
                    <a:pt x="16" y="546"/>
                    <a:pt x="16" y="546"/>
                  </a:cubicBezTo>
                  <a:cubicBezTo>
                    <a:pt x="15" y="593"/>
                    <a:pt x="15" y="593"/>
                    <a:pt x="15" y="593"/>
                  </a:cubicBezTo>
                  <a:cubicBezTo>
                    <a:pt x="15" y="608"/>
                    <a:pt x="15" y="622"/>
                    <a:pt x="15" y="639"/>
                  </a:cubicBezTo>
                  <a:cubicBezTo>
                    <a:pt x="15" y="682"/>
                    <a:pt x="16" y="742"/>
                    <a:pt x="18" y="796"/>
                  </a:cubicBezTo>
                  <a:cubicBezTo>
                    <a:pt x="18" y="806"/>
                    <a:pt x="18" y="806"/>
                    <a:pt x="18" y="806"/>
                  </a:cubicBezTo>
                  <a:cubicBezTo>
                    <a:pt x="19" y="841"/>
                    <a:pt x="21" y="874"/>
                    <a:pt x="23" y="905"/>
                  </a:cubicBezTo>
                  <a:cubicBezTo>
                    <a:pt x="24" y="924"/>
                    <a:pt x="26" y="946"/>
                    <a:pt x="28" y="968"/>
                  </a:cubicBezTo>
                  <a:cubicBezTo>
                    <a:pt x="30" y="985"/>
                    <a:pt x="30" y="985"/>
                    <a:pt x="30" y="985"/>
                  </a:cubicBezTo>
                  <a:cubicBezTo>
                    <a:pt x="31" y="993"/>
                    <a:pt x="31" y="993"/>
                    <a:pt x="31" y="993"/>
                  </a:cubicBezTo>
                  <a:cubicBezTo>
                    <a:pt x="32" y="995"/>
                    <a:pt x="32" y="994"/>
                    <a:pt x="32" y="995"/>
                  </a:cubicBezTo>
                  <a:cubicBezTo>
                    <a:pt x="32" y="995"/>
                    <a:pt x="32" y="996"/>
                    <a:pt x="33" y="996"/>
                  </a:cubicBezTo>
                  <a:cubicBezTo>
                    <a:pt x="35" y="999"/>
                    <a:pt x="39" y="1001"/>
                    <a:pt x="44" y="1003"/>
                  </a:cubicBezTo>
                  <a:cubicBezTo>
                    <a:pt x="48" y="1005"/>
                    <a:pt x="53" y="1006"/>
                    <a:pt x="58" y="1008"/>
                  </a:cubicBezTo>
                  <a:cubicBezTo>
                    <a:pt x="75" y="1012"/>
                    <a:pt x="93" y="1015"/>
                    <a:pt x="111" y="1017"/>
                  </a:cubicBezTo>
                  <a:cubicBezTo>
                    <a:pt x="129" y="1019"/>
                    <a:pt x="147" y="1021"/>
                    <a:pt x="165" y="1022"/>
                  </a:cubicBezTo>
                  <a:cubicBezTo>
                    <a:pt x="192" y="1024"/>
                    <a:pt x="221" y="1025"/>
                    <a:pt x="249" y="1025"/>
                  </a:cubicBezTo>
                  <a:cubicBezTo>
                    <a:pt x="259" y="1025"/>
                    <a:pt x="270" y="1025"/>
                    <a:pt x="279" y="1025"/>
                  </a:cubicBezTo>
                  <a:cubicBezTo>
                    <a:pt x="294" y="1025"/>
                    <a:pt x="309" y="1025"/>
                    <a:pt x="323" y="1025"/>
                  </a:cubicBezTo>
                  <a:cubicBezTo>
                    <a:pt x="350" y="1024"/>
                    <a:pt x="376" y="1023"/>
                    <a:pt x="403" y="1021"/>
                  </a:cubicBezTo>
                  <a:cubicBezTo>
                    <a:pt x="426" y="1020"/>
                    <a:pt x="451" y="1018"/>
                    <a:pt x="475" y="1014"/>
                  </a:cubicBezTo>
                  <a:cubicBezTo>
                    <a:pt x="483" y="1013"/>
                    <a:pt x="492" y="1012"/>
                    <a:pt x="501" y="1011"/>
                  </a:cubicBezTo>
                  <a:cubicBezTo>
                    <a:pt x="507" y="1010"/>
                    <a:pt x="512" y="1009"/>
                    <a:pt x="517" y="1007"/>
                  </a:cubicBezTo>
                  <a:cubicBezTo>
                    <a:pt x="524" y="1006"/>
                    <a:pt x="532" y="1004"/>
                    <a:pt x="539" y="1001"/>
                  </a:cubicBezTo>
                  <a:cubicBezTo>
                    <a:pt x="543" y="1000"/>
                    <a:pt x="546" y="999"/>
                    <a:pt x="549" y="997"/>
                  </a:cubicBezTo>
                  <a:cubicBezTo>
                    <a:pt x="550" y="996"/>
                    <a:pt x="550" y="996"/>
                    <a:pt x="551" y="995"/>
                  </a:cubicBezTo>
                  <a:cubicBezTo>
                    <a:pt x="551" y="995"/>
                    <a:pt x="551" y="995"/>
                    <a:pt x="551" y="995"/>
                  </a:cubicBezTo>
                  <a:cubicBezTo>
                    <a:pt x="552" y="995"/>
                    <a:pt x="552" y="994"/>
                    <a:pt x="552" y="994"/>
                  </a:cubicBezTo>
                  <a:cubicBezTo>
                    <a:pt x="552" y="992"/>
                    <a:pt x="552" y="992"/>
                    <a:pt x="552" y="992"/>
                  </a:cubicBezTo>
                  <a:cubicBezTo>
                    <a:pt x="554" y="938"/>
                    <a:pt x="554" y="938"/>
                    <a:pt x="554" y="938"/>
                  </a:cubicBezTo>
                  <a:cubicBezTo>
                    <a:pt x="555" y="890"/>
                    <a:pt x="557" y="845"/>
                    <a:pt x="558" y="793"/>
                  </a:cubicBezTo>
                  <a:cubicBezTo>
                    <a:pt x="559" y="754"/>
                    <a:pt x="560" y="713"/>
                    <a:pt x="561" y="669"/>
                  </a:cubicBezTo>
                  <a:cubicBezTo>
                    <a:pt x="562" y="615"/>
                    <a:pt x="563" y="557"/>
                    <a:pt x="564" y="499"/>
                  </a:cubicBezTo>
                  <a:cubicBezTo>
                    <a:pt x="565" y="437"/>
                    <a:pt x="565" y="375"/>
                    <a:pt x="565" y="314"/>
                  </a:cubicBezTo>
                  <a:cubicBezTo>
                    <a:pt x="565" y="312"/>
                    <a:pt x="565" y="309"/>
                    <a:pt x="565" y="304"/>
                  </a:cubicBezTo>
                  <a:cubicBezTo>
                    <a:pt x="565" y="298"/>
                    <a:pt x="565" y="300"/>
                    <a:pt x="565" y="292"/>
                  </a:cubicBezTo>
                  <a:cubicBezTo>
                    <a:pt x="565" y="287"/>
                    <a:pt x="565" y="290"/>
                    <a:pt x="565" y="286"/>
                  </a:cubicBezTo>
                  <a:cubicBezTo>
                    <a:pt x="565" y="233"/>
                    <a:pt x="564" y="181"/>
                    <a:pt x="562" y="133"/>
                  </a:cubicBezTo>
                  <a:cubicBezTo>
                    <a:pt x="561" y="124"/>
                    <a:pt x="562" y="132"/>
                    <a:pt x="562" y="126"/>
                  </a:cubicBezTo>
                  <a:cubicBezTo>
                    <a:pt x="561" y="112"/>
                    <a:pt x="560" y="94"/>
                    <a:pt x="558" y="76"/>
                  </a:cubicBezTo>
                  <a:cubicBezTo>
                    <a:pt x="558" y="67"/>
                    <a:pt x="557" y="58"/>
                    <a:pt x="555" y="50"/>
                  </a:cubicBezTo>
                  <a:cubicBezTo>
                    <a:pt x="554" y="45"/>
                    <a:pt x="553" y="41"/>
                    <a:pt x="552" y="39"/>
                  </a:cubicBezTo>
                  <a:cubicBezTo>
                    <a:pt x="550" y="37"/>
                    <a:pt x="547" y="35"/>
                    <a:pt x="544" y="33"/>
                  </a:cubicBezTo>
                  <a:cubicBezTo>
                    <a:pt x="534" y="26"/>
                    <a:pt x="518" y="23"/>
                    <a:pt x="505" y="20"/>
                  </a:cubicBezTo>
                  <a:cubicBezTo>
                    <a:pt x="501" y="20"/>
                    <a:pt x="503" y="20"/>
                    <a:pt x="500" y="20"/>
                  </a:cubicBezTo>
                  <a:cubicBezTo>
                    <a:pt x="496" y="19"/>
                    <a:pt x="499" y="19"/>
                    <a:pt x="495" y="19"/>
                  </a:cubicBezTo>
                  <a:cubicBezTo>
                    <a:pt x="495" y="19"/>
                    <a:pt x="487" y="18"/>
                    <a:pt x="484" y="17"/>
                  </a:cubicBezTo>
                  <a:cubicBezTo>
                    <a:pt x="449" y="13"/>
                    <a:pt x="414" y="13"/>
                    <a:pt x="378" y="13"/>
                  </a:cubicBezTo>
                  <a:cubicBezTo>
                    <a:pt x="372" y="13"/>
                    <a:pt x="372" y="13"/>
                    <a:pt x="362" y="13"/>
                  </a:cubicBezTo>
                  <a:cubicBezTo>
                    <a:pt x="354" y="13"/>
                    <a:pt x="355" y="13"/>
                    <a:pt x="348" y="13"/>
                  </a:cubicBezTo>
                  <a:cubicBezTo>
                    <a:pt x="347" y="13"/>
                    <a:pt x="338" y="13"/>
                    <a:pt x="337" y="13"/>
                  </a:cubicBezTo>
                  <a:cubicBezTo>
                    <a:pt x="336" y="13"/>
                    <a:pt x="338" y="13"/>
                    <a:pt x="336" y="13"/>
                  </a:cubicBezTo>
                  <a:cubicBezTo>
                    <a:pt x="330" y="13"/>
                    <a:pt x="308" y="14"/>
                    <a:pt x="296" y="15"/>
                  </a:cubicBezTo>
                  <a:cubicBezTo>
                    <a:pt x="281" y="16"/>
                    <a:pt x="264" y="16"/>
                    <a:pt x="245" y="18"/>
                  </a:cubicBezTo>
                  <a:cubicBezTo>
                    <a:pt x="263" y="16"/>
                    <a:pt x="277" y="15"/>
                    <a:pt x="282" y="15"/>
                  </a:cubicBezTo>
                  <a:cubicBezTo>
                    <a:pt x="264" y="15"/>
                    <a:pt x="232" y="17"/>
                    <a:pt x="215" y="18"/>
                  </a:cubicBezTo>
                  <a:cubicBezTo>
                    <a:pt x="174" y="21"/>
                    <a:pt x="123" y="26"/>
                    <a:pt x="76" y="31"/>
                  </a:cubicBezTo>
                  <a:cubicBezTo>
                    <a:pt x="73" y="31"/>
                    <a:pt x="71" y="31"/>
                    <a:pt x="71" y="32"/>
                  </a:cubicBezTo>
                  <a:cubicBezTo>
                    <a:pt x="63" y="32"/>
                    <a:pt x="63" y="32"/>
                    <a:pt x="63" y="32"/>
                  </a:cubicBezTo>
                  <a:cubicBezTo>
                    <a:pt x="60" y="33"/>
                    <a:pt x="60" y="33"/>
                    <a:pt x="60" y="33"/>
                  </a:cubicBezTo>
                  <a:cubicBezTo>
                    <a:pt x="60" y="33"/>
                    <a:pt x="60" y="33"/>
                    <a:pt x="60" y="33"/>
                  </a:cubicBezTo>
                  <a:cubicBezTo>
                    <a:pt x="60" y="33"/>
                    <a:pt x="60" y="33"/>
                    <a:pt x="60" y="33"/>
                  </a:cubicBezTo>
                  <a:cubicBezTo>
                    <a:pt x="58" y="33"/>
                    <a:pt x="58" y="33"/>
                    <a:pt x="58" y="33"/>
                  </a:cubicBezTo>
                  <a:cubicBezTo>
                    <a:pt x="58" y="33"/>
                    <a:pt x="57" y="33"/>
                    <a:pt x="56" y="33"/>
                  </a:cubicBezTo>
                  <a:cubicBezTo>
                    <a:pt x="58" y="33"/>
                    <a:pt x="58" y="33"/>
                    <a:pt x="58" y="33"/>
                  </a:cubicBezTo>
                  <a:cubicBezTo>
                    <a:pt x="59" y="33"/>
                    <a:pt x="59" y="33"/>
                    <a:pt x="59" y="33"/>
                  </a:cubicBezTo>
                  <a:cubicBezTo>
                    <a:pt x="60" y="33"/>
                    <a:pt x="60" y="33"/>
                    <a:pt x="60" y="33"/>
                  </a:cubicBezTo>
                  <a:cubicBezTo>
                    <a:pt x="63" y="32"/>
                    <a:pt x="63" y="32"/>
                    <a:pt x="63" y="32"/>
                  </a:cubicBezTo>
                  <a:cubicBezTo>
                    <a:pt x="109" y="27"/>
                    <a:pt x="155" y="23"/>
                    <a:pt x="201" y="19"/>
                  </a:cubicBezTo>
                  <a:cubicBezTo>
                    <a:pt x="222" y="18"/>
                    <a:pt x="276" y="14"/>
                    <a:pt x="307" y="13"/>
                  </a:cubicBezTo>
                  <a:cubicBezTo>
                    <a:pt x="326" y="12"/>
                    <a:pt x="336" y="11"/>
                    <a:pt x="327" y="11"/>
                  </a:cubicBezTo>
                  <a:cubicBezTo>
                    <a:pt x="302" y="12"/>
                    <a:pt x="281" y="13"/>
                    <a:pt x="258" y="14"/>
                  </a:cubicBezTo>
                  <a:cubicBezTo>
                    <a:pt x="254" y="14"/>
                    <a:pt x="249" y="14"/>
                    <a:pt x="255" y="14"/>
                  </a:cubicBezTo>
                  <a:cubicBezTo>
                    <a:pt x="303" y="11"/>
                    <a:pt x="358" y="9"/>
                    <a:pt x="397" y="9"/>
                  </a:cubicBezTo>
                  <a:cubicBezTo>
                    <a:pt x="419" y="9"/>
                    <a:pt x="419" y="9"/>
                    <a:pt x="419" y="9"/>
                  </a:cubicBezTo>
                  <a:cubicBezTo>
                    <a:pt x="429" y="9"/>
                    <a:pt x="429" y="9"/>
                    <a:pt x="429" y="9"/>
                  </a:cubicBezTo>
                  <a:cubicBezTo>
                    <a:pt x="428" y="9"/>
                    <a:pt x="424" y="9"/>
                    <a:pt x="425" y="9"/>
                  </a:cubicBezTo>
                  <a:cubicBezTo>
                    <a:pt x="379" y="8"/>
                    <a:pt x="343" y="8"/>
                    <a:pt x="295" y="10"/>
                  </a:cubicBezTo>
                  <a:cubicBezTo>
                    <a:pt x="276" y="10"/>
                    <a:pt x="276" y="10"/>
                    <a:pt x="276" y="10"/>
                  </a:cubicBezTo>
                  <a:cubicBezTo>
                    <a:pt x="260" y="11"/>
                    <a:pt x="238" y="13"/>
                    <a:pt x="218" y="14"/>
                  </a:cubicBezTo>
                  <a:cubicBezTo>
                    <a:pt x="213" y="14"/>
                    <a:pt x="215" y="14"/>
                    <a:pt x="213" y="14"/>
                  </a:cubicBezTo>
                  <a:cubicBezTo>
                    <a:pt x="167" y="18"/>
                    <a:pt x="126" y="22"/>
                    <a:pt x="87" y="25"/>
                  </a:cubicBezTo>
                  <a:cubicBezTo>
                    <a:pt x="121" y="22"/>
                    <a:pt x="157" y="19"/>
                    <a:pt x="190" y="16"/>
                  </a:cubicBezTo>
                  <a:cubicBezTo>
                    <a:pt x="195" y="16"/>
                    <a:pt x="197" y="15"/>
                    <a:pt x="200" y="15"/>
                  </a:cubicBezTo>
                  <a:cubicBezTo>
                    <a:pt x="229" y="13"/>
                    <a:pt x="271" y="10"/>
                    <a:pt x="306" y="9"/>
                  </a:cubicBezTo>
                  <a:cubicBezTo>
                    <a:pt x="311" y="8"/>
                    <a:pt x="312" y="8"/>
                    <a:pt x="298" y="8"/>
                  </a:cubicBezTo>
                  <a:cubicBezTo>
                    <a:pt x="302" y="8"/>
                    <a:pt x="304" y="8"/>
                    <a:pt x="310" y="8"/>
                  </a:cubicBezTo>
                  <a:cubicBezTo>
                    <a:pt x="310" y="8"/>
                    <a:pt x="309" y="8"/>
                    <a:pt x="307" y="8"/>
                  </a:cubicBezTo>
                  <a:cubicBezTo>
                    <a:pt x="326" y="7"/>
                    <a:pt x="329" y="7"/>
                    <a:pt x="347" y="6"/>
                  </a:cubicBezTo>
                  <a:cubicBezTo>
                    <a:pt x="351" y="6"/>
                    <a:pt x="352" y="6"/>
                    <a:pt x="349" y="6"/>
                  </a:cubicBezTo>
                  <a:cubicBezTo>
                    <a:pt x="334" y="6"/>
                    <a:pt x="320" y="7"/>
                    <a:pt x="306" y="7"/>
                  </a:cubicBezTo>
                  <a:cubicBezTo>
                    <a:pt x="297" y="8"/>
                    <a:pt x="291" y="8"/>
                    <a:pt x="284" y="9"/>
                  </a:cubicBezTo>
                  <a:cubicBezTo>
                    <a:pt x="275" y="9"/>
                    <a:pt x="275" y="9"/>
                    <a:pt x="275" y="9"/>
                  </a:cubicBezTo>
                  <a:cubicBezTo>
                    <a:pt x="262" y="10"/>
                    <a:pt x="262" y="10"/>
                    <a:pt x="262" y="10"/>
                  </a:cubicBezTo>
                  <a:cubicBezTo>
                    <a:pt x="250" y="10"/>
                    <a:pt x="250" y="10"/>
                    <a:pt x="250" y="10"/>
                  </a:cubicBezTo>
                  <a:cubicBezTo>
                    <a:pt x="232" y="11"/>
                    <a:pt x="212" y="13"/>
                    <a:pt x="194" y="14"/>
                  </a:cubicBezTo>
                  <a:cubicBezTo>
                    <a:pt x="180" y="16"/>
                    <a:pt x="167" y="16"/>
                    <a:pt x="150" y="18"/>
                  </a:cubicBezTo>
                  <a:cubicBezTo>
                    <a:pt x="157" y="17"/>
                    <a:pt x="168" y="16"/>
                    <a:pt x="179" y="15"/>
                  </a:cubicBezTo>
                  <a:cubicBezTo>
                    <a:pt x="215" y="12"/>
                    <a:pt x="257" y="9"/>
                    <a:pt x="288" y="8"/>
                  </a:cubicBezTo>
                  <a:cubicBezTo>
                    <a:pt x="291" y="7"/>
                    <a:pt x="284" y="7"/>
                    <a:pt x="281" y="7"/>
                  </a:cubicBezTo>
                  <a:cubicBezTo>
                    <a:pt x="256" y="9"/>
                    <a:pt x="256" y="9"/>
                    <a:pt x="256" y="9"/>
                  </a:cubicBezTo>
                  <a:cubicBezTo>
                    <a:pt x="251" y="9"/>
                    <a:pt x="258" y="9"/>
                    <a:pt x="254" y="9"/>
                  </a:cubicBezTo>
                  <a:cubicBezTo>
                    <a:pt x="231" y="11"/>
                    <a:pt x="211" y="12"/>
                    <a:pt x="185" y="14"/>
                  </a:cubicBezTo>
                  <a:cubicBezTo>
                    <a:pt x="182" y="14"/>
                    <a:pt x="176" y="15"/>
                    <a:pt x="180" y="14"/>
                  </a:cubicBezTo>
                  <a:cubicBezTo>
                    <a:pt x="173" y="15"/>
                    <a:pt x="173" y="15"/>
                    <a:pt x="173" y="15"/>
                  </a:cubicBezTo>
                  <a:cubicBezTo>
                    <a:pt x="166" y="15"/>
                    <a:pt x="173" y="15"/>
                    <a:pt x="171" y="15"/>
                  </a:cubicBezTo>
                  <a:cubicBezTo>
                    <a:pt x="167" y="15"/>
                    <a:pt x="158" y="16"/>
                    <a:pt x="153" y="16"/>
                  </a:cubicBezTo>
                  <a:cubicBezTo>
                    <a:pt x="122" y="20"/>
                    <a:pt x="97" y="22"/>
                    <a:pt x="62" y="26"/>
                  </a:cubicBezTo>
                  <a:cubicBezTo>
                    <a:pt x="85" y="23"/>
                    <a:pt x="115" y="20"/>
                    <a:pt x="146" y="17"/>
                  </a:cubicBezTo>
                  <a:cubicBezTo>
                    <a:pt x="153" y="16"/>
                    <a:pt x="145" y="17"/>
                    <a:pt x="150" y="16"/>
                  </a:cubicBezTo>
                  <a:cubicBezTo>
                    <a:pt x="173" y="15"/>
                    <a:pt x="173" y="15"/>
                    <a:pt x="173" y="15"/>
                  </a:cubicBezTo>
                  <a:cubicBezTo>
                    <a:pt x="195" y="13"/>
                    <a:pt x="195" y="13"/>
                    <a:pt x="195" y="13"/>
                  </a:cubicBezTo>
                  <a:cubicBezTo>
                    <a:pt x="228" y="10"/>
                    <a:pt x="228" y="10"/>
                    <a:pt x="228" y="10"/>
                  </a:cubicBezTo>
                  <a:cubicBezTo>
                    <a:pt x="238" y="9"/>
                    <a:pt x="245" y="9"/>
                    <a:pt x="257" y="8"/>
                  </a:cubicBezTo>
                  <a:cubicBezTo>
                    <a:pt x="261" y="8"/>
                    <a:pt x="259" y="8"/>
                    <a:pt x="267" y="7"/>
                  </a:cubicBezTo>
                  <a:cubicBezTo>
                    <a:pt x="268" y="7"/>
                    <a:pt x="258" y="7"/>
                    <a:pt x="264" y="7"/>
                  </a:cubicBezTo>
                  <a:cubicBezTo>
                    <a:pt x="270" y="7"/>
                    <a:pt x="265" y="7"/>
                    <a:pt x="269" y="7"/>
                  </a:cubicBezTo>
                  <a:cubicBezTo>
                    <a:pt x="275" y="7"/>
                    <a:pt x="277" y="6"/>
                    <a:pt x="281" y="6"/>
                  </a:cubicBezTo>
                  <a:cubicBezTo>
                    <a:pt x="327" y="4"/>
                    <a:pt x="327" y="4"/>
                    <a:pt x="327" y="4"/>
                  </a:cubicBezTo>
                  <a:cubicBezTo>
                    <a:pt x="331" y="4"/>
                    <a:pt x="319" y="4"/>
                    <a:pt x="325" y="4"/>
                  </a:cubicBezTo>
                  <a:cubicBezTo>
                    <a:pt x="332" y="4"/>
                    <a:pt x="352" y="3"/>
                    <a:pt x="357" y="3"/>
                  </a:cubicBezTo>
                  <a:cubicBezTo>
                    <a:pt x="375" y="3"/>
                    <a:pt x="385" y="2"/>
                    <a:pt x="405" y="3"/>
                  </a:cubicBezTo>
                  <a:cubicBezTo>
                    <a:pt x="411" y="3"/>
                    <a:pt x="405" y="2"/>
                    <a:pt x="408" y="2"/>
                  </a:cubicBezTo>
                  <a:cubicBezTo>
                    <a:pt x="421" y="2"/>
                    <a:pt x="428" y="3"/>
                    <a:pt x="442" y="3"/>
                  </a:cubicBezTo>
                  <a:cubicBezTo>
                    <a:pt x="450" y="3"/>
                    <a:pt x="465" y="4"/>
                    <a:pt x="477" y="6"/>
                  </a:cubicBezTo>
                  <a:cubicBezTo>
                    <a:pt x="477" y="5"/>
                    <a:pt x="468" y="4"/>
                    <a:pt x="462" y="4"/>
                  </a:cubicBezTo>
                  <a:cubicBezTo>
                    <a:pt x="466" y="4"/>
                    <a:pt x="479" y="5"/>
                    <a:pt x="484" y="6"/>
                  </a:cubicBezTo>
                  <a:cubicBezTo>
                    <a:pt x="503" y="8"/>
                    <a:pt x="520" y="11"/>
                    <a:pt x="538" y="17"/>
                  </a:cubicBezTo>
                  <a:cubicBezTo>
                    <a:pt x="542" y="19"/>
                    <a:pt x="547" y="21"/>
                    <a:pt x="551" y="23"/>
                  </a:cubicBezTo>
                  <a:cubicBezTo>
                    <a:pt x="556" y="26"/>
                    <a:pt x="560" y="30"/>
                    <a:pt x="563" y="35"/>
                  </a:cubicBezTo>
                  <a:cubicBezTo>
                    <a:pt x="566" y="41"/>
                    <a:pt x="566" y="46"/>
                    <a:pt x="567" y="51"/>
                  </a:cubicBezTo>
                  <a:cubicBezTo>
                    <a:pt x="568" y="56"/>
                    <a:pt x="569" y="62"/>
                    <a:pt x="570" y="67"/>
                  </a:cubicBezTo>
                  <a:cubicBezTo>
                    <a:pt x="570" y="74"/>
                    <a:pt x="571" y="77"/>
                    <a:pt x="571" y="83"/>
                  </a:cubicBezTo>
                  <a:cubicBezTo>
                    <a:pt x="571" y="85"/>
                    <a:pt x="571" y="84"/>
                    <a:pt x="571" y="83"/>
                  </a:cubicBezTo>
                  <a:cubicBezTo>
                    <a:pt x="574" y="107"/>
                    <a:pt x="575" y="162"/>
                    <a:pt x="576" y="178"/>
                  </a:cubicBezTo>
                  <a:cubicBezTo>
                    <a:pt x="576" y="185"/>
                    <a:pt x="576" y="175"/>
                    <a:pt x="576" y="180"/>
                  </a:cubicBezTo>
                  <a:cubicBezTo>
                    <a:pt x="577" y="189"/>
                    <a:pt x="577" y="204"/>
                    <a:pt x="577" y="210"/>
                  </a:cubicBezTo>
                  <a:cubicBezTo>
                    <a:pt x="578" y="280"/>
                    <a:pt x="578" y="280"/>
                    <a:pt x="578" y="280"/>
                  </a:cubicBezTo>
                  <a:cubicBezTo>
                    <a:pt x="578" y="285"/>
                    <a:pt x="578" y="293"/>
                    <a:pt x="578" y="295"/>
                  </a:cubicBezTo>
                  <a:cubicBezTo>
                    <a:pt x="578" y="306"/>
                    <a:pt x="579" y="325"/>
                    <a:pt x="578" y="337"/>
                  </a:cubicBezTo>
                  <a:close/>
                  <a:moveTo>
                    <a:pt x="319" y="5"/>
                  </a:moveTo>
                  <a:cubicBezTo>
                    <a:pt x="307" y="5"/>
                    <a:pt x="303" y="6"/>
                    <a:pt x="287" y="6"/>
                  </a:cubicBezTo>
                  <a:cubicBezTo>
                    <a:pt x="284" y="7"/>
                    <a:pt x="280" y="7"/>
                    <a:pt x="272" y="7"/>
                  </a:cubicBezTo>
                  <a:cubicBezTo>
                    <a:pt x="271" y="8"/>
                    <a:pt x="250" y="8"/>
                    <a:pt x="251" y="9"/>
                  </a:cubicBezTo>
                  <a:cubicBezTo>
                    <a:pt x="261" y="8"/>
                    <a:pt x="269" y="8"/>
                    <a:pt x="275" y="8"/>
                  </a:cubicBezTo>
                  <a:cubicBezTo>
                    <a:pt x="279" y="7"/>
                    <a:pt x="274" y="7"/>
                    <a:pt x="277" y="7"/>
                  </a:cubicBezTo>
                  <a:cubicBezTo>
                    <a:pt x="321" y="5"/>
                    <a:pt x="321" y="5"/>
                    <a:pt x="321" y="5"/>
                  </a:cubicBezTo>
                  <a:cubicBezTo>
                    <a:pt x="321" y="5"/>
                    <a:pt x="316" y="5"/>
                    <a:pt x="319" y="5"/>
                  </a:cubicBezTo>
                  <a:close/>
                  <a:moveTo>
                    <a:pt x="322" y="5"/>
                  </a:moveTo>
                  <a:cubicBezTo>
                    <a:pt x="324" y="5"/>
                    <a:pt x="324" y="5"/>
                    <a:pt x="324" y="5"/>
                  </a:cubicBezTo>
                  <a:cubicBezTo>
                    <a:pt x="334" y="5"/>
                    <a:pt x="326" y="5"/>
                    <a:pt x="322" y="5"/>
                  </a:cubicBezTo>
                  <a:close/>
                  <a:moveTo>
                    <a:pt x="338" y="13"/>
                  </a:moveTo>
                  <a:cubicBezTo>
                    <a:pt x="337" y="13"/>
                    <a:pt x="337" y="13"/>
                    <a:pt x="337" y="13"/>
                  </a:cubicBezTo>
                  <a:cubicBezTo>
                    <a:pt x="337" y="13"/>
                    <a:pt x="337" y="13"/>
                    <a:pt x="338" y="13"/>
                  </a:cubicBezTo>
                  <a:close/>
                </a:path>
              </a:pathLst>
            </a:custGeom>
            <a:solidFill>
              <a:srgbClr val="063951">
                <a:lumMod val="90000"/>
                <a:lumOff val="10000"/>
              </a:srgbClr>
            </a:solidFill>
            <a:ln>
              <a:noFill/>
            </a:ln>
            <a:effectLst>
              <a:outerShdw blurRad="50800" dist="254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0000"/>
                </a:solidFill>
                <a:effectLst/>
                <a:uLnTx/>
                <a:uFillTx/>
              </a:endParaRPr>
            </a:p>
          </p:txBody>
        </p:sp>
      </p:grpSp>
      <p:sp>
        <p:nvSpPr>
          <p:cNvPr id="12" name="Metin kutusu 11"/>
          <p:cNvSpPr txBox="1"/>
          <p:nvPr/>
        </p:nvSpPr>
        <p:spPr>
          <a:xfrm>
            <a:off x="973961" y="1551955"/>
            <a:ext cx="10966410" cy="4524315"/>
          </a:xfrm>
          <a:prstGeom prst="rect">
            <a:avLst/>
          </a:prstGeom>
          <a:noFill/>
        </p:spPr>
        <p:txBody>
          <a:bodyPr wrap="square" rtlCol="0">
            <a:spAutoFit/>
          </a:bodyPr>
          <a:lstStyle/>
          <a:p>
            <a:pPr lvl="0" algn="just"/>
            <a:r>
              <a:rPr lang="tr-TR" altLang="tr-TR" sz="2400" dirty="0">
                <a:solidFill>
                  <a:prstClr val="black"/>
                </a:solidFill>
              </a:rPr>
              <a:t>“Osmanlı Devleti’nden kalma eğitim kurumları incelendiğinde dinî eğitim veren medreseler, Batı tarzında eğitim veren mektepler ve azınlıklar ile yabancılara ait okullar bir arada bulunmaktaydı. Eğitimdeki bu çok başlılık nedeniyle</a:t>
            </a:r>
          </a:p>
          <a:p>
            <a:pPr lvl="0" algn="just"/>
            <a:r>
              <a:rPr lang="tr-TR" altLang="tr-TR" sz="2400" dirty="0">
                <a:solidFill>
                  <a:prstClr val="black"/>
                </a:solidFill>
              </a:rPr>
              <a:t>öğrenciler farklı dünya görüşlerine sahip kişiler olarak yetişiyorlardı.”</a:t>
            </a:r>
          </a:p>
          <a:p>
            <a:pPr lvl="0"/>
            <a:endParaRPr lang="tr-TR" altLang="tr-TR" sz="2400" dirty="0">
              <a:solidFill>
                <a:prstClr val="black"/>
              </a:solidFill>
            </a:endParaRPr>
          </a:p>
          <a:p>
            <a:pPr lvl="0"/>
            <a:r>
              <a:rPr lang="tr-TR" altLang="tr-TR" sz="2400" b="1" dirty="0">
                <a:solidFill>
                  <a:prstClr val="black"/>
                </a:solidFill>
              </a:rPr>
              <a:t>Bu bilgi aşağıdaki sorulardan hangisinin cevabıdır?</a:t>
            </a:r>
          </a:p>
          <a:p>
            <a:pPr lvl="0"/>
            <a:endParaRPr lang="tr-TR" altLang="tr-TR" sz="2400" b="1" dirty="0">
              <a:solidFill>
                <a:prstClr val="black"/>
              </a:solidFill>
            </a:endParaRPr>
          </a:p>
          <a:p>
            <a:pPr lvl="0"/>
            <a:r>
              <a:rPr lang="tr-TR" altLang="tr-TR" sz="2400" dirty="0">
                <a:solidFill>
                  <a:prstClr val="black"/>
                </a:solidFill>
              </a:rPr>
              <a:t>A) Kabotaj Kanunu’nun millî egemenlik haklarımız açısından önemini açıklayınız?</a:t>
            </a:r>
          </a:p>
          <a:p>
            <a:pPr lvl="0"/>
            <a:r>
              <a:rPr lang="tr-TR" altLang="tr-TR" sz="2400" dirty="0">
                <a:solidFill>
                  <a:prstClr val="black"/>
                </a:solidFill>
              </a:rPr>
              <a:t>B) Medeni Kanun’un çıkarılma gerekçeleri nelerdir?</a:t>
            </a:r>
          </a:p>
          <a:p>
            <a:pPr lvl="0"/>
            <a:r>
              <a:rPr lang="da-DK" altLang="tr-TR" sz="2400" dirty="0">
                <a:solidFill>
                  <a:prstClr val="black"/>
                </a:solidFill>
              </a:rPr>
              <a:t>C) Tevhid-i Tedrisat Kanunu neden kabul</a:t>
            </a:r>
            <a:r>
              <a:rPr lang="tr-TR" altLang="tr-TR" sz="2400" dirty="0">
                <a:solidFill>
                  <a:prstClr val="black"/>
                </a:solidFill>
              </a:rPr>
              <a:t> edildi?</a:t>
            </a:r>
          </a:p>
          <a:p>
            <a:pPr lvl="0"/>
            <a:r>
              <a:rPr lang="tr-TR" altLang="tr-TR" sz="2400" dirty="0">
                <a:solidFill>
                  <a:prstClr val="black"/>
                </a:solidFill>
              </a:rPr>
              <a:t>D) Harf inkılabı niçin yapıldı?</a:t>
            </a:r>
            <a:endParaRPr lang="tr-TR" altLang="tr-TR" sz="2400" b="1" dirty="0">
              <a:solidFill>
                <a:prstClr val="black"/>
              </a:solidFill>
            </a:endParaRPr>
          </a:p>
        </p:txBody>
      </p:sp>
      <p:pic>
        <p:nvPicPr>
          <p:cNvPr id="13" name="Resim 12" descr="Tik İşareti (✓) Klavyede Nasıl Yapılır? [Yeni Yöntem] - nasıLis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858" y="5228388"/>
            <a:ext cx="765704" cy="428149"/>
          </a:xfrm>
          <a:prstGeom prst="rect">
            <a:avLst/>
          </a:prstGeom>
          <a:noFill/>
          <a:ln>
            <a:noFill/>
          </a:ln>
        </p:spPr>
      </p:pic>
    </p:spTree>
    <p:extLst>
      <p:ext uri="{BB962C8B-B14F-4D97-AF65-F5344CB8AC3E}">
        <p14:creationId xmlns:p14="http://schemas.microsoft.com/office/powerpoint/2010/main" val="123559995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pattFill prst="pct75">
          <a:fgClr>
            <a:srgbClr val="0070C0"/>
          </a:fgClr>
          <a:bgClr>
            <a:schemeClr val="accent1"/>
          </a:bgClr>
        </a:pattFill>
        <a:effectLst/>
      </p:bgPr>
    </p:bg>
    <p:spTree>
      <p:nvGrpSpPr>
        <p:cNvPr id="1" name=""/>
        <p:cNvGrpSpPr/>
        <p:nvPr/>
      </p:nvGrpSpPr>
      <p:grpSpPr>
        <a:xfrm>
          <a:off x="0" y="0"/>
          <a:ext cx="0" cy="0"/>
          <a:chOff x="0" y="0"/>
          <a:chExt cx="0" cy="0"/>
        </a:xfrm>
      </p:grpSpPr>
      <p:grpSp>
        <p:nvGrpSpPr>
          <p:cNvPr id="7" name="Grup 6"/>
          <p:cNvGrpSpPr/>
          <p:nvPr/>
        </p:nvGrpSpPr>
        <p:grpSpPr>
          <a:xfrm>
            <a:off x="0" y="6416209"/>
            <a:ext cx="2824489" cy="414879"/>
            <a:chOff x="0" y="6416209"/>
            <a:chExt cx="2824489" cy="414879"/>
          </a:xfrm>
        </p:grpSpPr>
        <p:sp>
          <p:nvSpPr>
            <p:cNvPr id="6" name="Metin kutusu 5"/>
            <p:cNvSpPr txBox="1"/>
            <p:nvPr/>
          </p:nvSpPr>
          <p:spPr>
            <a:xfrm>
              <a:off x="310933" y="6463562"/>
              <a:ext cx="2513556" cy="307777"/>
            </a:xfrm>
            <a:prstGeom prst="rect">
              <a:avLst/>
            </a:prstGeom>
            <a:noFill/>
          </p:spPr>
          <p:txBody>
            <a:bodyPr wrap="square" rtlCol="0">
              <a:spAutoFit/>
            </a:bodyPr>
            <a:lstStyle/>
            <a:p>
              <a:r>
                <a:rPr lang="tr-TR" sz="1400" b="1" dirty="0" err="1" smtClean="0">
                  <a:solidFill>
                    <a:schemeClr val="bg1"/>
                  </a:solidFill>
                </a:rPr>
                <a:t>sosyalbilgilerinsesi</a:t>
              </a:r>
              <a:endParaRPr lang="tr-TR" sz="1200" b="1" dirty="0">
                <a:solidFill>
                  <a:schemeClr val="bg1"/>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Dikdörtgen 4"/>
          <p:cNvSpPr/>
          <p:nvPr/>
        </p:nvSpPr>
        <p:spPr>
          <a:xfrm>
            <a:off x="87682" y="14232"/>
            <a:ext cx="12104318" cy="523220"/>
          </a:xfrm>
          <a:prstGeom prst="rect">
            <a:avLst/>
          </a:prstGeom>
        </p:spPr>
        <p:txBody>
          <a:bodyPr wrap="square">
            <a:spAutoFit/>
          </a:bodyPr>
          <a:lstStyle/>
          <a:p>
            <a:pPr lvl="0" algn="ctr"/>
            <a:r>
              <a:rPr lang="tr-TR" sz="2800" b="1" dirty="0" smtClean="0">
                <a:solidFill>
                  <a:prstClr val="white"/>
                </a:solidFill>
              </a:rPr>
              <a:t>SES YAYINLARI-KONU ANLATIM FÖYLERİ ve BRANŞ DENEMELERİ</a:t>
            </a:r>
            <a:endParaRPr lang="tr-TR" sz="2800" b="1" dirty="0">
              <a:solidFill>
                <a:prstClr val="white"/>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8458"/>
            <a:ext cx="609600" cy="5632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Users\Selcuk\Desktop\240240286_2960511010864189_5196392950412950260_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789140"/>
            <a:ext cx="5847566" cy="55114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elcuk\Desktop\WhatsApp Image 2022-04-17 at 14.35.5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7166" y="789140"/>
            <a:ext cx="5734834" cy="55114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 8"/>
          <p:cNvGrpSpPr/>
          <p:nvPr/>
        </p:nvGrpSpPr>
        <p:grpSpPr>
          <a:xfrm>
            <a:off x="6572191" y="6355239"/>
            <a:ext cx="2924697" cy="422590"/>
            <a:chOff x="0" y="6408498"/>
            <a:chExt cx="2924697" cy="422590"/>
          </a:xfrm>
        </p:grpSpPr>
        <p:sp>
          <p:nvSpPr>
            <p:cNvPr id="10" name="Metin kutusu 9"/>
            <p:cNvSpPr txBox="1"/>
            <p:nvPr/>
          </p:nvSpPr>
          <p:spPr>
            <a:xfrm>
              <a:off x="411141" y="6408498"/>
              <a:ext cx="2513556" cy="369332"/>
            </a:xfrm>
            <a:prstGeom prst="rect">
              <a:avLst/>
            </a:prstGeom>
            <a:noFill/>
          </p:spPr>
          <p:txBody>
            <a:bodyPr wrap="square" rtlCol="0">
              <a:spAutoFit/>
            </a:bodyPr>
            <a:lstStyle/>
            <a:p>
              <a:r>
                <a:rPr lang="tr-TR" b="1" dirty="0" smtClean="0">
                  <a:solidFill>
                    <a:schemeClr val="bg1"/>
                  </a:solidFill>
                </a:rPr>
                <a:t>sesyayinlari</a:t>
              </a:r>
              <a:endParaRPr lang="tr-TR" sz="1600" b="1" dirty="0">
                <a:solidFill>
                  <a:schemeClr val="bg1"/>
                </a:solidFill>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16209"/>
              <a:ext cx="411141" cy="414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0750500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ktif">
  <a:themeElements>
    <a:clrScheme name="Perspektif">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is Klasik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ktif">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