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703" r:id="rId2"/>
    <p:sldMasterId id="2147483692" r:id="rId3"/>
  </p:sldMasterIdLst>
  <p:notesMasterIdLst>
    <p:notesMasterId r:id="rId76"/>
  </p:notesMasterIdLst>
  <p:sldIdLst>
    <p:sldId id="694" r:id="rId4"/>
    <p:sldId id="555" r:id="rId5"/>
    <p:sldId id="625" r:id="rId6"/>
    <p:sldId id="626" r:id="rId7"/>
    <p:sldId id="627" r:id="rId8"/>
    <p:sldId id="628" r:id="rId9"/>
    <p:sldId id="629" r:id="rId10"/>
    <p:sldId id="630" r:id="rId11"/>
    <p:sldId id="631" r:id="rId12"/>
    <p:sldId id="632" r:id="rId13"/>
    <p:sldId id="633" r:id="rId14"/>
    <p:sldId id="634" r:id="rId15"/>
    <p:sldId id="635" r:id="rId16"/>
    <p:sldId id="636" r:id="rId17"/>
    <p:sldId id="637" r:id="rId18"/>
    <p:sldId id="638" r:id="rId19"/>
    <p:sldId id="639" r:id="rId20"/>
    <p:sldId id="640" r:id="rId21"/>
    <p:sldId id="696" r:id="rId22"/>
    <p:sldId id="642" r:id="rId23"/>
    <p:sldId id="643" r:id="rId24"/>
    <p:sldId id="644" r:id="rId25"/>
    <p:sldId id="645" r:id="rId26"/>
    <p:sldId id="646" r:id="rId27"/>
    <p:sldId id="647" r:id="rId28"/>
    <p:sldId id="648" r:id="rId29"/>
    <p:sldId id="649" r:id="rId30"/>
    <p:sldId id="650" r:id="rId31"/>
    <p:sldId id="651" r:id="rId32"/>
    <p:sldId id="652" r:id="rId33"/>
    <p:sldId id="653" r:id="rId34"/>
    <p:sldId id="654" r:id="rId35"/>
    <p:sldId id="655" r:id="rId36"/>
    <p:sldId id="656" r:id="rId37"/>
    <p:sldId id="657" r:id="rId38"/>
    <p:sldId id="658" r:id="rId39"/>
    <p:sldId id="659" r:id="rId40"/>
    <p:sldId id="660" r:id="rId41"/>
    <p:sldId id="661" r:id="rId42"/>
    <p:sldId id="662" r:id="rId43"/>
    <p:sldId id="663" r:id="rId44"/>
    <p:sldId id="664" r:id="rId45"/>
    <p:sldId id="665" r:id="rId46"/>
    <p:sldId id="666" r:id="rId47"/>
    <p:sldId id="667" r:id="rId48"/>
    <p:sldId id="668" r:id="rId49"/>
    <p:sldId id="669" r:id="rId50"/>
    <p:sldId id="670" r:id="rId51"/>
    <p:sldId id="671" r:id="rId52"/>
    <p:sldId id="672" r:id="rId53"/>
    <p:sldId id="673" r:id="rId54"/>
    <p:sldId id="674" r:id="rId55"/>
    <p:sldId id="675" r:id="rId56"/>
    <p:sldId id="676" r:id="rId57"/>
    <p:sldId id="677" r:id="rId58"/>
    <p:sldId id="678" r:id="rId59"/>
    <p:sldId id="679" r:id="rId60"/>
    <p:sldId id="680" r:id="rId61"/>
    <p:sldId id="681" r:id="rId62"/>
    <p:sldId id="682" r:id="rId63"/>
    <p:sldId id="683" r:id="rId64"/>
    <p:sldId id="684" r:id="rId65"/>
    <p:sldId id="685" r:id="rId66"/>
    <p:sldId id="686" r:id="rId67"/>
    <p:sldId id="687" r:id="rId68"/>
    <p:sldId id="688" r:id="rId69"/>
    <p:sldId id="689" r:id="rId70"/>
    <p:sldId id="693" r:id="rId71"/>
    <p:sldId id="690" r:id="rId72"/>
    <p:sldId id="691" r:id="rId73"/>
    <p:sldId id="692" r:id="rId74"/>
    <p:sldId id="695"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1F2B"/>
    <a:srgbClr val="DDFFFB"/>
    <a:srgbClr val="FE9401"/>
    <a:srgbClr val="FE9B01"/>
    <a:srgbClr val="FFFF66"/>
    <a:srgbClr val="B7A5A3"/>
    <a:srgbClr val="FAD7D2"/>
    <a:srgbClr val="2E2E2E"/>
    <a:srgbClr val="C6A614"/>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03" autoAdjust="0"/>
    <p:restoredTop sz="88340" autoAdjust="0"/>
  </p:normalViewPr>
  <p:slideViewPr>
    <p:cSldViewPr snapToGrid="0" showGuides="1">
      <p:cViewPr varScale="1">
        <p:scale>
          <a:sx n="62" d="100"/>
          <a:sy n="62" d="100"/>
        </p:scale>
        <p:origin x="764" y="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89243F-B1BB-4202-BD78-416ACA555174}" type="datetimeFigureOut">
              <a:rPr lang="en-US" smtClean="0"/>
              <a:t>5/10/2025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D2766-C49B-4C1A-9FEE-6F146754B02B}" type="slidenum">
              <a:rPr lang="en-US" smtClean="0"/>
              <a:t>‹#›</a:t>
            </a:fld>
            <a:endParaRPr lang="en-US"/>
          </a:p>
        </p:txBody>
      </p:sp>
    </p:spTree>
    <p:extLst>
      <p:ext uri="{BB962C8B-B14F-4D97-AF65-F5344CB8AC3E}">
        <p14:creationId xmlns:p14="http://schemas.microsoft.com/office/powerpoint/2010/main" val="4064041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1</a:t>
            </a:fld>
            <a:endParaRPr lang="en-US"/>
          </a:p>
        </p:txBody>
      </p:sp>
    </p:spTree>
    <p:extLst>
      <p:ext uri="{BB962C8B-B14F-4D97-AF65-F5344CB8AC3E}">
        <p14:creationId xmlns:p14="http://schemas.microsoft.com/office/powerpoint/2010/main" val="228103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47</a:t>
            </a:fld>
            <a:endParaRPr lang="en-US"/>
          </a:p>
        </p:txBody>
      </p:sp>
    </p:spTree>
    <p:extLst>
      <p:ext uri="{BB962C8B-B14F-4D97-AF65-F5344CB8AC3E}">
        <p14:creationId xmlns:p14="http://schemas.microsoft.com/office/powerpoint/2010/main" val="2832977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49</a:t>
            </a:fld>
            <a:endParaRPr lang="en-US"/>
          </a:p>
        </p:txBody>
      </p:sp>
    </p:spTree>
    <p:extLst>
      <p:ext uri="{BB962C8B-B14F-4D97-AF65-F5344CB8AC3E}">
        <p14:creationId xmlns:p14="http://schemas.microsoft.com/office/powerpoint/2010/main" val="3591285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58</a:t>
            </a:fld>
            <a:endParaRPr lang="en-US"/>
          </a:p>
        </p:txBody>
      </p:sp>
    </p:spTree>
    <p:extLst>
      <p:ext uri="{BB962C8B-B14F-4D97-AF65-F5344CB8AC3E}">
        <p14:creationId xmlns:p14="http://schemas.microsoft.com/office/powerpoint/2010/main" val="2821835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63</a:t>
            </a:fld>
            <a:endParaRPr lang="en-US"/>
          </a:p>
        </p:txBody>
      </p:sp>
    </p:spTree>
    <p:extLst>
      <p:ext uri="{BB962C8B-B14F-4D97-AF65-F5344CB8AC3E}">
        <p14:creationId xmlns:p14="http://schemas.microsoft.com/office/powerpoint/2010/main" val="1604734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67</a:t>
            </a:fld>
            <a:endParaRPr lang="en-US"/>
          </a:p>
        </p:txBody>
      </p:sp>
    </p:spTree>
    <p:extLst>
      <p:ext uri="{BB962C8B-B14F-4D97-AF65-F5344CB8AC3E}">
        <p14:creationId xmlns:p14="http://schemas.microsoft.com/office/powerpoint/2010/main" val="1313029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68</a:t>
            </a:fld>
            <a:endParaRPr lang="en-US"/>
          </a:p>
        </p:txBody>
      </p:sp>
    </p:spTree>
    <p:extLst>
      <p:ext uri="{BB962C8B-B14F-4D97-AF65-F5344CB8AC3E}">
        <p14:creationId xmlns:p14="http://schemas.microsoft.com/office/powerpoint/2010/main" val="2531828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69</a:t>
            </a:fld>
            <a:endParaRPr lang="en-US"/>
          </a:p>
        </p:txBody>
      </p:sp>
    </p:spTree>
    <p:extLst>
      <p:ext uri="{BB962C8B-B14F-4D97-AF65-F5344CB8AC3E}">
        <p14:creationId xmlns:p14="http://schemas.microsoft.com/office/powerpoint/2010/main" val="3006491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70</a:t>
            </a:fld>
            <a:endParaRPr lang="en-US"/>
          </a:p>
        </p:txBody>
      </p:sp>
    </p:spTree>
    <p:extLst>
      <p:ext uri="{BB962C8B-B14F-4D97-AF65-F5344CB8AC3E}">
        <p14:creationId xmlns:p14="http://schemas.microsoft.com/office/powerpoint/2010/main" val="4031508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71</a:t>
            </a:fld>
            <a:endParaRPr lang="en-US"/>
          </a:p>
        </p:txBody>
      </p:sp>
    </p:spTree>
    <p:extLst>
      <p:ext uri="{BB962C8B-B14F-4D97-AF65-F5344CB8AC3E}">
        <p14:creationId xmlns:p14="http://schemas.microsoft.com/office/powerpoint/2010/main" val="514395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3</a:t>
            </a:fld>
            <a:endParaRPr lang="en-US"/>
          </a:p>
        </p:txBody>
      </p:sp>
    </p:spTree>
    <p:extLst>
      <p:ext uri="{BB962C8B-B14F-4D97-AF65-F5344CB8AC3E}">
        <p14:creationId xmlns:p14="http://schemas.microsoft.com/office/powerpoint/2010/main" val="2010023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5</a:t>
            </a:fld>
            <a:endParaRPr lang="en-US"/>
          </a:p>
        </p:txBody>
      </p:sp>
    </p:spTree>
    <p:extLst>
      <p:ext uri="{BB962C8B-B14F-4D97-AF65-F5344CB8AC3E}">
        <p14:creationId xmlns:p14="http://schemas.microsoft.com/office/powerpoint/2010/main" val="75580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6</a:t>
            </a:fld>
            <a:endParaRPr lang="en-US"/>
          </a:p>
        </p:txBody>
      </p:sp>
    </p:spTree>
    <p:extLst>
      <p:ext uri="{BB962C8B-B14F-4D97-AF65-F5344CB8AC3E}">
        <p14:creationId xmlns:p14="http://schemas.microsoft.com/office/powerpoint/2010/main" val="2776833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7</a:t>
            </a:fld>
            <a:endParaRPr lang="en-US"/>
          </a:p>
        </p:txBody>
      </p:sp>
    </p:spTree>
    <p:extLst>
      <p:ext uri="{BB962C8B-B14F-4D97-AF65-F5344CB8AC3E}">
        <p14:creationId xmlns:p14="http://schemas.microsoft.com/office/powerpoint/2010/main" val="1615633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14</a:t>
            </a:fld>
            <a:endParaRPr lang="en-US"/>
          </a:p>
        </p:txBody>
      </p:sp>
    </p:spTree>
    <p:extLst>
      <p:ext uri="{BB962C8B-B14F-4D97-AF65-F5344CB8AC3E}">
        <p14:creationId xmlns:p14="http://schemas.microsoft.com/office/powerpoint/2010/main" val="2367769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15</a:t>
            </a:fld>
            <a:endParaRPr lang="en-US"/>
          </a:p>
        </p:txBody>
      </p:sp>
    </p:spTree>
    <p:extLst>
      <p:ext uri="{BB962C8B-B14F-4D97-AF65-F5344CB8AC3E}">
        <p14:creationId xmlns:p14="http://schemas.microsoft.com/office/powerpoint/2010/main" val="2247492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19</a:t>
            </a:fld>
            <a:endParaRPr lang="en-US"/>
          </a:p>
        </p:txBody>
      </p:sp>
    </p:spTree>
    <p:extLst>
      <p:ext uri="{BB962C8B-B14F-4D97-AF65-F5344CB8AC3E}">
        <p14:creationId xmlns:p14="http://schemas.microsoft.com/office/powerpoint/2010/main" val="1058177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68D2766-C49B-4C1A-9FEE-6F146754B02B}" type="slidenum">
              <a:rPr lang="en-US" smtClean="0"/>
              <a:t>42</a:t>
            </a:fld>
            <a:endParaRPr lang="en-US"/>
          </a:p>
        </p:txBody>
      </p:sp>
    </p:spTree>
    <p:extLst>
      <p:ext uri="{BB962C8B-B14F-4D97-AF65-F5344CB8AC3E}">
        <p14:creationId xmlns:p14="http://schemas.microsoft.com/office/powerpoint/2010/main" val="1999827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presentationgo.com/" TargetMode="External"/><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05156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88869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Başlık ve İçerik">
    <p:bg>
      <p:bgPr>
        <a:solidFill>
          <a:schemeClr val="bg1"/>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73732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dirty="0"/>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tıklatın</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2A6F3650-BB3E-45DE-B068-FB7E589E67EC}" type="datetimeFigureOut">
              <a:rPr lang="tr-TR" smtClean="0"/>
              <a:t>10.05.2025</a:t>
            </a:fld>
            <a:endParaRPr lang="tr-TR"/>
          </a:p>
        </p:txBody>
      </p:sp>
      <p:sp>
        <p:nvSpPr>
          <p:cNvPr id="5" name="Altbilgi Yer Tutucusu 4"/>
          <p:cNvSpPr>
            <a:spLocks noGrp="1"/>
          </p:cNvSpPr>
          <p:nvPr>
            <p:ph type="ftr" sz="quarter" idx="11"/>
          </p:nvPr>
        </p:nvSpPr>
        <p:spPr>
          <a:xfrm>
            <a:off x="4038600" y="6356350"/>
            <a:ext cx="4114800"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8610600" y="6356350"/>
            <a:ext cx="2743200" cy="365125"/>
          </a:xfrm>
          <a:prstGeom prst="rect">
            <a:avLst/>
          </a:prstGeom>
        </p:spPr>
        <p:txBody>
          <a:bodyPr/>
          <a:lstStyle/>
          <a:p>
            <a:fld id="{16F10BCC-6C5F-4B15-B86D-EE90A14A594B}" type="slidenum">
              <a:rPr lang="tr-TR" smtClean="0"/>
              <a:t>‹#›</a:t>
            </a:fld>
            <a:endParaRPr lang="tr-TR"/>
          </a:p>
        </p:txBody>
      </p:sp>
    </p:spTree>
    <p:extLst>
      <p:ext uri="{BB962C8B-B14F-4D97-AF65-F5344CB8AC3E}">
        <p14:creationId xmlns:p14="http://schemas.microsoft.com/office/powerpoint/2010/main" val="645395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05156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508921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7" name="TextBox 6"/>
          <p:cNvSpPr txBox="1"/>
          <p:nvPr userDrawn="1"/>
        </p:nvSpPr>
        <p:spPr>
          <a:xfrm>
            <a:off x="5430369" y="2633133"/>
            <a:ext cx="1331262" cy="369332"/>
          </a:xfrm>
          <a:prstGeom prst="rect">
            <a:avLst/>
          </a:prstGeom>
          <a:noFill/>
        </p:spPr>
        <p:txBody>
          <a:bodyPr wrap="none" rtlCol="0" anchor="ctr">
            <a:spAutoFit/>
          </a:bodyPr>
          <a:lstStyle/>
          <a:p>
            <a:pPr algn="ctr"/>
            <a:r>
              <a:rPr lang="en-US" sz="1800" dirty="0">
                <a:solidFill>
                  <a:schemeClr val="bg1"/>
                </a:solidFill>
                <a:effectLst/>
              </a:rPr>
              <a:t>Designed</a:t>
            </a:r>
            <a:r>
              <a:rPr lang="en-US" sz="1800" baseline="0" dirty="0">
                <a:solidFill>
                  <a:schemeClr val="bg1"/>
                </a:solidFill>
                <a:effectLst/>
              </a:rPr>
              <a:t> by</a:t>
            </a:r>
            <a:endParaRPr lang="en-US" sz="1800" dirty="0">
              <a:solidFill>
                <a:schemeClr val="bg1"/>
              </a:solidFill>
              <a:effectLst/>
            </a:endParaRPr>
          </a:p>
        </p:txBody>
      </p:sp>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800" b="0" i="0" u="none" strike="noStrike" kern="1200" cap="none" spc="0" normalizeH="0" baseline="0" noProof="0" dirty="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271217" y="6121399"/>
            <a:ext cx="3649589" cy="369332"/>
          </a:xfrm>
          <a:prstGeom prst="rect">
            <a:avLst/>
          </a:prstGeom>
          <a:noFill/>
        </p:spPr>
        <p:txBody>
          <a:bodyPr wrap="none" rtlCol="0" anchor="ctr">
            <a:spAutoFit/>
          </a:bodyPr>
          <a:lstStyle/>
          <a:p>
            <a:pPr algn="ctr"/>
            <a:r>
              <a:rPr lang="en-US" sz="1800" dirty="0">
                <a:solidFill>
                  <a:srgbClr val="A5CD00"/>
                </a:solidFill>
              </a:rPr>
              <a:t>T</a:t>
            </a:r>
            <a:r>
              <a:rPr lang="en-US" sz="1800" baseline="0" dirty="0">
                <a:solidFill>
                  <a:srgbClr val="A5CD00"/>
                </a:solidFill>
              </a:rPr>
              <a:t>he free </a:t>
            </a:r>
            <a:r>
              <a:rPr lang="en-US" sz="1800" baseline="0">
                <a:solidFill>
                  <a:srgbClr val="A5CD00"/>
                </a:solidFill>
              </a:rPr>
              <a:t>PowerPoint template library</a:t>
            </a:r>
            <a:endParaRPr lang="en-US" sz="1800" dirty="0">
              <a:solidFill>
                <a:srgbClr val="A5CD00"/>
              </a:solidFill>
            </a:endParaRPr>
          </a:p>
        </p:txBody>
      </p:sp>
    </p:spTree>
    <p:extLst>
      <p:ext uri="{BB962C8B-B14F-4D97-AF65-F5344CB8AC3E}">
        <p14:creationId xmlns:p14="http://schemas.microsoft.com/office/powerpoint/2010/main" val="1412041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4.xml"/><Relationship Id="rId4" Type="http://schemas.openxmlformats.org/officeDocument/2006/relationships/hyperlink" Target="http://www.presentationgo.com/" TargetMode="Externa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Resim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
        <p:nvSpPr>
          <p:cNvPr id="2" name="Title Placeholder 1"/>
          <p:cNvSpPr>
            <a:spLocks noGrp="1"/>
          </p:cNvSpPr>
          <p:nvPr>
            <p:ph type="title"/>
          </p:nvPr>
        </p:nvSpPr>
        <p:spPr>
          <a:xfrm>
            <a:off x="838200" y="163482"/>
            <a:ext cx="105156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838200" y="1219200"/>
            <a:ext cx="105156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55134626"/>
      </p:ext>
    </p:extLst>
  </p:cSld>
  <p:clrMap bg1="lt1" tx1="dk1" bg2="lt2" tx2="dk2" accent1="accent1" accent2="accent2" accent3="accent3" accent4="accent4" accent5="accent5" accent6="accent6" hlink="hlink" folHlink="folHlink"/>
  <p:sldLayoutIdLst>
    <p:sldLayoutId id="2147483688" r:id="rId1"/>
    <p:sldLayoutId id="2147483706" r:id="rId2"/>
    <p:sldLayoutId id="2147483707" r:id="rId3"/>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63482"/>
            <a:ext cx="105156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838200" y="1219200"/>
            <a:ext cx="105156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1"/>
            <a:ext cx="12192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dirty="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.com</a:t>
            </a:r>
          </a:p>
        </p:txBody>
      </p:sp>
      <p:sp>
        <p:nvSpPr>
          <p:cNvPr id="13" name="Freeform 12"/>
          <p:cNvSpPr/>
          <p:nvPr userDrawn="1"/>
        </p:nvSpPr>
        <p:spPr>
          <a:xfrm rot="5400000">
            <a:off x="91178" y="17358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nvGrpSpPr>
          <p:cNvPr id="14" name="Group 13"/>
          <p:cNvGrpSpPr/>
          <p:nvPr userDrawn="1"/>
        </p:nvGrpSpPr>
        <p:grpSpPr>
          <a:xfrm>
            <a:off x="-1654908" y="-16654"/>
            <a:ext cx="1569183" cy="612144"/>
            <a:chOff x="-2096383" y="21447"/>
            <a:chExt cx="1569183" cy="612144"/>
          </a:xfrm>
        </p:grpSpPr>
        <p:sp>
          <p:nvSpPr>
            <p:cNvPr id="15" name="TextBox 14"/>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3"/>
            <a:stretch>
              <a:fillRect/>
            </a:stretch>
          </p:blipFill>
          <p:spPr>
            <a:xfrm>
              <a:off x="-2018604" y="234547"/>
              <a:ext cx="1405251" cy="185944"/>
            </a:xfrm>
            <a:prstGeom prst="rect">
              <a:avLst/>
            </a:prstGeom>
          </p:spPr>
        </p:pic>
      </p:grpSp>
      <p:sp>
        <p:nvSpPr>
          <p:cNvPr id="18" name="Rectangle 17"/>
          <p:cNvSpPr/>
          <p:nvPr userDrawn="1"/>
        </p:nvSpPr>
        <p:spPr>
          <a:xfrm>
            <a:off x="-12701" y="6959601"/>
            <a:ext cx="1661032" cy="261610"/>
          </a:xfrm>
          <a:prstGeom prst="rect">
            <a:avLst/>
          </a:prstGeom>
        </p:spPr>
        <p:txBody>
          <a:bodyPr wrap="none">
            <a:spAutoFit/>
          </a:bodyPr>
          <a:lstStyle/>
          <a:p>
            <a:r>
              <a:rPr lang="en-US" sz="1100" b="0" i="0" dirty="0">
                <a:solidFill>
                  <a:srgbClr val="555555"/>
                </a:solidFill>
                <a:effectLst/>
                <a:latin typeface="Open Sans" panose="020B0606030504020204" pitchFamily="34" charset="0"/>
              </a:rPr>
              <a:t>© </a:t>
            </a:r>
            <a:r>
              <a:rPr lang="en-US" sz="1100" b="0" i="0" u="none" strike="noStrike" dirty="0">
                <a:solidFill>
                  <a:srgbClr val="A5CD28"/>
                </a:solidFill>
                <a:effectLst/>
                <a:latin typeface="Open Sans" panose="020B0606030504020204" pitchFamily="34" charset="0"/>
                <a:hlinkClick r:id="rId4" tooltip="PresentationGo!"/>
              </a:rPr>
              <a:t>presentationgo.com</a:t>
            </a:r>
            <a:endParaRPr lang="en-US" sz="1100" dirty="0"/>
          </a:p>
        </p:txBody>
      </p:sp>
    </p:spTree>
    <p:extLst>
      <p:ext uri="{BB962C8B-B14F-4D97-AF65-F5344CB8AC3E}">
        <p14:creationId xmlns:p14="http://schemas.microsoft.com/office/powerpoint/2010/main" val="2530658317"/>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E942A-26CB-4FC8-A61F-ED7BAF06B75B}" type="datetimeFigureOut">
              <a:rPr lang="en-US" smtClean="0"/>
              <a:t>5/10/2025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4056465630"/>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6.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notesSlide" Target="../notesSlides/notesSlide9.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1.pn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1.pn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2.pn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2.png"/><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1.png"/><Relationship Id="rId4" Type="http://schemas.openxmlformats.org/officeDocument/2006/relationships/image" Target="../media/image6.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2.png"/><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5.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6.png"/><Relationship Id="rId5" Type="http://schemas.openxmlformats.org/officeDocument/2006/relationships/image" Target="../media/image23.emf"/><Relationship Id="rId4" Type="http://schemas.openxmlformats.org/officeDocument/2006/relationships/notesSlide" Target="../notesSlides/notesSlide1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7.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notesSlide" Target="../notesSlides/notesSlide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61000"/>
          </a:schemeClr>
        </a:solidFill>
        <a:effectLst/>
      </p:bgPr>
    </p:bg>
    <p:spTree>
      <p:nvGrpSpPr>
        <p:cNvPr id="1" name=""/>
        <p:cNvGrpSpPr/>
        <p:nvPr/>
      </p:nvGrpSpPr>
      <p:grpSpPr>
        <a:xfrm>
          <a:off x="0" y="0"/>
          <a:ext cx="0" cy="0"/>
          <a:chOff x="0" y="0"/>
          <a:chExt cx="0" cy="0"/>
        </a:xfrm>
      </p:grpSpPr>
      <p:pic>
        <p:nvPicPr>
          <p:cNvPr id="24" name="Resim 23">
            <a:extLst>
              <a:ext uri="{FF2B5EF4-FFF2-40B4-BE49-F238E27FC236}">
                <a16:creationId xmlns:a16="http://schemas.microsoft.com/office/drawing/2014/main" id="{29014528-781C-4794-AEB1-7C5A3C9A0021}"/>
              </a:ext>
            </a:extLst>
          </p:cNvPr>
          <p:cNvPicPr>
            <a:picLocks noChangeAspect="1"/>
          </p:cNvPicPr>
          <p:nvPr/>
        </p:nvPicPr>
        <p:blipFill rotWithShape="1">
          <a:blip r:embed="rId3">
            <a:alphaModFix/>
            <a:extLst>
              <a:ext uri="{BEBA8EAE-BF5A-486C-A8C5-ECC9F3942E4B}">
                <a14:imgProps xmlns:a14="http://schemas.microsoft.com/office/drawing/2010/main">
                  <a14:imgLayer r:embed="rId4">
                    <a14:imgEffect>
                      <a14:colorTemperature colorTemp="7759"/>
                    </a14:imgEffect>
                  </a14:imgLayer>
                </a14:imgProps>
              </a:ext>
              <a:ext uri="{28A0092B-C50C-407E-A947-70E740481C1C}">
                <a14:useLocalDpi xmlns:a14="http://schemas.microsoft.com/office/drawing/2010/main" val="0"/>
              </a:ext>
            </a:extLst>
          </a:blip>
          <a:srcRect l="2933" t="17466" r="2312"/>
          <a:stretch/>
        </p:blipFill>
        <p:spPr>
          <a:xfrm>
            <a:off x="0" y="0"/>
            <a:ext cx="12192000" cy="7322797"/>
          </a:xfrm>
          <a:prstGeom prst="rect">
            <a:avLst/>
          </a:prstGeom>
          <a:effectLst>
            <a:glow>
              <a:schemeClr val="accent1"/>
            </a:glow>
          </a:effectLst>
        </p:spPr>
      </p:pic>
      <p:grpSp>
        <p:nvGrpSpPr>
          <p:cNvPr id="10" name="Grup 9">
            <a:extLst>
              <a:ext uri="{FF2B5EF4-FFF2-40B4-BE49-F238E27FC236}">
                <a16:creationId xmlns:a16="http://schemas.microsoft.com/office/drawing/2014/main" id="{16AA7952-5DFF-4F1E-A0C2-9533F5A7AD60}"/>
              </a:ext>
            </a:extLst>
          </p:cNvPr>
          <p:cNvGrpSpPr/>
          <p:nvPr/>
        </p:nvGrpSpPr>
        <p:grpSpPr>
          <a:xfrm>
            <a:off x="1975692" y="4278727"/>
            <a:ext cx="8240616" cy="2316296"/>
            <a:chOff x="2667001" y="3559447"/>
            <a:chExt cx="6858000" cy="2316296"/>
          </a:xfrm>
        </p:grpSpPr>
        <p:pic>
          <p:nvPicPr>
            <p:cNvPr id="7" name="Resim 6">
              <a:extLst>
                <a:ext uri="{FF2B5EF4-FFF2-40B4-BE49-F238E27FC236}">
                  <a16:creationId xmlns:a16="http://schemas.microsoft.com/office/drawing/2014/main" id="{5C9382A5-77EC-418C-9E97-DA6E46A8E1BE}"/>
                </a:ext>
              </a:extLst>
            </p:cNvPr>
            <p:cNvPicPr>
              <a:picLocks noChangeAspect="1"/>
            </p:cNvPicPr>
            <p:nvPr/>
          </p:nvPicPr>
          <p:blipFill rotWithShape="1">
            <a:blip r:embed="rId5">
              <a:extLst>
                <a:ext uri="{28A0092B-C50C-407E-A947-70E740481C1C}">
                  <a14:useLocalDpi xmlns:a14="http://schemas.microsoft.com/office/drawing/2010/main" val="0"/>
                </a:ext>
              </a:extLst>
            </a:blip>
            <a:srcRect l="-161" t="33093" r="161" b="32048"/>
            <a:stretch/>
          </p:blipFill>
          <p:spPr>
            <a:xfrm>
              <a:off x="2667001" y="3559447"/>
              <a:ext cx="6858000" cy="2316296"/>
            </a:xfrm>
            <a:prstGeom prst="rect">
              <a:avLst/>
            </a:prstGeom>
            <a:effectLst>
              <a:glow>
                <a:schemeClr val="accent6">
                  <a:lumMod val="20000"/>
                  <a:lumOff val="80000"/>
                  <a:alpha val="95000"/>
                </a:schemeClr>
              </a:glow>
            </a:effectLst>
          </p:spPr>
        </p:pic>
        <p:sp>
          <p:nvSpPr>
            <p:cNvPr id="8" name="Metin kutusu 7">
              <a:extLst>
                <a:ext uri="{FF2B5EF4-FFF2-40B4-BE49-F238E27FC236}">
                  <a16:creationId xmlns:a16="http://schemas.microsoft.com/office/drawing/2014/main" id="{41057A2B-C421-46C9-97E1-5763344EF557}"/>
                </a:ext>
              </a:extLst>
            </p:cNvPr>
            <p:cNvSpPr txBox="1"/>
            <p:nvPr/>
          </p:nvSpPr>
          <p:spPr>
            <a:xfrm>
              <a:off x="2857241" y="4161331"/>
              <a:ext cx="1770700" cy="1015663"/>
            </a:xfrm>
            <a:prstGeom prst="rect">
              <a:avLst/>
            </a:prstGeom>
            <a:noFill/>
          </p:spPr>
          <p:txBody>
            <a:bodyPr wrap="square" rtlCol="0">
              <a:spAutoFit/>
            </a:bodyPr>
            <a:lstStyle/>
            <a:p>
              <a:pPr algn="ctr"/>
              <a:r>
                <a:rPr lang="tr-TR" sz="6000" b="1" dirty="0">
                  <a:effectLst>
                    <a:outerShdw blurRad="38100" dist="38100" dir="2700000" algn="tl">
                      <a:srgbClr val="000000">
                        <a:alpha val="43137"/>
                      </a:srgbClr>
                    </a:outerShdw>
                  </a:effectLst>
                </a:rPr>
                <a:t>LGS</a:t>
              </a:r>
            </a:p>
          </p:txBody>
        </p:sp>
        <p:sp>
          <p:nvSpPr>
            <p:cNvPr id="9" name="Metin kutusu 8">
              <a:extLst>
                <a:ext uri="{FF2B5EF4-FFF2-40B4-BE49-F238E27FC236}">
                  <a16:creationId xmlns:a16="http://schemas.microsoft.com/office/drawing/2014/main" id="{AD37195A-4AF3-4B8D-B8AB-C0F030E5FE98}"/>
                </a:ext>
              </a:extLst>
            </p:cNvPr>
            <p:cNvSpPr txBox="1"/>
            <p:nvPr/>
          </p:nvSpPr>
          <p:spPr>
            <a:xfrm>
              <a:off x="4682327" y="4188806"/>
              <a:ext cx="4415929" cy="1015663"/>
            </a:xfrm>
            <a:prstGeom prst="rect">
              <a:avLst/>
            </a:prstGeom>
            <a:noFill/>
          </p:spPr>
          <p:txBody>
            <a:bodyPr wrap="square" rtlCol="0">
              <a:spAutoFit/>
            </a:bodyPr>
            <a:lstStyle/>
            <a:p>
              <a:pPr algn="ctr"/>
              <a:r>
                <a:rPr lang="tr-TR" sz="6000" b="1" dirty="0">
                  <a:solidFill>
                    <a:srgbClr val="FE9B01"/>
                  </a:solidFill>
                  <a:effectLst>
                    <a:outerShdw blurRad="38100" dist="38100" dir="2700000" algn="tl">
                      <a:srgbClr val="000000">
                        <a:alpha val="43137"/>
                      </a:srgbClr>
                    </a:outerShdw>
                  </a:effectLst>
                </a:rPr>
                <a:t>2018 - 2024</a:t>
              </a:r>
            </a:p>
          </p:txBody>
        </p:sp>
      </p:grpSp>
      <p:grpSp>
        <p:nvGrpSpPr>
          <p:cNvPr id="22" name="Grup 21">
            <a:extLst>
              <a:ext uri="{FF2B5EF4-FFF2-40B4-BE49-F238E27FC236}">
                <a16:creationId xmlns:a16="http://schemas.microsoft.com/office/drawing/2014/main" id="{899B07D3-76B7-4532-8391-F44914242CA0}"/>
              </a:ext>
            </a:extLst>
          </p:cNvPr>
          <p:cNvGrpSpPr/>
          <p:nvPr/>
        </p:nvGrpSpPr>
        <p:grpSpPr>
          <a:xfrm>
            <a:off x="2181426" y="1173393"/>
            <a:ext cx="7631314" cy="2671104"/>
            <a:chOff x="2181426" y="1347018"/>
            <a:chExt cx="7631314" cy="2671104"/>
          </a:xfrm>
        </p:grpSpPr>
        <p:pic>
          <p:nvPicPr>
            <p:cNvPr id="19" name="Resim 18">
              <a:extLst>
                <a:ext uri="{FF2B5EF4-FFF2-40B4-BE49-F238E27FC236}">
                  <a16:creationId xmlns:a16="http://schemas.microsoft.com/office/drawing/2014/main" id="{3AF4B95F-676A-4C0C-AB37-EFE5E24AD8BE}"/>
                </a:ext>
              </a:extLst>
            </p:cNvPr>
            <p:cNvPicPr>
              <a:picLocks noChangeAspect="1"/>
            </p:cNvPicPr>
            <p:nvPr/>
          </p:nvPicPr>
          <p:blipFill rotWithShape="1">
            <a:blip r:embed="rId6">
              <a:alphaModFix/>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t="20018" r="10503" b="20019"/>
            <a:stretch/>
          </p:blipFill>
          <p:spPr>
            <a:xfrm>
              <a:off x="2335574" y="1347018"/>
              <a:ext cx="7477166" cy="2671104"/>
            </a:xfrm>
            <a:prstGeom prst="rect">
              <a:avLst/>
            </a:prstGeom>
            <a:effectLst>
              <a:glow>
                <a:schemeClr val="accent6">
                  <a:lumMod val="20000"/>
                  <a:lumOff val="80000"/>
                </a:schemeClr>
              </a:glow>
              <a:softEdge rad="0"/>
            </a:effectLst>
          </p:spPr>
        </p:pic>
        <p:sp>
          <p:nvSpPr>
            <p:cNvPr id="21" name="TextBox 9">
              <a:extLst>
                <a:ext uri="{FF2B5EF4-FFF2-40B4-BE49-F238E27FC236}">
                  <a16:creationId xmlns:a16="http://schemas.microsoft.com/office/drawing/2014/main" id="{6E5EEE1A-07B2-4BD7-B8AF-3D190C73FEFB}"/>
                </a:ext>
              </a:extLst>
            </p:cNvPr>
            <p:cNvSpPr txBox="1"/>
            <p:nvPr/>
          </p:nvSpPr>
          <p:spPr>
            <a:xfrm>
              <a:off x="2181426" y="1805407"/>
              <a:ext cx="7631314" cy="1938992"/>
            </a:xfrm>
            <a:prstGeom prst="rect">
              <a:avLst/>
            </a:prstGeom>
            <a:noFill/>
            <a:effectLst>
              <a:glow>
                <a:schemeClr val="accent1"/>
              </a:glow>
            </a:effectLst>
          </p:spPr>
          <p:txBody>
            <a:bodyPr vert="horz" wrap="square" lIns="108000" rtlCol="0" anchor="t" anchorCtr="0">
              <a:spAutoFit/>
              <a:scene3d>
                <a:camera prst="orthographicFront"/>
                <a:lightRig rig="soft" dir="t">
                  <a:rot lat="0" lon="0" rev="3240000"/>
                </a:lightRig>
              </a:scene3d>
              <a:sp3d contourW="12700" prstMaterial="plastic">
                <a:bevelT w="2540000" h="127000"/>
                <a:bevelB w="6350000" h="6350000"/>
                <a:contourClr>
                  <a:schemeClr val="tx1"/>
                </a:contourClr>
              </a:sp3d>
            </a:bodyPr>
            <a:lstStyle/>
            <a:p>
              <a:pPr algn="ctr"/>
              <a:r>
                <a:rPr lang="tr-TR" sz="6000" b="1" dirty="0">
                  <a:solidFill>
                    <a:schemeClr val="accent3">
                      <a:lumMod val="75000"/>
                    </a:schemeClr>
                  </a:solidFill>
                  <a:effectLst>
                    <a:outerShdw blurRad="38100" dist="38100" dir="2700000" algn="tl">
                      <a:srgbClr val="000000">
                        <a:alpha val="43137"/>
                      </a:srgbClr>
                    </a:outerShdw>
                  </a:effectLst>
                </a:rPr>
                <a:t>T.C. İNKILÂP TARİHİ VE ATATÜRKÇÜLÜK</a:t>
              </a:r>
              <a:endParaRPr lang="en-US" sz="6000" b="1" dirty="0">
                <a:solidFill>
                  <a:schemeClr val="accent3">
                    <a:lumMod val="75000"/>
                  </a:schemeClr>
                </a:solidFill>
                <a:effectLst>
                  <a:outerShdw blurRad="38100" dist="38100" dir="2700000" algn="tl">
                    <a:srgbClr val="000000">
                      <a:alpha val="43137"/>
                    </a:srgbClr>
                  </a:outerShdw>
                </a:effectLst>
              </a:endParaRPr>
            </a:p>
          </p:txBody>
        </p:sp>
      </p:grpSp>
      <p:sp>
        <p:nvSpPr>
          <p:cNvPr id="11" name="Unvan 1">
            <a:extLst>
              <a:ext uri="{FF2B5EF4-FFF2-40B4-BE49-F238E27FC236}">
                <a16:creationId xmlns:a16="http://schemas.microsoft.com/office/drawing/2014/main" id="{532766D5-A82D-42C2-89CB-56AC78A3112D}"/>
              </a:ext>
            </a:extLst>
          </p:cNvPr>
          <p:cNvSpPr txBox="1">
            <a:spLocks/>
          </p:cNvSpPr>
          <p:nvPr/>
        </p:nvSpPr>
        <p:spPr>
          <a:xfrm>
            <a:off x="3214437" y="135319"/>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a:solidFill>
                  <a:schemeClr val="bg1"/>
                </a:solidFill>
                <a:latin typeface="Arial Black" panose="020B0A04020102020204" pitchFamily="34" charset="0"/>
              </a:rPr>
              <a:t>2018 - 2024 LGS SORULARI</a:t>
            </a:r>
          </a:p>
        </p:txBody>
      </p:sp>
    </p:spTree>
    <p:extLst>
      <p:ext uri="{BB962C8B-B14F-4D97-AF65-F5344CB8AC3E}">
        <p14:creationId xmlns:p14="http://schemas.microsoft.com/office/powerpoint/2010/main" val="1048940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26724" y="353978"/>
            <a:ext cx="11359628" cy="6504021"/>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Almanya İmparatoru II. </a:t>
            </a:r>
            <a:r>
              <a:rPr lang="tr-TR" sz="2400" b="0" i="0" u="none" strike="noStrike" baseline="0" dirty="0" err="1">
                <a:latin typeface="Arial" panose="020B0604020202020204" pitchFamily="34" charset="0"/>
              </a:rPr>
              <a:t>Wilheim’in</a:t>
            </a:r>
            <a:r>
              <a:rPr lang="tr-TR" sz="2400" b="0" i="0" u="none" strike="noStrike" baseline="0" dirty="0">
                <a:latin typeface="Arial" panose="020B0604020202020204" pitchFamily="34" charset="0"/>
              </a:rPr>
              <a:t> (</a:t>
            </a:r>
            <a:r>
              <a:rPr lang="tr-TR" sz="2400" b="0" i="0" u="none" strike="noStrike" baseline="0" dirty="0" err="1">
                <a:latin typeface="Arial" panose="020B0604020202020204" pitchFamily="34" charset="0"/>
              </a:rPr>
              <a:t>Vilhaym</a:t>
            </a:r>
            <a:r>
              <a:rPr lang="tr-TR" sz="2400" b="0" i="0" u="none" strike="noStrike" baseline="0" dirty="0">
                <a:latin typeface="Arial" panose="020B0604020202020204" pitchFamily="34" charset="0"/>
              </a:rPr>
              <a:t>), Trablusgarp Savaşı devam ederken Avusturya-Macaristan İmparatorluğu yöneticilerine gönderdiği mektupta; </a:t>
            </a:r>
            <a:r>
              <a:rPr lang="tr-TR" sz="2300" b="0" i="1" u="none" strike="noStrike" baseline="0" dirty="0">
                <a:latin typeface="Arial" panose="020B0604020202020204" pitchFamily="34" charset="0"/>
              </a:rPr>
              <a:t>“Osmanlı-İtalya arasındaki savaş, Avusturya-Macaristan İmparatorluğu ve Almanya için tehlikeli değildir. İtalyan kuvvetleri, Kuzey Afrika’ya demir atmaktadır. Böylece hem Akdeniz’de hem de Afrika’da Fransa ile rekabete girecektir. Fransa ile ilişkilerinin soğuması sonucu İtalya, daha sıkı bir şekilde Avusturya-Macaristan İmparatorluğu’na ve Almanya’ya yaklaşmış olacaktır...</a:t>
            </a:r>
            <a:r>
              <a:rPr lang="tr-TR" sz="2400" b="0" i="1" u="none" strike="noStrike" baseline="0" dirty="0">
                <a:latin typeface="Arial" panose="020B0604020202020204" pitchFamily="34" charset="0"/>
              </a:rPr>
              <a:t>” </a:t>
            </a:r>
            <a:r>
              <a:rPr lang="tr-TR" sz="2400" b="0" i="0" u="none" strike="noStrike" baseline="0" dirty="0">
                <a:latin typeface="Arial" panose="020B0604020202020204" pitchFamily="34" charset="0"/>
              </a:rPr>
              <a:t>diye yazmıştır.</a:t>
            </a:r>
          </a:p>
          <a:p>
            <a:pPr algn="just"/>
            <a:endParaRPr lang="tr-TR" sz="12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Trablusgarp Savaşı’nda Almanya, </a:t>
            </a:r>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I. Osmanlı Devleti’ni desteklemektedir. </a:t>
            </a:r>
          </a:p>
          <a:p>
            <a:pPr algn="just"/>
            <a:r>
              <a:rPr lang="tr-TR" sz="2400" b="0" i="0" u="none" strike="noStrike" baseline="0" dirty="0">
                <a:latin typeface="Arial" panose="020B0604020202020204" pitchFamily="34" charset="0"/>
              </a:rPr>
              <a:t>II. Yaşanan gelişmelerden yararlanmayı amaçlamaktadır. </a:t>
            </a:r>
          </a:p>
          <a:p>
            <a:pPr algn="just"/>
            <a:r>
              <a:rPr lang="tr-TR" sz="2400" b="0" i="0" u="none" strike="noStrike" baseline="0" dirty="0">
                <a:latin typeface="Arial" panose="020B0604020202020204" pitchFamily="34" charset="0"/>
              </a:rPr>
              <a:t>III. İtalya ile çıkar çatışması yaşamaktadır. </a:t>
            </a:r>
          </a:p>
          <a:p>
            <a:pPr algn="just"/>
            <a:r>
              <a:rPr lang="tr-TR" sz="2400" b="0" i="0" u="none" strike="noStrike" baseline="0" dirty="0">
                <a:latin typeface="Arial" panose="020B0604020202020204" pitchFamily="34" charset="0"/>
              </a:rPr>
              <a:t>IV. Avusturya-Macaristan ile ortak hareket etmek istemektedir. </a:t>
            </a:r>
          </a:p>
          <a:p>
            <a:pPr algn="just"/>
            <a:endParaRPr lang="tr-TR" sz="12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yargılarından hangilerine ulaşılabilir? </a:t>
            </a:r>
          </a:p>
          <a:p>
            <a:pPr algn="just"/>
            <a:endParaRPr lang="tr-TR" sz="12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II ve IV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II, III ve IV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82591" y="600665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AF2D3089-6B7F-433B-9656-18A85A0BBBDD}"/>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02001BD1-2F14-47B1-9D96-B0908CAD1ED0}"/>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C11892AA-7A58-49E4-A696-B5389B3E98B6}"/>
              </a:ext>
            </a:extLst>
          </p:cNvPr>
          <p:cNvSpPr/>
          <p:nvPr/>
        </p:nvSpPr>
        <p:spPr>
          <a:xfrm>
            <a:off x="76200" y="707834"/>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9.</a:t>
            </a:r>
          </a:p>
        </p:txBody>
      </p:sp>
    </p:spTree>
    <p:extLst>
      <p:ext uri="{BB962C8B-B14F-4D97-AF65-F5344CB8AC3E}">
        <p14:creationId xmlns:p14="http://schemas.microsoft.com/office/powerpoint/2010/main" val="8399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95900" y="353979"/>
            <a:ext cx="11390451"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Balkan Savaşları sonunda Osmanlı Devleti; Batı Trakya, Makedonya ve Arnavutluk’u kaybetti. Balkanlar’daki Osmanlı hâkimiyetinin sona ermesi üzerine burada yaşayan Türkler, azınlık durumuna düştüler. Türklerin çeşitli baskılarla karşı karşıya kalmaları nedeniyle Balkanlar’dan Anadolu’ya doğru büyük göç hareketleri gerçekleşti.</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bilgiye göre, aşağıdakilerden hangisinin Balkan Savaşları’nın bir sonucu olduğu </a:t>
            </a:r>
            <a:r>
              <a:rPr lang="tr-TR" sz="2400" b="1" i="0" u="sng" strike="noStrike" baseline="0" dirty="0">
                <a:latin typeface="Arial" panose="020B0604020202020204" pitchFamily="34" charset="0"/>
              </a:rPr>
              <a:t>söylenemez?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Osmanlı siyasi haritasının değişmesi </a:t>
            </a:r>
          </a:p>
          <a:p>
            <a:pPr algn="just">
              <a:spcBef>
                <a:spcPts val="400"/>
              </a:spcBef>
            </a:pPr>
            <a:r>
              <a:rPr lang="tr-TR" sz="2400" b="0" i="0" u="none" strike="noStrike" baseline="0" dirty="0">
                <a:latin typeface="Arial" panose="020B0604020202020204" pitchFamily="34" charset="0"/>
              </a:rPr>
              <a:t>B) Balkanlar’daki Türk nüfus yoğunluğunun düşmesi </a:t>
            </a:r>
          </a:p>
          <a:p>
            <a:pPr algn="just">
              <a:spcBef>
                <a:spcPts val="400"/>
              </a:spcBef>
            </a:pPr>
            <a:r>
              <a:rPr lang="tr-TR" sz="2400" b="0" i="0" u="none" strike="noStrike" baseline="0" dirty="0">
                <a:latin typeface="Arial" panose="020B0604020202020204" pitchFamily="34" charset="0"/>
              </a:rPr>
              <a:t>C) Türklerin Balkanlar’daki toplumsal konumunun sarsılması </a:t>
            </a:r>
          </a:p>
          <a:p>
            <a:pPr algn="just">
              <a:spcBef>
                <a:spcPts val="400"/>
              </a:spcBef>
            </a:pPr>
            <a:r>
              <a:rPr lang="tr-TR" sz="2400" b="0" i="0" u="none" strike="noStrike" baseline="0" dirty="0">
                <a:latin typeface="Arial" panose="020B0604020202020204" pitchFamily="34" charset="0"/>
              </a:rPr>
              <a:t>D) Osmanlı Devleti’nin dış borçlarının azalması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5900" y="5303190"/>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4A0C7BCA-AB22-4E18-9C7E-1E0C37067D8D}"/>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607A3DCF-37C7-436B-83FD-120634CE7E69}"/>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9EEFD59A-3F53-4BDC-A908-016D9F77BCFF}"/>
              </a:ext>
            </a:extLst>
          </p:cNvPr>
          <p:cNvSpPr/>
          <p:nvPr/>
        </p:nvSpPr>
        <p:spPr>
          <a:xfrm>
            <a:off x="55652" y="63591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10.</a:t>
            </a:r>
          </a:p>
        </p:txBody>
      </p:sp>
    </p:spTree>
    <p:extLst>
      <p:ext uri="{BB962C8B-B14F-4D97-AF65-F5344CB8AC3E}">
        <p14:creationId xmlns:p14="http://schemas.microsoft.com/office/powerpoint/2010/main" val="367307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30807" y="919359"/>
            <a:ext cx="11237205" cy="552699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Mustafa Kemal, Bulgaristan’da bulunduğu dönemde; operayı ilk kez burada izlemiş, Türklerin sorunlarıyla ilgilenmiş, onların kültürel hayatlarını geliştirmeleri için girişimlerde bulunmuştu. Bulgaristan’da yaşayan Türklerin çıkardığı gazeteleri takip etmiş, Bulgaristan Meclisinde yer alan Türk milletvekilleri aracılığıyla politikada etkili olmaya çalışmıştı.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Mustafa Kemal’in Bulgaristan’daki faaliyetleriyle ilgili olarak; </a:t>
            </a:r>
          </a:p>
          <a:p>
            <a:pPr algn="just"/>
            <a:endParaRPr lang="tr-TR" sz="12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I. Sosyokültürel hayatı takip etmiştir. </a:t>
            </a:r>
          </a:p>
          <a:p>
            <a:pPr algn="just"/>
            <a:r>
              <a:rPr lang="tr-TR" sz="2400" b="0" i="0" u="none" strike="noStrike" baseline="0" dirty="0">
                <a:latin typeface="Arial" panose="020B0604020202020204" pitchFamily="34" charset="0"/>
              </a:rPr>
              <a:t>II. Bulgar ekonomisini geliştirmeye çalışmıştır. </a:t>
            </a:r>
          </a:p>
          <a:p>
            <a:pPr algn="just"/>
            <a:r>
              <a:rPr lang="tr-TR" sz="2400" b="0" i="0" u="none" strike="noStrike" baseline="0" dirty="0">
                <a:latin typeface="Arial" panose="020B0604020202020204" pitchFamily="34" charset="0"/>
              </a:rPr>
              <a:t>III. Bölgedeki siyasal gelişmelerle ilgilenmiştir. </a:t>
            </a:r>
          </a:p>
          <a:p>
            <a:pPr algn="just"/>
            <a:r>
              <a:rPr lang="tr-TR" sz="2400" b="0" i="0" u="none" strike="noStrike" baseline="0" dirty="0">
                <a:latin typeface="Arial" panose="020B0604020202020204" pitchFamily="34" charset="0"/>
              </a:rPr>
              <a:t>IV. Basın-yayın faaliyetlerine ilgi duymuştur.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yargılarından hangilerine ulaşılabilir? </a:t>
            </a:r>
          </a:p>
          <a:p>
            <a:pPr algn="just"/>
            <a:endParaRPr lang="tr-TR" sz="24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 III ve IV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II, III ve IV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38459" y="598648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05178299-6C9B-4A11-8BB9-8A27B2C136EB}"/>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1B5FF8C5-C0CB-47C1-8BCD-8F668357F55B}"/>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8D22798A-7BF2-49B7-8A42-5270B6A15A46}"/>
              </a:ext>
            </a:extLst>
          </p:cNvPr>
          <p:cNvSpPr/>
          <p:nvPr/>
        </p:nvSpPr>
        <p:spPr>
          <a:xfrm>
            <a:off x="61644" y="888537"/>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11.</a:t>
            </a:r>
          </a:p>
        </p:txBody>
      </p:sp>
    </p:spTree>
    <p:extLst>
      <p:ext uri="{BB962C8B-B14F-4D97-AF65-F5344CB8AC3E}">
        <p14:creationId xmlns:p14="http://schemas.microsoft.com/office/powerpoint/2010/main" val="65138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55770" y="925417"/>
            <a:ext cx="11127036" cy="5402619"/>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“Osmanlı Devleti, Birinci Dünya Savaşı öncesinde İtilaf Devletleri’nin tutumu dolayısıyla âdeta Almanya’nın tarafına itilmiştir.” </a:t>
            </a:r>
          </a:p>
          <a:p>
            <a:pPr algn="just"/>
            <a:endParaRPr lang="tr-TR" sz="2400" dirty="0">
              <a:latin typeface="Arial" panose="020B0604020202020204" pitchFamily="34" charset="0"/>
            </a:endParaRPr>
          </a:p>
          <a:p>
            <a:pPr algn="just"/>
            <a:r>
              <a:rPr lang="tr-TR" sz="2400" b="1" i="0" u="none" strike="noStrike" baseline="0" dirty="0">
                <a:latin typeface="Arial" panose="020B0604020202020204" pitchFamily="34" charset="0"/>
              </a:rPr>
              <a:t>diyen bir tarihçi aşağıdaki gelişmelerden hangisini bu düşüncesine kanıt olarak </a:t>
            </a:r>
            <a:r>
              <a:rPr lang="tr-TR" sz="2400" b="1" i="0" u="sng" strike="noStrike" baseline="0" dirty="0">
                <a:latin typeface="Arial" panose="020B0604020202020204" pitchFamily="34" charset="0"/>
              </a:rPr>
              <a:t>gösteremez? </a:t>
            </a:r>
          </a:p>
          <a:p>
            <a:pPr algn="just"/>
            <a:endParaRPr lang="tr-TR" sz="2400" b="1" dirty="0">
              <a:latin typeface="Arial" panose="020B0604020202020204" pitchFamily="34" charset="0"/>
            </a:endParaRPr>
          </a:p>
          <a:p>
            <a:pPr marL="363538" indent="-363538" algn="just">
              <a:spcBef>
                <a:spcPts val="300"/>
              </a:spcBef>
            </a:pPr>
            <a:r>
              <a:rPr lang="tr-TR" sz="2400" b="0" i="0" u="none" strike="noStrike" baseline="0" dirty="0">
                <a:latin typeface="Arial" panose="020B0604020202020204" pitchFamily="34" charset="0"/>
              </a:rPr>
              <a:t>A)İngiltere’nin, Osmanlı toprak bütünlüğünü koruma düşüncesinden vazgeçmesini </a:t>
            </a:r>
          </a:p>
          <a:p>
            <a:pPr marL="363538" indent="-363538" algn="just">
              <a:spcBef>
                <a:spcPts val="300"/>
              </a:spcBef>
            </a:pPr>
            <a:r>
              <a:rPr lang="tr-TR" sz="2400" b="0" i="0" u="none" strike="noStrike" baseline="0" dirty="0">
                <a:latin typeface="Arial" panose="020B0604020202020204" pitchFamily="34" charset="0"/>
              </a:rPr>
              <a:t>B)Osmanlı Devleti’nin ittifak talebinin İngiltere ve Fransa tarafından reddedilmesini </a:t>
            </a:r>
          </a:p>
          <a:p>
            <a:pPr marL="363538" indent="-363538" algn="just">
              <a:spcBef>
                <a:spcPts val="300"/>
              </a:spcBef>
            </a:pPr>
            <a:r>
              <a:rPr lang="tr-TR" sz="2400" b="0" i="0" u="none" strike="noStrike" baseline="0" dirty="0">
                <a:latin typeface="Arial" panose="020B0604020202020204" pitchFamily="34" charset="0"/>
              </a:rPr>
              <a:t>C)Rusya’nın, Osmanlı topraklarını paylaşma teklifinin İngiltere tarafından kabul edilmesini </a:t>
            </a:r>
          </a:p>
          <a:p>
            <a:pPr marL="363538" indent="-363538" algn="just">
              <a:spcBef>
                <a:spcPts val="300"/>
              </a:spcBef>
            </a:pPr>
            <a:r>
              <a:rPr lang="tr-TR" sz="2400" b="0" i="0" u="none" strike="noStrike" baseline="0" dirty="0">
                <a:latin typeface="Arial" panose="020B0604020202020204" pitchFamily="34" charset="0"/>
              </a:rPr>
              <a:t>D)İngiltere ve Fransa’nın Osmanlı ülkesinde ekonomik ayrıcalıklar elde etmelerini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6892" y="551740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74C7BC21-8AD6-41DE-8496-A84505AE059A}"/>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E3543154-0514-4EF9-A30B-5DECE333D228}"/>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A82C839B-A6AA-4E78-8215-97E5F4125B53}"/>
              </a:ext>
            </a:extLst>
          </p:cNvPr>
          <p:cNvSpPr/>
          <p:nvPr/>
        </p:nvSpPr>
        <p:spPr>
          <a:xfrm>
            <a:off x="94972" y="865387"/>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12.</a:t>
            </a:r>
          </a:p>
        </p:txBody>
      </p:sp>
    </p:spTree>
    <p:extLst>
      <p:ext uri="{BB962C8B-B14F-4D97-AF65-F5344CB8AC3E}">
        <p14:creationId xmlns:p14="http://schemas.microsoft.com/office/powerpoint/2010/main" val="394753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78094" y="913134"/>
            <a:ext cx="10988769" cy="5288179"/>
          </a:xfrm>
          <a:prstGeom prst="rect">
            <a:avLst/>
          </a:prstGeom>
          <a:noFill/>
          <a:ln w="76200" cmpd="tri">
            <a:noFill/>
            <a:miter lim="800000"/>
            <a:headEnd/>
            <a:tailEnd/>
          </a:ln>
        </p:spPr>
        <p:txBody>
          <a:bodyPr lIns="86731" tIns="86731" rIns="86731" bIns="86731" anchor="ctr"/>
          <a:lstStyle/>
          <a:p>
            <a:pPr algn="just"/>
            <a:r>
              <a:rPr lang="tr-TR" sz="2400" b="1" i="0" u="none" strike="noStrike" baseline="0" dirty="0">
                <a:latin typeface="Arial" panose="020B0604020202020204" pitchFamily="34" charset="0"/>
              </a:rPr>
              <a:t>Birinci Dünya Savaşı başladığında Osmanlı Devleti, </a:t>
            </a:r>
          </a:p>
          <a:p>
            <a:pPr algn="just"/>
            <a:endParaRPr lang="tr-TR" sz="1400" b="0" i="0" u="none" strike="noStrike" baseline="0" dirty="0">
              <a:latin typeface="Arial" panose="020B0604020202020204" pitchFamily="34" charset="0"/>
            </a:endParaRPr>
          </a:p>
          <a:p>
            <a:pPr marL="176213" algn="just" defTabSz="314325"/>
            <a:r>
              <a:rPr lang="tr-TR" sz="2400" b="0" i="0" u="none" strike="noStrike" baseline="0" dirty="0">
                <a:latin typeface="Wingdings" panose="05000000000000000000" pitchFamily="2" charset="2"/>
              </a:rPr>
              <a:t></a:t>
            </a:r>
            <a:r>
              <a:rPr lang="tr-TR" sz="2400" b="0" i="0" u="none" strike="noStrike" baseline="0" dirty="0">
                <a:latin typeface="Arial" panose="020B0604020202020204" pitchFamily="34" charset="0"/>
              </a:rPr>
              <a:t>Tarafsızlığını ilan etti. </a:t>
            </a:r>
          </a:p>
          <a:p>
            <a:pPr marL="176213" algn="just" defTabSz="314325"/>
            <a:r>
              <a:rPr lang="tr-TR" sz="2400" b="0" i="0" u="none" strike="noStrike" baseline="0" dirty="0">
                <a:latin typeface="Wingdings" panose="05000000000000000000" pitchFamily="2" charset="2"/>
              </a:rPr>
              <a:t></a:t>
            </a:r>
            <a:r>
              <a:rPr lang="tr-TR" sz="2400" b="0" i="0" u="none" strike="noStrike" baseline="0" dirty="0">
                <a:latin typeface="Arial" panose="020B0604020202020204" pitchFamily="34" charset="0"/>
              </a:rPr>
              <a:t>Boğazları ulaşıma kapattı. </a:t>
            </a:r>
          </a:p>
          <a:p>
            <a:pPr marL="176213" algn="just" defTabSz="314325"/>
            <a:r>
              <a:rPr lang="tr-TR" sz="2400" b="0" i="0" u="none" strike="noStrike" baseline="0" dirty="0">
                <a:latin typeface="Wingdings" panose="05000000000000000000" pitchFamily="2" charset="2"/>
              </a:rPr>
              <a:t></a:t>
            </a:r>
            <a:r>
              <a:rPr lang="tr-TR" sz="2400" b="0" i="0" u="none" strike="noStrike" baseline="0" dirty="0">
                <a:latin typeface="Arial" panose="020B0604020202020204" pitchFamily="34" charset="0"/>
              </a:rPr>
              <a:t>Ülke genelinde seferberlik başlattı. </a:t>
            </a:r>
          </a:p>
          <a:p>
            <a:pPr marL="176213" algn="just" defTabSz="314325"/>
            <a:r>
              <a:rPr lang="tr-TR" sz="2400" b="0" i="0" u="none" strike="noStrike" baseline="0" dirty="0">
                <a:latin typeface="Wingdings" panose="05000000000000000000" pitchFamily="2" charset="2"/>
              </a:rPr>
              <a:t></a:t>
            </a:r>
            <a:r>
              <a:rPr lang="tr-TR" sz="2400" b="0" i="0" u="none" strike="noStrike" baseline="0" dirty="0">
                <a:latin typeface="Arial" panose="020B0604020202020204" pitchFamily="34" charset="0"/>
              </a:rPr>
              <a:t>Kapitülasyonları kaldırdığını duyurdu.</a:t>
            </a:r>
          </a:p>
          <a:p>
            <a:pPr marL="176213" algn="just" defTabSz="314325"/>
            <a:r>
              <a:rPr lang="tr-TR" sz="1400" b="0" i="0" u="none" strike="noStrike" baseline="0" dirty="0">
                <a:latin typeface="Arial" panose="020B0604020202020204" pitchFamily="34" charset="0"/>
              </a:rPr>
              <a:t> </a:t>
            </a:r>
          </a:p>
          <a:p>
            <a:pPr algn="just"/>
            <a:r>
              <a:rPr lang="tr-TR" sz="2400" b="1" i="0" u="none" strike="noStrike" baseline="0" dirty="0">
                <a:latin typeface="Arial" panose="020B0604020202020204" pitchFamily="34" charset="0"/>
              </a:rPr>
              <a:t>Buna göre Osmanlı Devleti’nin aşağıdakilerden hangisini amaçladığı </a:t>
            </a:r>
            <a:r>
              <a:rPr lang="tr-TR" sz="2400" b="1" i="0" u="sng" strike="noStrike" baseline="0" dirty="0">
                <a:latin typeface="Arial" panose="020B0604020202020204" pitchFamily="34" charset="0"/>
              </a:rPr>
              <a:t>söylenemez?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Ülke güvenliğini sağlamayı </a:t>
            </a:r>
          </a:p>
          <a:p>
            <a:pPr algn="just">
              <a:spcBef>
                <a:spcPts val="400"/>
              </a:spcBef>
            </a:pPr>
            <a:r>
              <a:rPr lang="tr-TR" sz="2400" b="0" i="0" u="none" strike="noStrike" baseline="0" dirty="0">
                <a:latin typeface="Arial" panose="020B0604020202020204" pitchFamily="34" charset="0"/>
              </a:rPr>
              <a:t>B) Savaş dışında kalmayı </a:t>
            </a:r>
          </a:p>
          <a:p>
            <a:pPr algn="just">
              <a:spcBef>
                <a:spcPts val="400"/>
              </a:spcBef>
            </a:pPr>
            <a:r>
              <a:rPr lang="tr-TR" sz="2400" b="0" i="0" u="none" strike="noStrike" baseline="0" dirty="0">
                <a:latin typeface="Arial" panose="020B0604020202020204" pitchFamily="34" charset="0"/>
              </a:rPr>
              <a:t>C) Ekonomik baskılardan kurtulmayı </a:t>
            </a:r>
          </a:p>
          <a:p>
            <a:pPr algn="just">
              <a:spcBef>
                <a:spcPts val="400"/>
              </a:spcBef>
            </a:pPr>
            <a:r>
              <a:rPr lang="tr-TR" sz="2400" b="0" i="0" u="none" strike="noStrike" baseline="0" dirty="0">
                <a:latin typeface="Arial" panose="020B0604020202020204" pitchFamily="34" charset="0"/>
              </a:rPr>
              <a:t>D) Dış borçları kapatmayı </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8094" y="5596535"/>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E1F6491C-948E-458A-8A60-9A0D4FEB2B18}"/>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F4330C4F-B6AE-4612-B11F-3D20292FB1F2}"/>
              </a:ext>
            </a:extLst>
          </p:cNvPr>
          <p:cNvPicPr>
            <a:picLocks noChangeAspect="1"/>
          </p:cNvPicPr>
          <p:nvPr>
            <a:videoFile r:link="rId1"/>
            <p:extLst>
              <p:ext uri="{DAA4B4D4-6D71-4841-9C94-3DE7FCFB9230}">
                <p14:media xmlns:p14="http://schemas.microsoft.com/office/powerpoint/2010/main" r:embed="rId2">
                  <p14:trim st="27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3DBE8ABC-8F16-475C-8900-DBA365A4BE3F}"/>
              </a:ext>
            </a:extLst>
          </p:cNvPr>
          <p:cNvSpPr/>
          <p:nvPr/>
        </p:nvSpPr>
        <p:spPr>
          <a:xfrm>
            <a:off x="156663" y="1036607"/>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13.</a:t>
            </a:r>
          </a:p>
        </p:txBody>
      </p:sp>
    </p:spTree>
    <p:extLst>
      <p:ext uri="{BB962C8B-B14F-4D97-AF65-F5344CB8AC3E}">
        <p14:creationId xmlns:p14="http://schemas.microsoft.com/office/powerpoint/2010/main" val="48967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40666" y="4202612"/>
            <a:ext cx="11661346" cy="2403508"/>
          </a:xfrm>
          <a:prstGeom prst="rect">
            <a:avLst/>
          </a:prstGeom>
          <a:noFill/>
          <a:ln w="76200" cmpd="tri">
            <a:noFill/>
            <a:miter lim="800000"/>
            <a:headEnd/>
            <a:tailEnd/>
          </a:ln>
        </p:spPr>
        <p:txBody>
          <a:bodyPr lIns="86731" tIns="86731" rIns="86731" bIns="86731" anchor="ctr"/>
          <a:lstStyle/>
          <a:p>
            <a:pPr algn="just"/>
            <a:endParaRPr lang="tr-TR" sz="2300" b="1" i="0" u="none" strike="noStrike" baseline="0" dirty="0">
              <a:latin typeface="Arial" panose="020B0604020202020204" pitchFamily="34" charset="0"/>
            </a:endParaRPr>
          </a:p>
          <a:p>
            <a:pPr algn="just"/>
            <a:r>
              <a:rPr lang="tr-TR" sz="2300" b="1" i="0" u="none" strike="noStrike" baseline="0" dirty="0">
                <a:latin typeface="Arial" panose="020B0604020202020204" pitchFamily="34" charset="0"/>
              </a:rPr>
              <a:t>Bu şemaya göre, Osmanlı Devleti ile ilgili aşağıdaki sorulardan hangisinin cevabına ulaşılabilir? </a:t>
            </a:r>
          </a:p>
          <a:p>
            <a:pPr algn="just"/>
            <a:endParaRPr lang="tr-TR" sz="1050" b="1" dirty="0">
              <a:latin typeface="Arial" panose="020B0604020202020204" pitchFamily="34" charset="0"/>
            </a:endParaRPr>
          </a:p>
          <a:p>
            <a:pPr algn="just">
              <a:spcBef>
                <a:spcPts val="400"/>
              </a:spcBef>
            </a:pPr>
            <a:r>
              <a:rPr lang="tr-TR" sz="2300" b="0" i="0" u="none" strike="noStrike" baseline="0" dirty="0">
                <a:latin typeface="Arial" panose="020B0604020202020204" pitchFamily="34" charset="0"/>
              </a:rPr>
              <a:t>A) Hangi devletlerle savaşmıştır? </a:t>
            </a:r>
          </a:p>
          <a:p>
            <a:pPr algn="just">
              <a:spcBef>
                <a:spcPts val="400"/>
              </a:spcBef>
            </a:pPr>
            <a:r>
              <a:rPr lang="tr-TR" sz="2300" b="0" i="0" u="none" strike="noStrike" baseline="0" dirty="0">
                <a:latin typeface="Arial" panose="020B0604020202020204" pitchFamily="34" charset="0"/>
              </a:rPr>
              <a:t>B) Hangi bölgelerde savaşmıştır? </a:t>
            </a:r>
          </a:p>
          <a:p>
            <a:pPr algn="just">
              <a:spcBef>
                <a:spcPts val="400"/>
              </a:spcBef>
            </a:pPr>
            <a:r>
              <a:rPr lang="tr-TR" sz="2300" b="0" i="0" u="none" strike="noStrike" baseline="0" dirty="0">
                <a:latin typeface="Arial" panose="020B0604020202020204" pitchFamily="34" charset="0"/>
              </a:rPr>
              <a:t>C) Hangi cephelerde başarısız olmuştur?</a:t>
            </a:r>
          </a:p>
          <a:p>
            <a:pPr algn="just">
              <a:spcBef>
                <a:spcPts val="400"/>
              </a:spcBef>
            </a:pPr>
            <a:r>
              <a:rPr lang="tr-TR" sz="2300" b="0" i="0" u="none" strike="noStrike" baseline="0" dirty="0">
                <a:latin typeface="Arial" panose="020B0604020202020204" pitchFamily="34" charset="0"/>
              </a:rPr>
              <a:t>D) Hangi devletlere yardım etmiştir? </a:t>
            </a:r>
          </a:p>
          <a:p>
            <a:pPr algn="just"/>
            <a:endParaRPr lang="tr-TR" sz="2300" b="0" i="0" u="none" strike="noStrike" baseline="0" dirty="0">
              <a:latin typeface="Arial" panose="020B0604020202020204" pitchFamily="34" charset="0"/>
            </a:endParaRP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5920" y="543868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Resim 11">
            <a:extLst>
              <a:ext uri="{FF2B5EF4-FFF2-40B4-BE49-F238E27FC236}">
                <a16:creationId xmlns:a16="http://schemas.microsoft.com/office/drawing/2014/main" id="{5F30B37E-93D3-4B94-8D24-C31BF85AC1FD}"/>
              </a:ext>
            </a:extLst>
          </p:cNvPr>
          <p:cNvPicPr/>
          <p:nvPr/>
        </p:nvPicPr>
        <p:blipFill rotWithShape="1">
          <a:blip r:embed="rId6"/>
          <a:srcRect l="1608" t="687" b="5172"/>
          <a:stretch/>
        </p:blipFill>
        <p:spPr bwMode="auto">
          <a:xfrm>
            <a:off x="1627629" y="769915"/>
            <a:ext cx="8936742" cy="3432698"/>
          </a:xfrm>
          <a:prstGeom prst="rect">
            <a:avLst/>
          </a:prstGeom>
          <a:ln>
            <a:noFill/>
          </a:ln>
          <a:extLst>
            <a:ext uri="{53640926-AAD7-44D8-BBD7-CCE9431645EC}">
              <a14:shadowObscured xmlns:a14="http://schemas.microsoft.com/office/drawing/2010/main"/>
            </a:ext>
          </a:extLst>
        </p:spPr>
      </p:pic>
      <p:sp>
        <p:nvSpPr>
          <p:cNvPr id="8" name="Unvan 1">
            <a:extLst>
              <a:ext uri="{FF2B5EF4-FFF2-40B4-BE49-F238E27FC236}">
                <a16:creationId xmlns:a16="http://schemas.microsoft.com/office/drawing/2014/main" id="{3B66D9FD-D842-4FC2-BE39-3C20A5BE2124}"/>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5B1A383A-B466-4D00-BAE6-BAF0BE151506}"/>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7">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10" name="Dikdörtgen 9">
            <a:extLst>
              <a:ext uri="{FF2B5EF4-FFF2-40B4-BE49-F238E27FC236}">
                <a16:creationId xmlns:a16="http://schemas.microsoft.com/office/drawing/2014/main" id="{E6421D6C-80A2-4F8C-AA39-30F7D74249E3}"/>
              </a:ext>
            </a:extLst>
          </p:cNvPr>
          <p:cNvSpPr/>
          <p:nvPr/>
        </p:nvSpPr>
        <p:spPr>
          <a:xfrm>
            <a:off x="289988" y="769915"/>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14.</a:t>
            </a:r>
          </a:p>
        </p:txBody>
      </p:sp>
    </p:spTree>
    <p:extLst>
      <p:ext uri="{BB962C8B-B14F-4D97-AF65-F5344CB8AC3E}">
        <p14:creationId xmlns:p14="http://schemas.microsoft.com/office/powerpoint/2010/main" val="414533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90640" y="818335"/>
            <a:ext cx="11316028" cy="5698635"/>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Birinci Dünya Savaşı’nda, Osmanlı orduları yedi cephede birden savaşmıştır. Örneğin Galiçya Cephesi’nde Ruslarla ve Romenlerle; Makedonya’da Yunan ve Fransızlarla, Çanakkale’de İngiliz ve Fransızlarla; Filistin, Suriye ve Irak cephelerinde İngilizlerle…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bilgilerden hareketle Osmanlı Devleti hakkında, </a:t>
            </a:r>
          </a:p>
          <a:p>
            <a:pPr algn="just"/>
            <a:endParaRPr lang="tr-TR" sz="1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I. Rusya ile farklı blokta yer almıştır. </a:t>
            </a:r>
          </a:p>
          <a:p>
            <a:pPr algn="just"/>
            <a:r>
              <a:rPr lang="tr-TR" sz="2400" b="0" i="0" u="none" strike="noStrike" baseline="0" dirty="0">
                <a:latin typeface="Arial" panose="020B0604020202020204" pitchFamily="34" charset="0"/>
              </a:rPr>
              <a:t>II. Savaştığı cepheler taarruz cepheleridir. </a:t>
            </a:r>
          </a:p>
          <a:p>
            <a:pPr algn="just"/>
            <a:r>
              <a:rPr lang="tr-TR" sz="2400" b="0" i="0" u="none" strike="noStrike" baseline="0" dirty="0">
                <a:latin typeface="Arial" panose="020B0604020202020204" pitchFamily="34" charset="0"/>
              </a:rPr>
              <a:t>III. İngiliz ve Fransızlarla birden fazla cephede savaşmıştır. </a:t>
            </a:r>
          </a:p>
          <a:p>
            <a:pPr algn="just"/>
            <a:r>
              <a:rPr lang="tr-TR" sz="2400" b="0" i="0" u="none" strike="noStrike" baseline="0" dirty="0">
                <a:latin typeface="Arial" panose="020B0604020202020204" pitchFamily="34" charset="0"/>
              </a:rPr>
              <a:t>IV. Osmanlı toplumu savaşa girme düşüncesini desteklemiştir.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yargılarından hangilerine ulaşılabilir? </a:t>
            </a:r>
          </a:p>
          <a:p>
            <a:pPr algn="just"/>
            <a:endParaRPr lang="tr-TR" sz="14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II ve IV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II, III ve IV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0640" y="5721431"/>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LGS-2020</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BEBACAE2-168E-4F10-8B7A-5631572B98BE}"/>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7CD8810B-416A-4DFF-8D31-A33953091252}"/>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920FFFC8-F772-4D79-AEEB-546F47EF4196}"/>
              </a:ext>
            </a:extLst>
          </p:cNvPr>
          <p:cNvSpPr/>
          <p:nvPr/>
        </p:nvSpPr>
        <p:spPr>
          <a:xfrm>
            <a:off x="60665" y="1129074"/>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15.</a:t>
            </a:r>
          </a:p>
        </p:txBody>
      </p:sp>
    </p:spTree>
    <p:extLst>
      <p:ext uri="{BB962C8B-B14F-4D97-AF65-F5344CB8AC3E}">
        <p14:creationId xmlns:p14="http://schemas.microsoft.com/office/powerpoint/2010/main" val="409861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75353" y="1108989"/>
            <a:ext cx="11198614" cy="4427597"/>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Birinci Dünya Savaşı’nda Türk ordusunun Çanakkale Zaferi’ni elde etmesiyle müttefiklerinden yardım alamayan Rusya’da Bolşevik İhtilali çıktı. Bu ihtilalin ardından Rusya’nın savaştan çekilmesiyle Osmanlı Devleti, doğuda 1877-1878 Savaşı’yla kaybettiği Kars, Ardahan ve Batum’u Rusya’dan geri aldı. Ayrıca Almanların doğu cephesi zaferle kapandı.</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bilgilerden aşağıdakilerin hangisine ulaşılabilir?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Osmanlı Devleti, Birinci Dünya Savaşı’ndan en kazançlı çıkan devlet olmuştur. </a:t>
            </a:r>
          </a:p>
          <a:p>
            <a:pPr algn="just">
              <a:spcBef>
                <a:spcPts val="400"/>
              </a:spcBef>
            </a:pPr>
            <a:r>
              <a:rPr lang="tr-TR" sz="2400" b="0" i="0" u="none" strike="noStrike" baseline="0" dirty="0">
                <a:latin typeface="Arial" panose="020B0604020202020204" pitchFamily="34" charset="0"/>
              </a:rPr>
              <a:t>B) İtilaf Devletleri savaştıkları diğer cephelerden çekilmek zorunda kalmışlardır. </a:t>
            </a:r>
          </a:p>
          <a:p>
            <a:pPr algn="just">
              <a:spcBef>
                <a:spcPts val="400"/>
              </a:spcBef>
            </a:pPr>
            <a:r>
              <a:rPr lang="tr-TR" sz="2400" b="0" i="0" u="none" strike="noStrike" baseline="0" dirty="0">
                <a:latin typeface="Arial" panose="020B0604020202020204" pitchFamily="34" charset="0"/>
              </a:rPr>
              <a:t>C) Türkiye’nin doğu sınırı, Çanakkale Zaferi sonucunda kesinleşmiştir. </a:t>
            </a:r>
          </a:p>
          <a:p>
            <a:pPr algn="just">
              <a:spcBef>
                <a:spcPts val="400"/>
              </a:spcBef>
            </a:pPr>
            <a:r>
              <a:rPr lang="tr-TR" sz="2400" b="0" i="0" u="none" strike="noStrike" baseline="0" dirty="0">
                <a:latin typeface="Arial" panose="020B0604020202020204" pitchFamily="34" charset="0"/>
              </a:rPr>
              <a:t>D) Çanakkale Muharebelerinin uluslararası sonuçları olmuştur.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5353" y="5111136"/>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FA001B37-12FE-4ED3-9A7B-3EDE6CEF7813}"/>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41E51C44-AA75-443A-AFDC-FE8CE1EDF4BE}"/>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15471443-5E2F-4394-A089-41987629C7AD}"/>
              </a:ext>
            </a:extLst>
          </p:cNvPr>
          <p:cNvSpPr/>
          <p:nvPr/>
        </p:nvSpPr>
        <p:spPr>
          <a:xfrm>
            <a:off x="35104" y="1073781"/>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16.</a:t>
            </a:r>
          </a:p>
        </p:txBody>
      </p:sp>
    </p:spTree>
    <p:extLst>
      <p:ext uri="{BB962C8B-B14F-4D97-AF65-F5344CB8AC3E}">
        <p14:creationId xmlns:p14="http://schemas.microsoft.com/office/powerpoint/2010/main" val="90555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40690" y="392825"/>
            <a:ext cx="11215624" cy="6446773"/>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Çanakkale Zaferi; İtilaf Devletleri’nin savaşı kısa sürede kazanma planlarını suya düşürmüştür. Bu zaferle İtilaf Devletleri’nin Boğazları ele geçirmesi ve İstanbul’u işgali önlenmiştir. Hindistan’da İngiliz karşıtı gösteriler düzenlenmiş, müttefiklerin-den yardım alamayan Rusya’da Bolşevik İhtilali gerçekleşmiş ve yeni yönetim savaştan çekilmiştir. Çanakkale Savaşları’ndan sonra Bulgaristan, İttifak Devletleri’nin yanında savaşa katılmıştır. Böylece Osmanlı Devleti ile müttefikleri arasında kara bağlantısı kurulmuştur. </a:t>
            </a:r>
          </a:p>
          <a:p>
            <a:pPr algn="just"/>
            <a:endParaRPr lang="tr-TR" sz="8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bilgilere göre, </a:t>
            </a:r>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I. Birinci Dünya Savaşı’nın süresinin uzaması </a:t>
            </a:r>
          </a:p>
          <a:p>
            <a:pPr algn="just"/>
            <a:r>
              <a:rPr lang="tr-TR" sz="2400" b="0" i="0" u="none" strike="noStrike" baseline="0" dirty="0">
                <a:latin typeface="Arial" panose="020B0604020202020204" pitchFamily="34" charset="0"/>
              </a:rPr>
              <a:t>II. İtilaf Devletleri’nin müttefik kaybına uğraması </a:t>
            </a:r>
          </a:p>
          <a:p>
            <a:pPr algn="just"/>
            <a:r>
              <a:rPr lang="tr-TR" sz="2400" b="0" i="0" u="none" strike="noStrike" baseline="0" dirty="0">
                <a:latin typeface="Arial" panose="020B0604020202020204" pitchFamily="34" charset="0"/>
              </a:rPr>
              <a:t>III. Osmanlı Devleti’nin savaş dışı kalması </a:t>
            </a:r>
          </a:p>
          <a:p>
            <a:pPr algn="just"/>
            <a:r>
              <a:rPr lang="tr-TR" sz="2400" b="0" i="0" u="none" strike="noStrike" baseline="0" dirty="0">
                <a:latin typeface="Arial" panose="020B0604020202020204" pitchFamily="34" charset="0"/>
              </a:rPr>
              <a:t>IV. İngiltere’nin sömürgelerini kaybetmesi </a:t>
            </a:r>
          </a:p>
          <a:p>
            <a:pPr algn="just"/>
            <a:r>
              <a:rPr lang="tr-TR" sz="2400" b="1" i="0" u="none" strike="noStrike" baseline="0" dirty="0">
                <a:latin typeface="Arial" panose="020B0604020202020204" pitchFamily="34" charset="0"/>
              </a:rPr>
              <a:t>sonuçlarından hangilerine Çanakkale Savaşları’nın neden olduğu söylenebilir? </a:t>
            </a:r>
          </a:p>
          <a:p>
            <a:pPr algn="just"/>
            <a:endParaRPr lang="tr-TR" sz="7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II ve IV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III ve IV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4302" y="612363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E299D072-5C0A-4C9F-9786-B0C6B0B6C5A6}"/>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9659DBC2-0BC8-40F6-984D-407239662CDF}"/>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4E2C553D-747C-46AA-B8BC-F22E46EACAFC}"/>
              </a:ext>
            </a:extLst>
          </p:cNvPr>
          <p:cNvSpPr/>
          <p:nvPr/>
        </p:nvSpPr>
        <p:spPr>
          <a:xfrm>
            <a:off x="111732" y="666738"/>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17.</a:t>
            </a:r>
          </a:p>
        </p:txBody>
      </p:sp>
    </p:spTree>
    <p:extLst>
      <p:ext uri="{BB962C8B-B14F-4D97-AF65-F5344CB8AC3E}">
        <p14:creationId xmlns:p14="http://schemas.microsoft.com/office/powerpoint/2010/main" val="12619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40666" y="267279"/>
            <a:ext cx="5837826" cy="5704114"/>
          </a:xfrm>
          <a:prstGeom prst="rect">
            <a:avLst/>
          </a:prstGeom>
          <a:noFill/>
          <a:ln w="76200" cmpd="tri">
            <a:noFill/>
            <a:miter lim="800000"/>
            <a:headEnd/>
            <a:tailEnd/>
          </a:ln>
        </p:spPr>
        <p:txBody>
          <a:bodyPr lIns="86731" tIns="86731" rIns="86731" bIns="86731" anchor="ctr"/>
          <a:lstStyle/>
          <a:p>
            <a:pPr algn="l"/>
            <a:endParaRPr lang="tr-TR" sz="2800" b="1" i="0" u="none" strike="noStrike" baseline="0" dirty="0">
              <a:solidFill>
                <a:srgbClr val="000000"/>
              </a:solidFill>
              <a:latin typeface="Arial" panose="020B0604020202020204" pitchFamily="34" charset="0"/>
            </a:endParaRPr>
          </a:p>
          <a:p>
            <a:endParaRPr lang="tr-TR" sz="2800" b="1" i="0" u="none" strike="noStrike" baseline="0" dirty="0">
              <a:latin typeface="Arial" panose="020B0604020202020204" pitchFamily="34" charset="0"/>
            </a:endParaRPr>
          </a:p>
          <a:p>
            <a:endParaRPr lang="tr-TR" sz="2400" b="1" i="0" u="none" strike="noStrike" baseline="0" dirty="0">
              <a:latin typeface="Arial" panose="020B0604020202020204" pitchFamily="34" charset="0"/>
            </a:endParaRP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sp>
        <p:nvSpPr>
          <p:cNvPr id="8" name="Metin kutusu 7">
            <a:extLst>
              <a:ext uri="{FF2B5EF4-FFF2-40B4-BE49-F238E27FC236}">
                <a16:creationId xmlns:a16="http://schemas.microsoft.com/office/drawing/2014/main" id="{55DC825C-BBB2-4204-BEB4-3E3005850B59}"/>
              </a:ext>
            </a:extLst>
          </p:cNvPr>
          <p:cNvSpPr txBox="1"/>
          <p:nvPr/>
        </p:nvSpPr>
        <p:spPr>
          <a:xfrm>
            <a:off x="315309" y="925773"/>
            <a:ext cx="5271273" cy="5468164"/>
          </a:xfrm>
          <a:prstGeom prst="rect">
            <a:avLst/>
          </a:prstGeom>
          <a:noFill/>
        </p:spPr>
        <p:txBody>
          <a:bodyPr wrap="square" rtlCol="0">
            <a:spAutoFit/>
          </a:bodyPr>
          <a:lstStyle/>
          <a:p>
            <a:pPr marL="360363" marR="0" lvl="0" algn="just" defTabSz="914400" rtl="0" eaLnBrk="1" fontAlgn="auto" latinLnBrk="0" hangingPunct="1">
              <a:lnSpc>
                <a:spcPct val="100000"/>
              </a:lnSpc>
              <a:spcBef>
                <a:spcPts val="0"/>
              </a:spcBef>
              <a:spcAft>
                <a:spcPts val="0"/>
              </a:spcAft>
              <a:buClrTx/>
              <a:buSzTx/>
              <a:buFontTx/>
              <a:buNone/>
              <a:tabLst/>
              <a:defRPr/>
            </a:pPr>
            <a:r>
              <a:rPr kumimoji="0" lang="tr-TR" sz="21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Kut’ül</a:t>
            </a:r>
            <a:r>
              <a:rPr kumimoji="0" lang="tr-TR"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sz="21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Amâre</a:t>
            </a:r>
            <a:r>
              <a:rPr kumimoji="0" lang="tr-TR"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Kuşatması ile ilgili verilen bu bilgilere göre aşağıdakiler-den hangisi </a:t>
            </a:r>
            <a:r>
              <a:rPr kumimoji="0" lang="tr-TR" sz="2100" b="1" i="0" u="sng" strike="noStrike" kern="1200" cap="none" spc="0" normalizeH="0" baseline="0" noProof="0" dirty="0">
                <a:ln>
                  <a:noFill/>
                </a:ln>
                <a:solidFill>
                  <a:prstClr val="black"/>
                </a:solidFill>
                <a:effectLst/>
                <a:uLnTx/>
                <a:uFillTx/>
                <a:latin typeface="Arial" panose="020B0604020202020204" pitchFamily="34" charset="0"/>
                <a:ea typeface="+mn-ea"/>
                <a:cs typeface="+mn-cs"/>
              </a:rPr>
              <a:t>söylenemez?</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363538" lvl="0" indent="-363538" algn="just">
              <a:spcBef>
                <a:spcPts val="400"/>
              </a:spcBef>
              <a:defRPr/>
            </a:pPr>
            <a:r>
              <a:rPr lang="tr-TR" sz="2100" dirty="0">
                <a:solidFill>
                  <a:prstClr val="black"/>
                </a:solidFill>
                <a:latin typeface="Arial" panose="020B0604020202020204" pitchFamily="34" charset="0"/>
              </a:rPr>
              <a:t>A) Kuşatmanın  başlangıcında   Osmanlı birliklerinin başında yabancı bir komutan görev yapmıştır.</a:t>
            </a:r>
          </a:p>
          <a:p>
            <a:pPr marL="363538" lvl="0" indent="-363538" algn="just">
              <a:spcBef>
                <a:spcPts val="400"/>
              </a:spcBef>
              <a:defRPr/>
            </a:pPr>
            <a:r>
              <a:rPr lang="tr-TR" sz="2100" dirty="0">
                <a:solidFill>
                  <a:prstClr val="black"/>
                </a:solidFill>
                <a:latin typeface="Arial" panose="020B0604020202020204" pitchFamily="34" charset="0"/>
              </a:rPr>
              <a:t>B) Savaş sürecinde Osmanlı ordusunun komuta kademesinde görev değişiklikleri yaşanmıştır. </a:t>
            </a:r>
          </a:p>
          <a:p>
            <a:pPr marL="363538" lvl="0" indent="-363538" algn="just">
              <a:spcBef>
                <a:spcPts val="400"/>
              </a:spcBef>
              <a:defRPr/>
            </a:pPr>
            <a:r>
              <a:rPr lang="tr-TR" sz="2100" dirty="0">
                <a:solidFill>
                  <a:prstClr val="black"/>
                </a:solidFill>
                <a:latin typeface="Arial" panose="020B0604020202020204" pitchFamily="34" charset="0"/>
              </a:rPr>
              <a:t>C) Yaşanan başarısızlık sonrası İngilizler, </a:t>
            </a:r>
            <a:r>
              <a:rPr lang="tr-TR" sz="2100" dirty="0" err="1">
                <a:solidFill>
                  <a:prstClr val="black"/>
                </a:solidFill>
                <a:latin typeface="Arial" panose="020B0604020202020204" pitchFamily="34" charset="0"/>
              </a:rPr>
              <a:t>I.Dünya</a:t>
            </a:r>
            <a:r>
              <a:rPr lang="tr-TR" sz="2100" dirty="0">
                <a:solidFill>
                  <a:prstClr val="black"/>
                </a:solidFill>
                <a:latin typeface="Arial" panose="020B0604020202020204" pitchFamily="34" charset="0"/>
              </a:rPr>
              <a:t> Savaşı’ndan çekilmişlerdir.</a:t>
            </a:r>
          </a:p>
          <a:p>
            <a:pPr marL="363538" lvl="0" indent="-363538" algn="just">
              <a:spcBef>
                <a:spcPts val="400"/>
              </a:spcBef>
              <a:defRPr/>
            </a:pPr>
            <a:r>
              <a:rPr lang="tr-TR" sz="2100" dirty="0">
                <a:solidFill>
                  <a:prstClr val="black"/>
                </a:solidFill>
                <a:latin typeface="Arial" panose="020B0604020202020204" pitchFamily="34" charset="0"/>
              </a:rPr>
              <a:t>D) Osmanlı    Devleti,   Irak    Cephesi’ni takviye kuvvetlerle güçlendirmeye çalışmıştır.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2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Metin kutusu 9">
            <a:extLst>
              <a:ext uri="{FF2B5EF4-FFF2-40B4-BE49-F238E27FC236}">
                <a16:creationId xmlns:a16="http://schemas.microsoft.com/office/drawing/2014/main" id="{D632130B-4ED1-49D8-89EC-855D89DCFF22}"/>
              </a:ext>
            </a:extLst>
          </p:cNvPr>
          <p:cNvSpPr txBox="1"/>
          <p:nvPr/>
        </p:nvSpPr>
        <p:spPr>
          <a:xfrm>
            <a:off x="5346700" y="802787"/>
            <a:ext cx="6971376" cy="338554"/>
          </a:xfrm>
          <a:prstGeom prst="rect">
            <a:avLst/>
          </a:prstGeom>
          <a:noFill/>
        </p:spPr>
        <p:txBody>
          <a:bodyPr wrap="square">
            <a:spAutoFit/>
          </a:bodyPr>
          <a:lstStyle/>
          <a:p>
            <a:pPr algn="ctr"/>
            <a:r>
              <a:rPr lang="tr-TR" sz="1600" b="1" i="0" u="none" strike="noStrike" baseline="0" dirty="0">
                <a:latin typeface="Arial-BoldMT"/>
              </a:rPr>
              <a:t>I. Dünya Savaşı’nın Irak Cephesi’nde “</a:t>
            </a:r>
            <a:r>
              <a:rPr lang="tr-TR" sz="1600" b="1" i="0" u="none" strike="noStrike" baseline="0" dirty="0" err="1">
                <a:latin typeface="Arial-BoldMT"/>
              </a:rPr>
              <a:t>Kut’ül</a:t>
            </a:r>
            <a:r>
              <a:rPr lang="tr-TR" sz="1600" b="1" i="0" u="none" strike="noStrike" baseline="0" dirty="0">
                <a:latin typeface="Arial-BoldMT"/>
              </a:rPr>
              <a:t> </a:t>
            </a:r>
            <a:r>
              <a:rPr lang="tr-TR" sz="1600" b="1" i="0" u="none" strike="noStrike" baseline="0" dirty="0" err="1">
                <a:latin typeface="Arial-BoldMT"/>
              </a:rPr>
              <a:t>Amâre</a:t>
            </a:r>
            <a:r>
              <a:rPr lang="tr-TR" sz="1600" b="1" i="0" u="none" strike="noStrike" baseline="0" dirty="0">
                <a:latin typeface="Arial-BoldMT"/>
              </a:rPr>
              <a:t> Kuşatması”</a:t>
            </a:r>
            <a:endParaRPr lang="tr-TR" sz="1600" dirty="0"/>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7375" y="4315884"/>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Unvan 1">
            <a:extLst>
              <a:ext uri="{FF2B5EF4-FFF2-40B4-BE49-F238E27FC236}">
                <a16:creationId xmlns:a16="http://schemas.microsoft.com/office/drawing/2014/main" id="{EEBB0B4A-0123-48BD-898D-33560CB5CDC8}"/>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cxnSp>
        <p:nvCxnSpPr>
          <p:cNvPr id="4" name="Düz Bağlayıcı 3">
            <a:extLst>
              <a:ext uri="{FF2B5EF4-FFF2-40B4-BE49-F238E27FC236}">
                <a16:creationId xmlns:a16="http://schemas.microsoft.com/office/drawing/2014/main" id="{35140C33-24FB-44AD-8D82-8518A2AE6160}"/>
              </a:ext>
            </a:extLst>
          </p:cNvPr>
          <p:cNvCxnSpPr/>
          <p:nvPr/>
        </p:nvCxnSpPr>
        <p:spPr>
          <a:xfrm>
            <a:off x="5658173" y="925773"/>
            <a:ext cx="0" cy="5300829"/>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3" name="60sngerisayımmp4">
            <a:hlinkClick r:id="" action="ppaction://media"/>
            <a:extLst>
              <a:ext uri="{FF2B5EF4-FFF2-40B4-BE49-F238E27FC236}">
                <a16:creationId xmlns:a16="http://schemas.microsoft.com/office/drawing/2014/main" id="{35068283-C373-4624-B8E3-2BC440670C43}"/>
              </a:ext>
            </a:extLst>
          </p:cNvPr>
          <p:cNvPicPr>
            <a:picLocks noChangeAspect="1"/>
          </p:cNvPicPr>
          <p:nvPr>
            <a:videoFile r:link="rId2"/>
            <p:extLst>
              <p:ext uri="{DAA4B4D4-6D71-4841-9C94-3DE7FCFB9230}">
                <p14:media xmlns:p14="http://schemas.microsoft.com/office/powerpoint/2010/main" r:embed="rId1"/>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grpSp>
        <p:nvGrpSpPr>
          <p:cNvPr id="59" name="Group 63">
            <a:extLst>
              <a:ext uri="{FF2B5EF4-FFF2-40B4-BE49-F238E27FC236}">
                <a16:creationId xmlns:a16="http://schemas.microsoft.com/office/drawing/2014/main" id="{A1850D40-842B-4ED7-8708-6AF4938EF8E4}"/>
              </a:ext>
            </a:extLst>
          </p:cNvPr>
          <p:cNvGrpSpPr>
            <a:grpSpLocks/>
          </p:cNvGrpSpPr>
          <p:nvPr/>
        </p:nvGrpSpPr>
        <p:grpSpPr bwMode="auto">
          <a:xfrm>
            <a:off x="6585736" y="1279977"/>
            <a:ext cx="4723567" cy="5112841"/>
            <a:chOff x="0" y="0"/>
            <a:chExt cx="3713" cy="4568"/>
          </a:xfrm>
        </p:grpSpPr>
        <p:sp>
          <p:nvSpPr>
            <p:cNvPr id="60" name="Line 78">
              <a:extLst>
                <a:ext uri="{FF2B5EF4-FFF2-40B4-BE49-F238E27FC236}">
                  <a16:creationId xmlns:a16="http://schemas.microsoft.com/office/drawing/2014/main" id="{A4CFB21D-5EFC-43F0-932B-57E6153AA196}"/>
                </a:ext>
              </a:extLst>
            </p:cNvPr>
            <p:cNvSpPr>
              <a:spLocks noChangeShapeType="1"/>
            </p:cNvSpPr>
            <p:nvPr/>
          </p:nvSpPr>
          <p:spPr bwMode="auto">
            <a:xfrm>
              <a:off x="1857" y="0"/>
              <a:ext cx="0" cy="4568"/>
            </a:xfrm>
            <a:prstGeom prst="line">
              <a:avLst/>
            </a:prstGeom>
            <a:noFill/>
            <a:ln w="25400">
              <a:solidFill>
                <a:srgbClr val="00A65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1" name="Freeform 77">
              <a:extLst>
                <a:ext uri="{FF2B5EF4-FFF2-40B4-BE49-F238E27FC236}">
                  <a16:creationId xmlns:a16="http://schemas.microsoft.com/office/drawing/2014/main" id="{22A4E74A-2E34-4D98-9411-10040A4209F0}"/>
                </a:ext>
              </a:extLst>
            </p:cNvPr>
            <p:cNvSpPr>
              <a:spLocks/>
            </p:cNvSpPr>
            <p:nvPr/>
          </p:nvSpPr>
          <p:spPr bwMode="auto">
            <a:xfrm>
              <a:off x="1856" y="223"/>
              <a:ext cx="1857" cy="79"/>
            </a:xfrm>
            <a:custGeom>
              <a:avLst/>
              <a:gdLst>
                <a:gd name="T0" fmla="+- 0 1857 1857"/>
                <a:gd name="T1" fmla="*/ T0 w 1857"/>
                <a:gd name="T2" fmla="+- 0 223 223"/>
                <a:gd name="T3" fmla="*/ 223 h 79"/>
                <a:gd name="T4" fmla="+- 0 1857 1857"/>
                <a:gd name="T5" fmla="*/ T4 w 1857"/>
                <a:gd name="T6" fmla="+- 0 302 223"/>
                <a:gd name="T7" fmla="*/ 302 h 79"/>
                <a:gd name="T8" fmla="+- 0 3713 1857"/>
                <a:gd name="T9" fmla="*/ T8 w 1857"/>
                <a:gd name="T10" fmla="+- 0 263 223"/>
                <a:gd name="T11" fmla="*/ 263 h 79"/>
                <a:gd name="T12" fmla="+- 0 1857 1857"/>
                <a:gd name="T13" fmla="*/ T12 w 1857"/>
                <a:gd name="T14" fmla="+- 0 223 223"/>
                <a:gd name="T15" fmla="*/ 223 h 79"/>
              </a:gdLst>
              <a:ahLst/>
              <a:cxnLst>
                <a:cxn ang="0">
                  <a:pos x="T1" y="T3"/>
                </a:cxn>
                <a:cxn ang="0">
                  <a:pos x="T5" y="T7"/>
                </a:cxn>
                <a:cxn ang="0">
                  <a:pos x="T9" y="T11"/>
                </a:cxn>
                <a:cxn ang="0">
                  <a:pos x="T13" y="T15"/>
                </a:cxn>
              </a:cxnLst>
              <a:rect l="0" t="0" r="r" b="b"/>
              <a:pathLst>
                <a:path w="1857" h="79">
                  <a:moveTo>
                    <a:pt x="0" y="0"/>
                  </a:moveTo>
                  <a:lnTo>
                    <a:pt x="0" y="79"/>
                  </a:lnTo>
                  <a:lnTo>
                    <a:pt x="1856" y="40"/>
                  </a:lnTo>
                  <a:lnTo>
                    <a:pt x="0"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pic>
          <p:nvPicPr>
            <p:cNvPr id="2124" name="Picture 76">
              <a:extLst>
                <a:ext uri="{FF2B5EF4-FFF2-40B4-BE49-F238E27FC236}">
                  <a16:creationId xmlns:a16="http://schemas.microsoft.com/office/drawing/2014/main" id="{71E17920-371D-4B67-9815-5B2F399449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6" y="167"/>
              <a:ext cx="180" cy="180"/>
            </a:xfrm>
            <a:prstGeom prst="rect">
              <a:avLst/>
            </a:prstGeom>
            <a:noFill/>
            <a:extLst>
              <a:ext uri="{909E8E84-426E-40DD-AFC4-6F175D3DCCD1}">
                <a14:hiddenFill xmlns:a14="http://schemas.microsoft.com/office/drawing/2010/main">
                  <a:solidFill>
                    <a:srgbClr val="FFFFFF"/>
                  </a:solidFill>
                </a14:hiddenFill>
              </a:ext>
            </a:extLst>
          </p:spPr>
        </p:pic>
        <p:sp>
          <p:nvSpPr>
            <p:cNvPr id="62" name="Freeform 75">
              <a:extLst>
                <a:ext uri="{FF2B5EF4-FFF2-40B4-BE49-F238E27FC236}">
                  <a16:creationId xmlns:a16="http://schemas.microsoft.com/office/drawing/2014/main" id="{7714D1C7-2E11-48FD-90FB-3980FC6C4A2F}"/>
                </a:ext>
              </a:extLst>
            </p:cNvPr>
            <p:cNvSpPr>
              <a:spLocks/>
            </p:cNvSpPr>
            <p:nvPr/>
          </p:nvSpPr>
          <p:spPr bwMode="auto">
            <a:xfrm>
              <a:off x="0" y="827"/>
              <a:ext cx="1857" cy="79"/>
            </a:xfrm>
            <a:custGeom>
              <a:avLst/>
              <a:gdLst>
                <a:gd name="T0" fmla="*/ 1857 w 1857"/>
                <a:gd name="T1" fmla="+- 0 828 828"/>
                <a:gd name="T2" fmla="*/ 828 h 79"/>
                <a:gd name="T3" fmla="*/ 0 w 1857"/>
                <a:gd name="T4" fmla="+- 0 867 828"/>
                <a:gd name="T5" fmla="*/ 867 h 79"/>
                <a:gd name="T6" fmla="*/ 1857 w 1857"/>
                <a:gd name="T7" fmla="+- 0 907 828"/>
                <a:gd name="T8" fmla="*/ 907 h 79"/>
                <a:gd name="T9" fmla="*/ 1857 w 1857"/>
                <a:gd name="T10" fmla="+- 0 828 828"/>
                <a:gd name="T11" fmla="*/ 828 h 79"/>
              </a:gdLst>
              <a:ahLst/>
              <a:cxnLst>
                <a:cxn ang="0">
                  <a:pos x="T0" y="T2"/>
                </a:cxn>
                <a:cxn ang="0">
                  <a:pos x="T3" y="T5"/>
                </a:cxn>
                <a:cxn ang="0">
                  <a:pos x="T6" y="T8"/>
                </a:cxn>
                <a:cxn ang="0">
                  <a:pos x="T9" y="T11"/>
                </a:cxn>
              </a:cxnLst>
              <a:rect l="0" t="0" r="r" b="b"/>
              <a:pathLst>
                <a:path w="1857" h="79">
                  <a:moveTo>
                    <a:pt x="1857" y="0"/>
                  </a:moveTo>
                  <a:lnTo>
                    <a:pt x="0" y="39"/>
                  </a:lnTo>
                  <a:lnTo>
                    <a:pt x="1857" y="79"/>
                  </a:lnTo>
                  <a:lnTo>
                    <a:pt x="1857"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a:p>
          </p:txBody>
        </p:sp>
        <p:pic>
          <p:nvPicPr>
            <p:cNvPr id="2122" name="Picture 74">
              <a:extLst>
                <a:ext uri="{FF2B5EF4-FFF2-40B4-BE49-F238E27FC236}">
                  <a16:creationId xmlns:a16="http://schemas.microsoft.com/office/drawing/2014/main" id="{76A289A0-7668-4A73-956F-3104354D53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6" y="777"/>
              <a:ext cx="180" cy="180"/>
            </a:xfrm>
            <a:prstGeom prst="rect">
              <a:avLst/>
            </a:prstGeom>
            <a:noFill/>
            <a:extLst>
              <a:ext uri="{909E8E84-426E-40DD-AFC4-6F175D3DCCD1}">
                <a14:hiddenFill xmlns:a14="http://schemas.microsoft.com/office/drawing/2010/main">
                  <a:solidFill>
                    <a:srgbClr val="FFFFFF"/>
                  </a:solidFill>
                </a14:hiddenFill>
              </a:ext>
            </a:extLst>
          </p:spPr>
        </p:pic>
        <p:sp>
          <p:nvSpPr>
            <p:cNvPr id="63" name="Freeform 73">
              <a:extLst>
                <a:ext uri="{FF2B5EF4-FFF2-40B4-BE49-F238E27FC236}">
                  <a16:creationId xmlns:a16="http://schemas.microsoft.com/office/drawing/2014/main" id="{E89A5C94-E4B5-4D84-BBE7-B9CF9A8440C9}"/>
                </a:ext>
              </a:extLst>
            </p:cNvPr>
            <p:cNvSpPr>
              <a:spLocks/>
            </p:cNvSpPr>
            <p:nvPr/>
          </p:nvSpPr>
          <p:spPr bwMode="auto">
            <a:xfrm>
              <a:off x="1848" y="1314"/>
              <a:ext cx="1857" cy="79"/>
            </a:xfrm>
            <a:custGeom>
              <a:avLst/>
              <a:gdLst>
                <a:gd name="T0" fmla="+- 0 1858 1858"/>
                <a:gd name="T1" fmla="*/ T0 w 1857"/>
                <a:gd name="T2" fmla="+- 0 1438 1438"/>
                <a:gd name="T3" fmla="*/ 1438 h 79"/>
                <a:gd name="T4" fmla="+- 0 1858 1858"/>
                <a:gd name="T5" fmla="*/ T4 w 1857"/>
                <a:gd name="T6" fmla="+- 0 1517 1438"/>
                <a:gd name="T7" fmla="*/ 1517 h 79"/>
                <a:gd name="T8" fmla="+- 0 3715 1858"/>
                <a:gd name="T9" fmla="*/ T8 w 1857"/>
                <a:gd name="T10" fmla="+- 0 1478 1438"/>
                <a:gd name="T11" fmla="*/ 1478 h 79"/>
                <a:gd name="T12" fmla="+- 0 1858 1858"/>
                <a:gd name="T13" fmla="*/ T12 w 1857"/>
                <a:gd name="T14" fmla="+- 0 1438 1438"/>
                <a:gd name="T15" fmla="*/ 1438 h 79"/>
              </a:gdLst>
              <a:ahLst/>
              <a:cxnLst>
                <a:cxn ang="0">
                  <a:pos x="T1" y="T3"/>
                </a:cxn>
                <a:cxn ang="0">
                  <a:pos x="T5" y="T7"/>
                </a:cxn>
                <a:cxn ang="0">
                  <a:pos x="T9" y="T11"/>
                </a:cxn>
                <a:cxn ang="0">
                  <a:pos x="T13" y="T15"/>
                </a:cxn>
              </a:cxnLst>
              <a:rect l="0" t="0" r="r" b="b"/>
              <a:pathLst>
                <a:path w="1857" h="79">
                  <a:moveTo>
                    <a:pt x="0" y="0"/>
                  </a:moveTo>
                  <a:lnTo>
                    <a:pt x="0" y="79"/>
                  </a:lnTo>
                  <a:lnTo>
                    <a:pt x="1857" y="40"/>
                  </a:lnTo>
                  <a:lnTo>
                    <a:pt x="0"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a:p>
          </p:txBody>
        </p:sp>
        <p:pic>
          <p:nvPicPr>
            <p:cNvPr id="2120" name="Picture 72">
              <a:extLst>
                <a:ext uri="{FF2B5EF4-FFF2-40B4-BE49-F238E27FC236}">
                  <a16:creationId xmlns:a16="http://schemas.microsoft.com/office/drawing/2014/main" id="{E2CC771A-44A6-4259-BA1A-AE54220818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6" y="1273"/>
              <a:ext cx="180" cy="180"/>
            </a:xfrm>
            <a:prstGeom prst="rect">
              <a:avLst/>
            </a:prstGeom>
            <a:noFill/>
            <a:extLst>
              <a:ext uri="{909E8E84-426E-40DD-AFC4-6F175D3DCCD1}">
                <a14:hiddenFill xmlns:a14="http://schemas.microsoft.com/office/drawing/2010/main">
                  <a:solidFill>
                    <a:srgbClr val="FFFFFF"/>
                  </a:solidFill>
                </a14:hiddenFill>
              </a:ext>
            </a:extLst>
          </p:spPr>
        </p:pic>
        <p:sp>
          <p:nvSpPr>
            <p:cNvPr id="2048" name="Freeform 71">
              <a:extLst>
                <a:ext uri="{FF2B5EF4-FFF2-40B4-BE49-F238E27FC236}">
                  <a16:creationId xmlns:a16="http://schemas.microsoft.com/office/drawing/2014/main" id="{14D562B6-0AA5-4018-8A7D-346274730FB7}"/>
                </a:ext>
              </a:extLst>
            </p:cNvPr>
            <p:cNvSpPr>
              <a:spLocks/>
            </p:cNvSpPr>
            <p:nvPr/>
          </p:nvSpPr>
          <p:spPr bwMode="auto">
            <a:xfrm>
              <a:off x="0" y="2024"/>
              <a:ext cx="1857" cy="79"/>
            </a:xfrm>
            <a:custGeom>
              <a:avLst/>
              <a:gdLst>
                <a:gd name="T0" fmla="*/ 1857 w 1857"/>
                <a:gd name="T1" fmla="+- 0 2025 2025"/>
                <a:gd name="T2" fmla="*/ 2025 h 79"/>
                <a:gd name="T3" fmla="*/ 0 w 1857"/>
                <a:gd name="T4" fmla="+- 0 2064 2025"/>
                <a:gd name="T5" fmla="*/ 2064 h 79"/>
                <a:gd name="T6" fmla="*/ 1857 w 1857"/>
                <a:gd name="T7" fmla="+- 0 2104 2025"/>
                <a:gd name="T8" fmla="*/ 2104 h 79"/>
                <a:gd name="T9" fmla="*/ 1857 w 1857"/>
                <a:gd name="T10" fmla="+- 0 2025 2025"/>
                <a:gd name="T11" fmla="*/ 2025 h 79"/>
              </a:gdLst>
              <a:ahLst/>
              <a:cxnLst>
                <a:cxn ang="0">
                  <a:pos x="T0" y="T2"/>
                </a:cxn>
                <a:cxn ang="0">
                  <a:pos x="T3" y="T5"/>
                </a:cxn>
                <a:cxn ang="0">
                  <a:pos x="T6" y="T8"/>
                </a:cxn>
                <a:cxn ang="0">
                  <a:pos x="T9" y="T11"/>
                </a:cxn>
              </a:cxnLst>
              <a:rect l="0" t="0" r="r" b="b"/>
              <a:pathLst>
                <a:path w="1857" h="79">
                  <a:moveTo>
                    <a:pt x="1857" y="0"/>
                  </a:moveTo>
                  <a:lnTo>
                    <a:pt x="0" y="39"/>
                  </a:lnTo>
                  <a:lnTo>
                    <a:pt x="1857" y="79"/>
                  </a:lnTo>
                  <a:lnTo>
                    <a:pt x="1857"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a:p>
          </p:txBody>
        </p:sp>
        <p:pic>
          <p:nvPicPr>
            <p:cNvPr id="2118" name="Picture 70">
              <a:extLst>
                <a:ext uri="{FF2B5EF4-FFF2-40B4-BE49-F238E27FC236}">
                  <a16:creationId xmlns:a16="http://schemas.microsoft.com/office/drawing/2014/main" id="{4177101E-6BED-4B90-A1A7-C2B29D23A82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6" y="1974"/>
              <a:ext cx="180" cy="180"/>
            </a:xfrm>
            <a:prstGeom prst="rect">
              <a:avLst/>
            </a:prstGeom>
            <a:noFill/>
            <a:extLst>
              <a:ext uri="{909E8E84-426E-40DD-AFC4-6F175D3DCCD1}">
                <a14:hiddenFill xmlns:a14="http://schemas.microsoft.com/office/drawing/2010/main">
                  <a:solidFill>
                    <a:srgbClr val="FFFFFF"/>
                  </a:solidFill>
                </a14:hiddenFill>
              </a:ext>
            </a:extLst>
          </p:spPr>
        </p:pic>
        <p:sp>
          <p:nvSpPr>
            <p:cNvPr id="2049" name="Freeform 69">
              <a:extLst>
                <a:ext uri="{FF2B5EF4-FFF2-40B4-BE49-F238E27FC236}">
                  <a16:creationId xmlns:a16="http://schemas.microsoft.com/office/drawing/2014/main" id="{0765AB85-52E8-4764-BB18-CAD519FF79AA}"/>
                </a:ext>
              </a:extLst>
            </p:cNvPr>
            <p:cNvSpPr>
              <a:spLocks/>
            </p:cNvSpPr>
            <p:nvPr/>
          </p:nvSpPr>
          <p:spPr bwMode="auto">
            <a:xfrm>
              <a:off x="1856" y="2752"/>
              <a:ext cx="1857" cy="79"/>
            </a:xfrm>
            <a:custGeom>
              <a:avLst/>
              <a:gdLst>
                <a:gd name="T0" fmla="+- 0 1857 1857"/>
                <a:gd name="T1" fmla="*/ T0 w 1857"/>
                <a:gd name="T2" fmla="+- 0 2752 2752"/>
                <a:gd name="T3" fmla="*/ 2752 h 79"/>
                <a:gd name="T4" fmla="+- 0 1857 1857"/>
                <a:gd name="T5" fmla="*/ T4 w 1857"/>
                <a:gd name="T6" fmla="+- 0 2831 2752"/>
                <a:gd name="T7" fmla="*/ 2831 h 79"/>
                <a:gd name="T8" fmla="+- 0 3713 1857"/>
                <a:gd name="T9" fmla="*/ T8 w 1857"/>
                <a:gd name="T10" fmla="+- 0 2792 2752"/>
                <a:gd name="T11" fmla="*/ 2792 h 79"/>
                <a:gd name="T12" fmla="+- 0 1857 1857"/>
                <a:gd name="T13" fmla="*/ T12 w 1857"/>
                <a:gd name="T14" fmla="+- 0 2752 2752"/>
                <a:gd name="T15" fmla="*/ 2752 h 79"/>
              </a:gdLst>
              <a:ahLst/>
              <a:cxnLst>
                <a:cxn ang="0">
                  <a:pos x="T1" y="T3"/>
                </a:cxn>
                <a:cxn ang="0">
                  <a:pos x="T5" y="T7"/>
                </a:cxn>
                <a:cxn ang="0">
                  <a:pos x="T9" y="T11"/>
                </a:cxn>
                <a:cxn ang="0">
                  <a:pos x="T13" y="T15"/>
                </a:cxn>
              </a:cxnLst>
              <a:rect l="0" t="0" r="r" b="b"/>
              <a:pathLst>
                <a:path w="1857" h="79">
                  <a:moveTo>
                    <a:pt x="0" y="0"/>
                  </a:moveTo>
                  <a:lnTo>
                    <a:pt x="0" y="79"/>
                  </a:lnTo>
                  <a:lnTo>
                    <a:pt x="1856" y="40"/>
                  </a:lnTo>
                  <a:lnTo>
                    <a:pt x="0"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a:p>
          </p:txBody>
        </p:sp>
        <p:pic>
          <p:nvPicPr>
            <p:cNvPr id="2116" name="Picture 68">
              <a:extLst>
                <a:ext uri="{FF2B5EF4-FFF2-40B4-BE49-F238E27FC236}">
                  <a16:creationId xmlns:a16="http://schemas.microsoft.com/office/drawing/2014/main" id="{8D40315F-FB61-4C2A-AA9B-FD78F90D4E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6" y="2702"/>
              <a:ext cx="180" cy="180"/>
            </a:xfrm>
            <a:prstGeom prst="rect">
              <a:avLst/>
            </a:prstGeom>
            <a:noFill/>
            <a:extLst>
              <a:ext uri="{909E8E84-426E-40DD-AFC4-6F175D3DCCD1}">
                <a14:hiddenFill xmlns:a14="http://schemas.microsoft.com/office/drawing/2010/main">
                  <a:solidFill>
                    <a:srgbClr val="FFFFFF"/>
                  </a:solidFill>
                </a14:hiddenFill>
              </a:ext>
            </a:extLst>
          </p:spPr>
        </p:pic>
        <p:sp>
          <p:nvSpPr>
            <p:cNvPr id="2050" name="Freeform 67">
              <a:extLst>
                <a:ext uri="{FF2B5EF4-FFF2-40B4-BE49-F238E27FC236}">
                  <a16:creationId xmlns:a16="http://schemas.microsoft.com/office/drawing/2014/main" id="{F608F2B3-5ED7-4710-BF4E-540287FE616C}"/>
                </a:ext>
              </a:extLst>
            </p:cNvPr>
            <p:cNvSpPr>
              <a:spLocks/>
            </p:cNvSpPr>
            <p:nvPr/>
          </p:nvSpPr>
          <p:spPr bwMode="auto">
            <a:xfrm>
              <a:off x="0" y="3457"/>
              <a:ext cx="1857" cy="79"/>
            </a:xfrm>
            <a:custGeom>
              <a:avLst/>
              <a:gdLst>
                <a:gd name="T0" fmla="*/ 1857 w 1857"/>
                <a:gd name="T1" fmla="+- 0 3457 3457"/>
                <a:gd name="T2" fmla="*/ 3457 h 79"/>
                <a:gd name="T3" fmla="*/ 0 w 1857"/>
                <a:gd name="T4" fmla="+- 0 3497 3457"/>
                <a:gd name="T5" fmla="*/ 3497 h 79"/>
                <a:gd name="T6" fmla="*/ 1857 w 1857"/>
                <a:gd name="T7" fmla="+- 0 3536 3457"/>
                <a:gd name="T8" fmla="*/ 3536 h 79"/>
                <a:gd name="T9" fmla="*/ 1857 w 1857"/>
                <a:gd name="T10" fmla="+- 0 3457 3457"/>
                <a:gd name="T11" fmla="*/ 3457 h 79"/>
              </a:gdLst>
              <a:ahLst/>
              <a:cxnLst>
                <a:cxn ang="0">
                  <a:pos x="T0" y="T2"/>
                </a:cxn>
                <a:cxn ang="0">
                  <a:pos x="T3" y="T5"/>
                </a:cxn>
                <a:cxn ang="0">
                  <a:pos x="T6" y="T8"/>
                </a:cxn>
                <a:cxn ang="0">
                  <a:pos x="T9" y="T11"/>
                </a:cxn>
              </a:cxnLst>
              <a:rect l="0" t="0" r="r" b="b"/>
              <a:pathLst>
                <a:path w="1857" h="79">
                  <a:moveTo>
                    <a:pt x="1857" y="0"/>
                  </a:moveTo>
                  <a:lnTo>
                    <a:pt x="0" y="40"/>
                  </a:lnTo>
                  <a:lnTo>
                    <a:pt x="1857" y="79"/>
                  </a:lnTo>
                  <a:lnTo>
                    <a:pt x="1857"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a:p>
          </p:txBody>
        </p:sp>
        <p:pic>
          <p:nvPicPr>
            <p:cNvPr id="2114" name="Picture 66">
              <a:extLst>
                <a:ext uri="{FF2B5EF4-FFF2-40B4-BE49-F238E27FC236}">
                  <a16:creationId xmlns:a16="http://schemas.microsoft.com/office/drawing/2014/main" id="{09F37107-0541-4B80-875E-B619A321FE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6" y="3406"/>
              <a:ext cx="180" cy="180"/>
            </a:xfrm>
            <a:prstGeom prst="rect">
              <a:avLst/>
            </a:prstGeom>
            <a:noFill/>
            <a:extLst>
              <a:ext uri="{909E8E84-426E-40DD-AFC4-6F175D3DCCD1}">
                <a14:hiddenFill xmlns:a14="http://schemas.microsoft.com/office/drawing/2010/main">
                  <a:solidFill>
                    <a:srgbClr val="FFFFFF"/>
                  </a:solidFill>
                </a14:hiddenFill>
              </a:ext>
            </a:extLst>
          </p:spPr>
        </p:pic>
        <p:sp>
          <p:nvSpPr>
            <p:cNvPr id="2051" name="Freeform 65">
              <a:extLst>
                <a:ext uri="{FF2B5EF4-FFF2-40B4-BE49-F238E27FC236}">
                  <a16:creationId xmlns:a16="http://schemas.microsoft.com/office/drawing/2014/main" id="{74C2040F-3F0E-4CBF-B5B4-862E64BAD035}"/>
                </a:ext>
              </a:extLst>
            </p:cNvPr>
            <p:cNvSpPr>
              <a:spLocks/>
            </p:cNvSpPr>
            <p:nvPr/>
          </p:nvSpPr>
          <p:spPr bwMode="auto">
            <a:xfrm>
              <a:off x="1856" y="4156"/>
              <a:ext cx="1857" cy="79"/>
            </a:xfrm>
            <a:custGeom>
              <a:avLst/>
              <a:gdLst>
                <a:gd name="T0" fmla="+- 0 1857 1857"/>
                <a:gd name="T1" fmla="*/ T0 w 1857"/>
                <a:gd name="T2" fmla="+- 0 4157 4157"/>
                <a:gd name="T3" fmla="*/ 4157 h 79"/>
                <a:gd name="T4" fmla="+- 0 1857 1857"/>
                <a:gd name="T5" fmla="*/ T4 w 1857"/>
                <a:gd name="T6" fmla="+- 0 4236 4157"/>
                <a:gd name="T7" fmla="*/ 4236 h 79"/>
                <a:gd name="T8" fmla="+- 0 3713 1857"/>
                <a:gd name="T9" fmla="*/ T8 w 1857"/>
                <a:gd name="T10" fmla="+- 0 4196 4157"/>
                <a:gd name="T11" fmla="*/ 4196 h 79"/>
                <a:gd name="T12" fmla="+- 0 1857 1857"/>
                <a:gd name="T13" fmla="*/ T12 w 1857"/>
                <a:gd name="T14" fmla="+- 0 4157 4157"/>
                <a:gd name="T15" fmla="*/ 4157 h 79"/>
              </a:gdLst>
              <a:ahLst/>
              <a:cxnLst>
                <a:cxn ang="0">
                  <a:pos x="T1" y="T3"/>
                </a:cxn>
                <a:cxn ang="0">
                  <a:pos x="T5" y="T7"/>
                </a:cxn>
                <a:cxn ang="0">
                  <a:pos x="T9" y="T11"/>
                </a:cxn>
                <a:cxn ang="0">
                  <a:pos x="T13" y="T15"/>
                </a:cxn>
              </a:cxnLst>
              <a:rect l="0" t="0" r="r" b="b"/>
              <a:pathLst>
                <a:path w="1857" h="79">
                  <a:moveTo>
                    <a:pt x="0" y="0"/>
                  </a:moveTo>
                  <a:lnTo>
                    <a:pt x="0" y="79"/>
                  </a:lnTo>
                  <a:lnTo>
                    <a:pt x="1856" y="39"/>
                  </a:lnTo>
                  <a:lnTo>
                    <a:pt x="0"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a:p>
          </p:txBody>
        </p:sp>
        <p:pic>
          <p:nvPicPr>
            <p:cNvPr id="2112" name="Picture 64">
              <a:extLst>
                <a:ext uri="{FF2B5EF4-FFF2-40B4-BE49-F238E27FC236}">
                  <a16:creationId xmlns:a16="http://schemas.microsoft.com/office/drawing/2014/main" id="{46C1F55D-A4BA-4B7B-9CCA-29B5408725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6" y="4106"/>
              <a:ext cx="180" cy="180"/>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Metin kutusu 10">
            <a:extLst>
              <a:ext uri="{FF2B5EF4-FFF2-40B4-BE49-F238E27FC236}">
                <a16:creationId xmlns:a16="http://schemas.microsoft.com/office/drawing/2014/main" id="{10A266E1-6BD0-4B48-A380-9AFAB2F875D8}"/>
              </a:ext>
            </a:extLst>
          </p:cNvPr>
          <p:cNvSpPr txBox="1"/>
          <p:nvPr/>
        </p:nvSpPr>
        <p:spPr>
          <a:xfrm>
            <a:off x="9061379" y="1183042"/>
            <a:ext cx="1834798" cy="369332"/>
          </a:xfrm>
          <a:prstGeom prst="rect">
            <a:avLst/>
          </a:prstGeom>
          <a:noFill/>
        </p:spPr>
        <p:txBody>
          <a:bodyPr wrap="none" rtlCol="0">
            <a:spAutoFit/>
          </a:bodyPr>
          <a:lstStyle/>
          <a:p>
            <a:r>
              <a:rPr lang="tr-TR" b="1" dirty="0"/>
              <a:t>30 EYLÜL 1915</a:t>
            </a:r>
          </a:p>
        </p:txBody>
      </p:sp>
      <p:sp>
        <p:nvSpPr>
          <p:cNvPr id="30" name="Metin kutusu 29">
            <a:extLst>
              <a:ext uri="{FF2B5EF4-FFF2-40B4-BE49-F238E27FC236}">
                <a16:creationId xmlns:a16="http://schemas.microsoft.com/office/drawing/2014/main" id="{419F2C08-27EB-42F2-AD6C-684C9DDDECB0}"/>
              </a:ext>
            </a:extLst>
          </p:cNvPr>
          <p:cNvSpPr txBox="1"/>
          <p:nvPr/>
        </p:nvSpPr>
        <p:spPr>
          <a:xfrm>
            <a:off x="7381172" y="1874685"/>
            <a:ext cx="1531188" cy="369332"/>
          </a:xfrm>
          <a:prstGeom prst="rect">
            <a:avLst/>
          </a:prstGeom>
          <a:noFill/>
        </p:spPr>
        <p:txBody>
          <a:bodyPr wrap="none" rtlCol="0">
            <a:spAutoFit/>
          </a:bodyPr>
          <a:lstStyle/>
          <a:p>
            <a:r>
              <a:rPr lang="tr-TR" b="1" dirty="0"/>
              <a:t>5 EKİM 1915</a:t>
            </a:r>
          </a:p>
        </p:txBody>
      </p:sp>
      <p:sp>
        <p:nvSpPr>
          <p:cNvPr id="31" name="Metin kutusu 30">
            <a:extLst>
              <a:ext uri="{FF2B5EF4-FFF2-40B4-BE49-F238E27FC236}">
                <a16:creationId xmlns:a16="http://schemas.microsoft.com/office/drawing/2014/main" id="{745A6EAD-104F-47E3-BBB8-B82187CE2237}"/>
              </a:ext>
            </a:extLst>
          </p:cNvPr>
          <p:cNvSpPr txBox="1"/>
          <p:nvPr/>
        </p:nvSpPr>
        <p:spPr>
          <a:xfrm>
            <a:off x="9061379" y="2406958"/>
            <a:ext cx="1531188" cy="369332"/>
          </a:xfrm>
          <a:prstGeom prst="rect">
            <a:avLst/>
          </a:prstGeom>
          <a:noFill/>
        </p:spPr>
        <p:txBody>
          <a:bodyPr wrap="none" rtlCol="0">
            <a:spAutoFit/>
          </a:bodyPr>
          <a:lstStyle/>
          <a:p>
            <a:r>
              <a:rPr lang="tr-TR" b="1" dirty="0"/>
              <a:t>9 EKİM 1915</a:t>
            </a:r>
          </a:p>
        </p:txBody>
      </p:sp>
      <p:sp>
        <p:nvSpPr>
          <p:cNvPr id="32" name="Metin kutusu 31">
            <a:extLst>
              <a:ext uri="{FF2B5EF4-FFF2-40B4-BE49-F238E27FC236}">
                <a16:creationId xmlns:a16="http://schemas.microsoft.com/office/drawing/2014/main" id="{A7611601-93BC-4395-8E3B-D78E1912D74F}"/>
              </a:ext>
            </a:extLst>
          </p:cNvPr>
          <p:cNvSpPr txBox="1"/>
          <p:nvPr/>
        </p:nvSpPr>
        <p:spPr>
          <a:xfrm>
            <a:off x="6990935" y="3198527"/>
            <a:ext cx="1945789" cy="369332"/>
          </a:xfrm>
          <a:prstGeom prst="rect">
            <a:avLst/>
          </a:prstGeom>
          <a:noFill/>
        </p:spPr>
        <p:txBody>
          <a:bodyPr wrap="none" rtlCol="0">
            <a:spAutoFit/>
          </a:bodyPr>
          <a:lstStyle/>
          <a:p>
            <a:r>
              <a:rPr lang="tr-TR" b="1" dirty="0"/>
              <a:t>27 ARALIK 1915</a:t>
            </a:r>
          </a:p>
        </p:txBody>
      </p:sp>
      <p:sp>
        <p:nvSpPr>
          <p:cNvPr id="33" name="Metin kutusu 32">
            <a:extLst>
              <a:ext uri="{FF2B5EF4-FFF2-40B4-BE49-F238E27FC236}">
                <a16:creationId xmlns:a16="http://schemas.microsoft.com/office/drawing/2014/main" id="{79058DF9-93B4-4E06-885C-7B3B32F4EA1A}"/>
              </a:ext>
            </a:extLst>
          </p:cNvPr>
          <p:cNvSpPr txBox="1"/>
          <p:nvPr/>
        </p:nvSpPr>
        <p:spPr>
          <a:xfrm>
            <a:off x="9018476" y="3996731"/>
            <a:ext cx="1633781" cy="369332"/>
          </a:xfrm>
          <a:prstGeom prst="rect">
            <a:avLst/>
          </a:prstGeom>
          <a:noFill/>
        </p:spPr>
        <p:txBody>
          <a:bodyPr wrap="none" rtlCol="0">
            <a:spAutoFit/>
          </a:bodyPr>
          <a:lstStyle/>
          <a:p>
            <a:r>
              <a:rPr lang="tr-TR" b="1" dirty="0"/>
              <a:t>6 OCAK 1916</a:t>
            </a:r>
          </a:p>
        </p:txBody>
      </p:sp>
      <p:sp>
        <p:nvSpPr>
          <p:cNvPr id="34" name="Metin kutusu 33">
            <a:extLst>
              <a:ext uri="{FF2B5EF4-FFF2-40B4-BE49-F238E27FC236}">
                <a16:creationId xmlns:a16="http://schemas.microsoft.com/office/drawing/2014/main" id="{FFF5EF75-B631-46A8-B10C-3B61B3273978}"/>
              </a:ext>
            </a:extLst>
          </p:cNvPr>
          <p:cNvSpPr txBox="1"/>
          <p:nvPr/>
        </p:nvSpPr>
        <p:spPr>
          <a:xfrm>
            <a:off x="7076071" y="4807575"/>
            <a:ext cx="1800493" cy="369332"/>
          </a:xfrm>
          <a:prstGeom prst="rect">
            <a:avLst/>
          </a:prstGeom>
          <a:noFill/>
        </p:spPr>
        <p:txBody>
          <a:bodyPr wrap="none" rtlCol="0">
            <a:spAutoFit/>
          </a:bodyPr>
          <a:lstStyle/>
          <a:p>
            <a:r>
              <a:rPr lang="tr-TR" b="1" dirty="0"/>
              <a:t>19 NİSAN 1916</a:t>
            </a:r>
          </a:p>
        </p:txBody>
      </p:sp>
      <p:sp>
        <p:nvSpPr>
          <p:cNvPr id="35" name="Metin kutusu 34">
            <a:extLst>
              <a:ext uri="{FF2B5EF4-FFF2-40B4-BE49-F238E27FC236}">
                <a16:creationId xmlns:a16="http://schemas.microsoft.com/office/drawing/2014/main" id="{D1075A16-EBA7-49CE-B69C-2E287FCB24D7}"/>
              </a:ext>
            </a:extLst>
          </p:cNvPr>
          <p:cNvSpPr txBox="1"/>
          <p:nvPr/>
        </p:nvSpPr>
        <p:spPr>
          <a:xfrm>
            <a:off x="8996843" y="5587604"/>
            <a:ext cx="1800493" cy="369332"/>
          </a:xfrm>
          <a:prstGeom prst="rect">
            <a:avLst/>
          </a:prstGeom>
          <a:noFill/>
        </p:spPr>
        <p:txBody>
          <a:bodyPr wrap="none" rtlCol="0">
            <a:spAutoFit/>
          </a:bodyPr>
          <a:lstStyle/>
          <a:p>
            <a:r>
              <a:rPr lang="tr-TR" b="1" dirty="0"/>
              <a:t>29 NİSAN 1916</a:t>
            </a:r>
          </a:p>
        </p:txBody>
      </p:sp>
      <p:sp>
        <p:nvSpPr>
          <p:cNvPr id="2" name="Metin kutusu 1">
            <a:extLst>
              <a:ext uri="{FF2B5EF4-FFF2-40B4-BE49-F238E27FC236}">
                <a16:creationId xmlns:a16="http://schemas.microsoft.com/office/drawing/2014/main" id="{6FB83EC8-BFF2-4A19-A456-7C2AF27E3FEA}"/>
              </a:ext>
            </a:extLst>
          </p:cNvPr>
          <p:cNvSpPr txBox="1"/>
          <p:nvPr/>
        </p:nvSpPr>
        <p:spPr>
          <a:xfrm>
            <a:off x="8966702" y="1630250"/>
            <a:ext cx="2939966" cy="584775"/>
          </a:xfrm>
          <a:prstGeom prst="rect">
            <a:avLst/>
          </a:prstGeom>
          <a:noFill/>
        </p:spPr>
        <p:txBody>
          <a:bodyPr wrap="square" rtlCol="0">
            <a:spAutoFit/>
          </a:bodyPr>
          <a:lstStyle/>
          <a:p>
            <a:pPr algn="just"/>
            <a:r>
              <a:rPr lang="en-GB" sz="1600" dirty="0" err="1">
                <a:solidFill>
                  <a:srgbClr val="231F20"/>
                </a:solidFill>
                <a:effectLst/>
                <a:latin typeface="Arial" panose="020B0604020202020204" pitchFamily="34" charset="0"/>
                <a:ea typeface="Arial" panose="020B0604020202020204" pitchFamily="34" charset="0"/>
              </a:rPr>
              <a:t>Kut’ül</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Amâre</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İngilizlerin</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eline</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geçti</a:t>
            </a:r>
            <a:r>
              <a:rPr lang="en-GB" sz="1600" dirty="0">
                <a:solidFill>
                  <a:srgbClr val="231F20"/>
                </a:solidFill>
                <a:effectLst/>
                <a:latin typeface="Arial" panose="020B0604020202020204" pitchFamily="34" charset="0"/>
                <a:ea typeface="Arial" panose="020B0604020202020204" pitchFamily="34" charset="0"/>
              </a:rPr>
              <a:t>.</a:t>
            </a:r>
            <a:endParaRPr lang="tr-TR" sz="1600" dirty="0">
              <a:effectLst/>
              <a:latin typeface="Arial" panose="020B0604020202020204" pitchFamily="34" charset="0"/>
              <a:ea typeface="Arial" panose="020B0604020202020204" pitchFamily="34" charset="0"/>
            </a:endParaRPr>
          </a:p>
        </p:txBody>
      </p:sp>
      <p:sp>
        <p:nvSpPr>
          <p:cNvPr id="7" name="Metin kutusu 6">
            <a:extLst>
              <a:ext uri="{FF2B5EF4-FFF2-40B4-BE49-F238E27FC236}">
                <a16:creationId xmlns:a16="http://schemas.microsoft.com/office/drawing/2014/main" id="{FCFC4DC8-0C60-4186-91DE-82503AC6C2B4}"/>
              </a:ext>
            </a:extLst>
          </p:cNvPr>
          <p:cNvSpPr txBox="1"/>
          <p:nvPr/>
        </p:nvSpPr>
        <p:spPr>
          <a:xfrm>
            <a:off x="5692856" y="2229231"/>
            <a:ext cx="3090846" cy="830997"/>
          </a:xfrm>
          <a:prstGeom prst="rect">
            <a:avLst/>
          </a:prstGeom>
          <a:noFill/>
        </p:spPr>
        <p:txBody>
          <a:bodyPr wrap="square" rtlCol="0">
            <a:spAutoFit/>
          </a:bodyPr>
          <a:lstStyle/>
          <a:p>
            <a:pPr algn="just"/>
            <a:r>
              <a:rPr lang="tr-TR" sz="1600" dirty="0"/>
              <a:t>Osmanlı güçleri 6. Ordu altında birleştirildi. Alman Mareşal </a:t>
            </a:r>
            <a:r>
              <a:rPr lang="tr-TR" sz="1600" dirty="0" err="1"/>
              <a:t>Goltz</a:t>
            </a:r>
            <a:r>
              <a:rPr lang="tr-TR" sz="1600" dirty="0"/>
              <a:t> Paşa bu ordunun başına atandı.</a:t>
            </a:r>
          </a:p>
        </p:txBody>
      </p:sp>
      <p:sp>
        <p:nvSpPr>
          <p:cNvPr id="12" name="Metin kutusu 11">
            <a:extLst>
              <a:ext uri="{FF2B5EF4-FFF2-40B4-BE49-F238E27FC236}">
                <a16:creationId xmlns:a16="http://schemas.microsoft.com/office/drawing/2014/main" id="{B51F4E53-F4D7-4A68-A95C-B56B86564081}"/>
              </a:ext>
            </a:extLst>
          </p:cNvPr>
          <p:cNvSpPr txBox="1"/>
          <p:nvPr/>
        </p:nvSpPr>
        <p:spPr>
          <a:xfrm>
            <a:off x="9006119" y="2801044"/>
            <a:ext cx="2939966" cy="1077218"/>
          </a:xfrm>
          <a:prstGeom prst="rect">
            <a:avLst/>
          </a:prstGeom>
          <a:noFill/>
        </p:spPr>
        <p:txBody>
          <a:bodyPr wrap="square" rtlCol="0">
            <a:spAutoFit/>
          </a:bodyPr>
          <a:lstStyle/>
          <a:p>
            <a:pPr algn="just"/>
            <a:r>
              <a:rPr lang="tr-TR" sz="1600" dirty="0"/>
              <a:t>Rus Cephesi’nde savaşan Albay Halil Bey, emrindeki iki tümenle birlikte Irak Cephesi’ne gönderildi.</a:t>
            </a:r>
          </a:p>
        </p:txBody>
      </p:sp>
      <p:sp>
        <p:nvSpPr>
          <p:cNvPr id="14" name="Metin kutusu 13">
            <a:extLst>
              <a:ext uri="{FF2B5EF4-FFF2-40B4-BE49-F238E27FC236}">
                <a16:creationId xmlns:a16="http://schemas.microsoft.com/office/drawing/2014/main" id="{485BEE0A-0BC6-41F0-A9F7-288DAD45B91B}"/>
              </a:ext>
            </a:extLst>
          </p:cNvPr>
          <p:cNvSpPr txBox="1"/>
          <p:nvPr/>
        </p:nvSpPr>
        <p:spPr>
          <a:xfrm>
            <a:off x="5671224" y="3655466"/>
            <a:ext cx="3205342" cy="830997"/>
          </a:xfrm>
          <a:prstGeom prst="rect">
            <a:avLst/>
          </a:prstGeom>
          <a:noFill/>
        </p:spPr>
        <p:txBody>
          <a:bodyPr wrap="square" rtlCol="0">
            <a:spAutoFit/>
          </a:bodyPr>
          <a:lstStyle/>
          <a:p>
            <a:pPr algn="just"/>
            <a:r>
              <a:rPr lang="en-GB" sz="1600" dirty="0">
                <a:solidFill>
                  <a:srgbClr val="231F20"/>
                </a:solidFill>
                <a:effectLst/>
                <a:latin typeface="Arial" panose="020B0604020202020204" pitchFamily="34" charset="0"/>
                <a:ea typeface="Arial" panose="020B0604020202020204" pitchFamily="34" charset="0"/>
              </a:rPr>
              <a:t>Goltz </a:t>
            </a:r>
            <a:r>
              <a:rPr lang="en-GB" sz="1600" dirty="0" err="1">
                <a:solidFill>
                  <a:srgbClr val="231F20"/>
                </a:solidFill>
                <a:effectLst/>
                <a:latin typeface="Arial" panose="020B0604020202020204" pitchFamily="34" charset="0"/>
                <a:ea typeface="Arial" panose="020B0604020202020204" pitchFamily="34" charset="0"/>
              </a:rPr>
              <a:t>Paşa</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Bağdat’a</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ulaştı</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Nuret</a:t>
            </a:r>
            <a:r>
              <a:rPr lang="tr-TR" sz="1600" dirty="0">
                <a:solidFill>
                  <a:srgbClr val="231F20"/>
                </a:solidFill>
                <a:effectLst/>
                <a:latin typeface="Arial" panose="020B0604020202020204" pitchFamily="34" charset="0"/>
                <a:ea typeface="Arial" panose="020B0604020202020204" pitchFamily="34" charset="0"/>
              </a:rPr>
              <a:t>-</a:t>
            </a:r>
            <a:r>
              <a:rPr lang="en-GB" sz="1600" dirty="0">
                <a:solidFill>
                  <a:srgbClr val="231F20"/>
                </a:solidFill>
                <a:effectLst/>
                <a:latin typeface="Arial" panose="020B0604020202020204" pitchFamily="34" charset="0"/>
                <a:ea typeface="Arial" panose="020B0604020202020204" pitchFamily="34" charset="0"/>
              </a:rPr>
              <a:t>tin Bey </a:t>
            </a:r>
            <a:r>
              <a:rPr lang="en-GB" sz="1600" dirty="0" err="1">
                <a:solidFill>
                  <a:srgbClr val="231F20"/>
                </a:solidFill>
                <a:effectLst/>
                <a:latin typeface="Arial" panose="020B0604020202020204" pitchFamily="34" charset="0"/>
                <a:ea typeface="Arial" panose="020B0604020202020204" pitchFamily="34" charset="0"/>
              </a:rPr>
              <a:t>Kut’ül</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Amâre’yi</a:t>
            </a:r>
            <a:r>
              <a:rPr lang="en-GB" sz="1600" dirty="0">
                <a:solidFill>
                  <a:srgbClr val="231F20"/>
                </a:solidFill>
                <a:effectLst/>
                <a:latin typeface="Arial" panose="020B0604020202020204" pitchFamily="34" charset="0"/>
                <a:ea typeface="Arial" panose="020B0604020202020204" pitchFamily="34" charset="0"/>
              </a:rPr>
              <a:t> </a:t>
            </a:r>
            <a:r>
              <a:rPr lang="en-GB" sz="1600" dirty="0" err="1">
                <a:solidFill>
                  <a:srgbClr val="231F20"/>
                </a:solidFill>
                <a:effectLst/>
                <a:latin typeface="Arial" panose="020B0604020202020204" pitchFamily="34" charset="0"/>
                <a:ea typeface="Arial" panose="020B0604020202020204" pitchFamily="34" charset="0"/>
              </a:rPr>
              <a:t>kuşattı</a:t>
            </a:r>
            <a:r>
              <a:rPr lang="en-GB" sz="1600" dirty="0">
                <a:solidFill>
                  <a:srgbClr val="231F20"/>
                </a:solidFill>
                <a:effectLst/>
                <a:latin typeface="Arial" panose="020B0604020202020204" pitchFamily="34" charset="0"/>
                <a:ea typeface="Arial" panose="020B0604020202020204" pitchFamily="34" charset="0"/>
              </a:rPr>
              <a:t>.</a:t>
            </a:r>
            <a:endParaRPr lang="tr-TR" sz="1600" dirty="0"/>
          </a:p>
        </p:txBody>
      </p:sp>
      <p:sp>
        <p:nvSpPr>
          <p:cNvPr id="15" name="Metin kutusu 14">
            <a:extLst>
              <a:ext uri="{FF2B5EF4-FFF2-40B4-BE49-F238E27FC236}">
                <a16:creationId xmlns:a16="http://schemas.microsoft.com/office/drawing/2014/main" id="{E1FB9959-6238-4CB9-BB14-3E769E12A6B6}"/>
              </a:ext>
            </a:extLst>
          </p:cNvPr>
          <p:cNvSpPr txBox="1"/>
          <p:nvPr/>
        </p:nvSpPr>
        <p:spPr>
          <a:xfrm>
            <a:off x="9062652" y="4415235"/>
            <a:ext cx="2969962" cy="1077218"/>
          </a:xfrm>
          <a:prstGeom prst="rect">
            <a:avLst/>
          </a:prstGeom>
          <a:noFill/>
        </p:spPr>
        <p:txBody>
          <a:bodyPr wrap="square" rtlCol="0">
            <a:spAutoFit/>
          </a:bodyPr>
          <a:lstStyle/>
          <a:p>
            <a:pPr algn="just"/>
            <a:r>
              <a:rPr lang="tr-TR" sz="1600" dirty="0"/>
              <a:t>İngilizlerin Kut’u kurtarma girişimi başarısız oldu. Nurettin Paşa, komutayı Halil Bey’e devretti.</a:t>
            </a:r>
          </a:p>
        </p:txBody>
      </p:sp>
      <p:sp>
        <p:nvSpPr>
          <p:cNvPr id="16" name="Metin kutusu 15">
            <a:extLst>
              <a:ext uri="{FF2B5EF4-FFF2-40B4-BE49-F238E27FC236}">
                <a16:creationId xmlns:a16="http://schemas.microsoft.com/office/drawing/2014/main" id="{E6D67F89-368B-4EB2-9641-9B712FC340E5}"/>
              </a:ext>
            </a:extLst>
          </p:cNvPr>
          <p:cNvSpPr txBox="1"/>
          <p:nvPr/>
        </p:nvSpPr>
        <p:spPr>
          <a:xfrm>
            <a:off x="5684851" y="5278302"/>
            <a:ext cx="3147537" cy="830997"/>
          </a:xfrm>
          <a:prstGeom prst="rect">
            <a:avLst/>
          </a:prstGeom>
          <a:noFill/>
        </p:spPr>
        <p:txBody>
          <a:bodyPr wrap="square" rtlCol="0">
            <a:spAutoFit/>
          </a:bodyPr>
          <a:lstStyle/>
          <a:p>
            <a:pPr algn="just"/>
            <a:r>
              <a:rPr lang="tr-TR" sz="1600" dirty="0"/>
              <a:t>Tifüsten ölen </a:t>
            </a:r>
            <a:r>
              <a:rPr lang="tr-TR" sz="1600" dirty="0" err="1"/>
              <a:t>Goltz</a:t>
            </a:r>
            <a:r>
              <a:rPr lang="tr-TR" sz="1600" dirty="0"/>
              <a:t> Paşa’nın yerine ordunun başına Halil Paşa atandı.</a:t>
            </a:r>
          </a:p>
        </p:txBody>
      </p:sp>
      <p:sp>
        <p:nvSpPr>
          <p:cNvPr id="17" name="Metin kutusu 16">
            <a:extLst>
              <a:ext uri="{FF2B5EF4-FFF2-40B4-BE49-F238E27FC236}">
                <a16:creationId xmlns:a16="http://schemas.microsoft.com/office/drawing/2014/main" id="{EB3D4F6E-CAA1-4435-BAA7-14A7B0258ED6}"/>
              </a:ext>
            </a:extLst>
          </p:cNvPr>
          <p:cNvSpPr txBox="1"/>
          <p:nvPr/>
        </p:nvSpPr>
        <p:spPr>
          <a:xfrm>
            <a:off x="9072811" y="6054264"/>
            <a:ext cx="2029723" cy="338554"/>
          </a:xfrm>
          <a:prstGeom prst="rect">
            <a:avLst/>
          </a:prstGeom>
          <a:noFill/>
        </p:spPr>
        <p:txBody>
          <a:bodyPr wrap="none" rtlCol="0">
            <a:spAutoFit/>
          </a:bodyPr>
          <a:lstStyle/>
          <a:p>
            <a:r>
              <a:rPr lang="en-GB" sz="1600" dirty="0">
                <a:solidFill>
                  <a:srgbClr val="231F20"/>
                </a:solidFill>
                <a:effectLst/>
                <a:latin typeface="Arial" panose="020B0604020202020204" pitchFamily="34" charset="0"/>
                <a:ea typeface="Arial" panose="020B0604020202020204" pitchFamily="34" charset="0"/>
              </a:rPr>
              <a:t>İngilizler teslim oldu.</a:t>
            </a:r>
            <a:endParaRPr lang="tr-TR" sz="1600" dirty="0">
              <a:effectLst/>
              <a:latin typeface="Arial" panose="020B0604020202020204" pitchFamily="34" charset="0"/>
              <a:ea typeface="Arial" panose="020B0604020202020204" pitchFamily="34" charset="0"/>
            </a:endParaRPr>
          </a:p>
        </p:txBody>
      </p:sp>
      <p:sp>
        <p:nvSpPr>
          <p:cNvPr id="40" name="Dikdörtgen 39">
            <a:extLst>
              <a:ext uri="{FF2B5EF4-FFF2-40B4-BE49-F238E27FC236}">
                <a16:creationId xmlns:a16="http://schemas.microsoft.com/office/drawing/2014/main" id="{92F78540-F10D-471D-AD97-4AAAAA2175DC}"/>
              </a:ext>
            </a:extLst>
          </p:cNvPr>
          <p:cNvSpPr/>
          <p:nvPr/>
        </p:nvSpPr>
        <p:spPr>
          <a:xfrm>
            <a:off x="76200" y="877130"/>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18.</a:t>
            </a:r>
          </a:p>
        </p:txBody>
      </p:sp>
    </p:spTree>
    <p:extLst>
      <p:ext uri="{BB962C8B-B14F-4D97-AF65-F5344CB8AC3E}">
        <p14:creationId xmlns:p14="http://schemas.microsoft.com/office/powerpoint/2010/main" val="328203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13"/>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13"/>
                </p:tgtEl>
              </p:cMediaNode>
            </p:video>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08967" y="670741"/>
            <a:ext cx="11267723"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XVIII. yüzyılın ikinci yarısında Avrupa’da başlayan Sanayi İnkılabı, önemli gelişmelere neden olmuştur. Sanayileşen devletler, kendi endüstrileri için ham madde sağlayabilecekleri ve aynı zamanda yeni ürünleri satabilecekleri ülkeler aramışlardır. Bunun sonucunda eskiden beri ekonomik ilişkileri bulunan, siyasi ve askerî açıdan zayıflamış Osmanlı Devleti’ne yönelmişlerdir. Sanayi İnkılabını gerçekleştirememiş bu devleti; geniş toprakları, nüfus yoğunluğu, sahip olduğu yer altı ve yer üstü kaynaklarıyla ham madde alanı ve pazar olarak görmüşlerdir. </a:t>
            </a:r>
          </a:p>
          <a:p>
            <a:pPr algn="just"/>
            <a:endParaRPr lang="tr-TR" sz="2000" b="1"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bilgiye göre, aşağıdaki yargılardan hangisine ulaşılabilir?</a:t>
            </a:r>
          </a:p>
          <a:p>
            <a:pPr algn="just"/>
            <a:endParaRPr lang="tr-TR"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Sanayi İnkılabının etkileri, Avrupa’daki ülkeler ile sınırlı kalmıştır. </a:t>
            </a:r>
          </a:p>
          <a:p>
            <a:pPr marL="452438" indent="-452438" algn="just">
              <a:spcBef>
                <a:spcPts val="400"/>
              </a:spcBef>
            </a:pPr>
            <a:r>
              <a:rPr lang="tr-TR" sz="2400" b="0" i="0" u="none" strike="noStrike" baseline="0">
                <a:latin typeface="Arial" panose="020B0604020202020204" pitchFamily="34" charset="0"/>
              </a:rPr>
              <a:t>B) Osmanlı  Devleti,  jeopolitik  konumu  nedeniyle  güçlü  bir  ekonomiye  </a:t>
            </a:r>
            <a:r>
              <a:rPr lang="tr-TR" sz="2400" b="0" i="0" u="none" strike="noStrike" baseline="0" dirty="0">
                <a:latin typeface="Arial" panose="020B0604020202020204" pitchFamily="34" charset="0"/>
              </a:rPr>
              <a:t>sahip olmuştur. </a:t>
            </a:r>
          </a:p>
          <a:p>
            <a:pPr algn="just">
              <a:spcBef>
                <a:spcPts val="400"/>
              </a:spcBef>
            </a:pPr>
            <a:r>
              <a:rPr lang="tr-TR" sz="2400" b="0" i="0" u="none" strike="noStrike" baseline="0" dirty="0">
                <a:latin typeface="Arial" panose="020B0604020202020204" pitchFamily="34" charset="0"/>
              </a:rPr>
              <a:t>C) Osmanlı ülkesi, güçlü devletlerin sömürgecilik faaliyetlerine açık hâle gelmiştir. </a:t>
            </a:r>
          </a:p>
          <a:p>
            <a:pPr algn="just">
              <a:spcBef>
                <a:spcPts val="400"/>
              </a:spcBef>
            </a:pPr>
            <a:r>
              <a:rPr lang="tr-TR" sz="2400" b="0" i="0" u="none" strike="noStrike" baseline="0" dirty="0">
                <a:latin typeface="Arial" panose="020B0604020202020204" pitchFamily="34" charset="0"/>
              </a:rPr>
              <a:t>D) Sanayi İnkılabı, Osmanlıdaki ham madde kaynakları sayesinde gerçekleşmiştir. </a:t>
            </a:r>
          </a:p>
        </p:txBody>
      </p:sp>
      <p:sp>
        <p:nvSpPr>
          <p:cNvPr id="7" name="Unvan 1"/>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967" y="552456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a:extLst>
              <a:ext uri="{FF2B5EF4-FFF2-40B4-BE49-F238E27FC236}">
                <a16:creationId xmlns:a16="http://schemas.microsoft.com/office/drawing/2014/main" id="{8DA2C774-6BB0-4897-BEEC-9764D0E7821A}"/>
              </a:ext>
            </a:extLst>
          </p:cNvPr>
          <p:cNvSpPr txBox="1">
            <a:spLocks noChangeArrowheads="1"/>
          </p:cNvSpPr>
          <p:nvPr/>
        </p:nvSpPr>
        <p:spPr bwMode="auto">
          <a:xfrm>
            <a:off x="245533" y="152400"/>
            <a:ext cx="1896534" cy="411163"/>
          </a:xfrm>
          <a:prstGeom prst="rect">
            <a:avLst/>
          </a:prstGeom>
          <a:ln>
            <a:miter lim="800000"/>
            <a:headEnd/>
            <a:tailEnd/>
          </a:ln>
        </p:spPr>
        <p:txBody>
          <a:bodyPr vert="horz" wrap="square" lIns="91440" tIns="45720" rIns="91440" bIns="45720" numCol="1" anchor="t" anchorCtr="0" compatLnSpc="1">
            <a:prstTxWarp prst="textNoShape">
              <a:avLst/>
            </a:prstTxWarp>
            <a:noAutofit/>
          </a:bodyPr>
          <a:lst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a:lstStyle>
          <a:p>
            <a:pPr>
              <a:defRPr/>
            </a:pPr>
            <a:r>
              <a:rPr lang="tr-TR" sz="2400" dirty="0">
                <a:solidFill>
                  <a:schemeClr val="accent1">
                    <a:lumMod val="20000"/>
                    <a:lumOff val="80000"/>
                  </a:schemeClr>
                </a:solidFill>
                <a:effectLst>
                  <a:outerShdw blurRad="38100" dist="38100" dir="2700000" algn="tl">
                    <a:srgbClr val="C0C0C0"/>
                  </a:outerShdw>
                </a:effectLst>
              </a:rPr>
              <a:t>LGS 2023</a:t>
            </a:r>
            <a:endParaRPr lang="tr-TR" sz="2400" dirty="0">
              <a:solidFill>
                <a:schemeClr val="accent1">
                  <a:lumMod val="20000"/>
                  <a:lumOff val="80000"/>
                </a:schemeClr>
              </a:solidFill>
            </a:endParaRPr>
          </a:p>
        </p:txBody>
      </p:sp>
      <p:pic>
        <p:nvPicPr>
          <p:cNvPr id="10" name="60sngerisayımmp4">
            <a:hlinkClick r:id="" action="ppaction://media"/>
            <a:extLst>
              <a:ext uri="{FF2B5EF4-FFF2-40B4-BE49-F238E27FC236}">
                <a16:creationId xmlns:a16="http://schemas.microsoft.com/office/drawing/2014/main" id="{63BAF465-FDB7-4D31-A858-DD4531D059E0}"/>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2" name="Dikdörtgen 1">
            <a:extLst>
              <a:ext uri="{FF2B5EF4-FFF2-40B4-BE49-F238E27FC236}">
                <a16:creationId xmlns:a16="http://schemas.microsoft.com/office/drawing/2014/main" id="{F7EA797B-A8DF-482A-B640-E423B85FFABE}"/>
              </a:ext>
            </a:extLst>
          </p:cNvPr>
          <p:cNvSpPr/>
          <p:nvPr/>
        </p:nvSpPr>
        <p:spPr>
          <a:xfrm>
            <a:off x="138701" y="666738"/>
            <a:ext cx="585627"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a:t>
            </a:r>
          </a:p>
        </p:txBody>
      </p:sp>
    </p:spTree>
    <p:extLst>
      <p:ext uri="{BB962C8B-B14F-4D97-AF65-F5344CB8AC3E}">
        <p14:creationId xmlns:p14="http://schemas.microsoft.com/office/powerpoint/2010/main" val="96814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10"/>
                                        </p:tgtEl>
                                      </p:cBhvr>
                                    </p:cmd>
                                  </p:childTnLst>
                                </p:cTn>
                              </p:par>
                              <p:par>
                                <p:cTn id="7" presetID="26" presetClass="emph" presetSubtype="0" repeatCount="indefinite" fill="hold" grpId="0" nodeType="withEffect">
                                  <p:stCondLst>
                                    <p:cond delay="0"/>
                                  </p:stCondLst>
                                  <p:childTnLst>
                                    <p:animEffect transition="out" filter="fade">
                                      <p:cBhvr>
                                        <p:cTn id="8" dur="5000" tmFilter="0, 0; .2, .5; .8, .5; 1, 0"/>
                                        <p:tgtEl>
                                          <p:spTgt spid="8"/>
                                        </p:tgtEl>
                                      </p:cBhvr>
                                    </p:animEffect>
                                    <p:animScale>
                                      <p:cBhvr>
                                        <p:cTn id="9" dur="2500" autoRev="1" fill="hold"/>
                                        <p:tgtEl>
                                          <p:spTgt spid="8"/>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10"/>
                </p:tgtEl>
              </p:cMediaNode>
            </p:video>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88369" y="936434"/>
            <a:ext cx="11121713" cy="5403773"/>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Mustafa Kemal, Mondros Ateşkes Antlaşması sonrasındaki süreci şu şekilde değerlendirmiştir: “Genel savaştan sonra imza edilen ateşkes sonucunda ülkemizin büyük bir kısmı elden gittikten başka vatanımızın önemli parçaları da düşman orduları tarafından işgal edilmişti. Ordumuzun silahları ve cephanesi yabancılar tarafından toplanarak ülke dışına sevk ediliyor ve denize atılıyordu. Kökleri, insanlık tarihinin derinliklerinde bulunan Türk milletinin son ve tek bağımsız devleti yıkılıyordu.”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Mustafa Kemal’in bu sözlerinden hareketle Mondros Ateşkes Antlaşması ile ilgili aşağıdaki yargılardan hangisine </a:t>
            </a:r>
            <a:r>
              <a:rPr lang="tr-TR" sz="2400" b="1" i="0" u="sng" strike="noStrike" baseline="0" dirty="0">
                <a:latin typeface="Arial" panose="020B0604020202020204" pitchFamily="34" charset="0"/>
              </a:rPr>
              <a:t>ulaşılamaz? </a:t>
            </a:r>
          </a:p>
          <a:p>
            <a:pPr algn="just"/>
            <a:endParaRPr lang="tr-TR" sz="1400" b="0" i="0" u="none" strike="noStrike" baseline="0" dirty="0">
              <a:latin typeface="Arial" panose="020B0604020202020204" pitchFamily="34" charset="0"/>
            </a:endParaRPr>
          </a:p>
          <a:p>
            <a:pPr algn="just">
              <a:spcBef>
                <a:spcPts val="400"/>
              </a:spcBef>
            </a:pPr>
            <a:r>
              <a:rPr lang="en-US" sz="2400" b="0" i="0" u="none" strike="noStrike" baseline="0" dirty="0">
                <a:latin typeface="Arial" panose="020B0604020202020204" pitchFamily="34" charset="0"/>
              </a:rPr>
              <a:t>A) T</a:t>
            </a:r>
            <a:r>
              <a:rPr lang="tr-TR" sz="2400" dirty="0">
                <a:latin typeface="Arial" panose="020B0604020202020204" pitchFamily="34" charset="0"/>
              </a:rPr>
              <a:t>ü</a:t>
            </a:r>
            <a:r>
              <a:rPr lang="en-US" sz="2400" b="0" i="0" u="none" strike="noStrike" baseline="0" dirty="0" err="1">
                <a:latin typeface="Arial" panose="020B0604020202020204" pitchFamily="34" charset="0"/>
              </a:rPr>
              <a:t>rk</a:t>
            </a:r>
            <a:r>
              <a:rPr lang="tr-TR" sz="2400" dirty="0">
                <a:latin typeface="Arial" panose="020B0604020202020204" pitchFamily="34" charset="0"/>
              </a:rPr>
              <a:t> </a:t>
            </a:r>
            <a:r>
              <a:rPr lang="en-US" sz="2400" b="0" i="0" u="none" strike="noStrike" baseline="0" dirty="0" err="1">
                <a:latin typeface="Arial" panose="020B0604020202020204" pitchFamily="34" charset="0"/>
              </a:rPr>
              <a:t>bağımsızlığına</a:t>
            </a:r>
            <a:r>
              <a:rPr lang="tr-TR" sz="2400" b="0" i="0" u="none" strike="noStrike" baseline="0" dirty="0">
                <a:latin typeface="Arial" panose="020B0604020202020204" pitchFamily="34" charset="0"/>
              </a:rPr>
              <a:t> </a:t>
            </a:r>
            <a:r>
              <a:rPr lang="en-US" sz="2400" b="0" i="0" u="none" strike="noStrike" baseline="0" dirty="0" err="1">
                <a:latin typeface="Arial" panose="020B0604020202020204" pitchFamily="34" charset="0"/>
              </a:rPr>
              <a:t>ters</a:t>
            </a:r>
            <a:r>
              <a:rPr lang="en-US" sz="2400" b="0" i="0" u="none" strike="noStrike" baseline="0" dirty="0">
                <a:latin typeface="Arial" panose="020B0604020202020204" pitchFamily="34" charset="0"/>
              </a:rPr>
              <a:t> düşmektedir</a:t>
            </a:r>
            <a:r>
              <a:rPr lang="tr-TR" sz="2400" b="0" i="0" u="none" strike="noStrike" baseline="0" dirty="0">
                <a:latin typeface="Arial" panose="020B0604020202020204" pitchFamily="34" charset="0"/>
              </a:rPr>
              <a:t>.</a:t>
            </a:r>
            <a:endParaRPr lang="en-US"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B) Osmanlı Devleti’ni hukuken sona erdirmiştir. </a:t>
            </a:r>
          </a:p>
          <a:p>
            <a:pPr algn="just">
              <a:spcBef>
                <a:spcPts val="400"/>
              </a:spcBef>
            </a:pPr>
            <a:r>
              <a:rPr lang="tr-TR" sz="2400" b="0" i="0" u="none" strike="noStrike" baseline="0" dirty="0">
                <a:latin typeface="Arial" panose="020B0604020202020204" pitchFamily="34" charset="0"/>
              </a:rPr>
              <a:t>C) Osmanlı topraklarının işgaline zemin hazırlamıştır. </a:t>
            </a:r>
          </a:p>
          <a:p>
            <a:pPr algn="just">
              <a:spcBef>
                <a:spcPts val="400"/>
              </a:spcBef>
            </a:pPr>
            <a:r>
              <a:rPr lang="tr-TR" sz="2400" b="0" i="0" u="none" strike="noStrike" baseline="0" dirty="0">
                <a:latin typeface="Arial" panose="020B0604020202020204" pitchFamily="34" charset="0"/>
              </a:rPr>
              <a:t>D) Osmanlı Devleti’nin savunma gücü kırılmaya çalışılmıştır. </a:t>
            </a:r>
          </a:p>
        </p:txBody>
      </p:sp>
      <p:sp>
        <p:nvSpPr>
          <p:cNvPr id="5" name="Rectangle 4"/>
          <p:cNvSpPr>
            <a:spLocks noGrp="1" noChangeArrowheads="1"/>
          </p:cNvSpPr>
          <p:nvPr>
            <p:ph type="title"/>
          </p:nvPr>
        </p:nvSpPr>
        <p:spPr bwMode="auto">
          <a:xfrm>
            <a:off x="66174" y="109109"/>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LGS-2020</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8369" y="5095699"/>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E496DB57-A37E-4BCF-A013-545B70F4F599}"/>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D92008A3-A866-45B7-A7C5-A864BDE15D47}"/>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E9E3D1AD-19CB-404A-A02C-D5B665E85169}"/>
              </a:ext>
            </a:extLst>
          </p:cNvPr>
          <p:cNvSpPr/>
          <p:nvPr/>
        </p:nvSpPr>
        <p:spPr>
          <a:xfrm>
            <a:off x="107270" y="843387"/>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19.</a:t>
            </a:r>
          </a:p>
        </p:txBody>
      </p:sp>
    </p:spTree>
    <p:extLst>
      <p:ext uri="{BB962C8B-B14F-4D97-AF65-F5344CB8AC3E}">
        <p14:creationId xmlns:p14="http://schemas.microsoft.com/office/powerpoint/2010/main" val="81648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47272" y="769914"/>
            <a:ext cx="11083732" cy="5674953"/>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Mondros Ateşkes Antlaşması’ndan sonra Antep, Maraş ve Urfa’yı işgal eden İngilizler bir süre sonra aralarında yaptıkları paylaşım antlaşması gereği bu şehirleri Fransızlara bıraktılar. Fransızlar bölgeye girdikleri andan itibaren Ermenilerle birlikte Türklere karşı baskı ve şiddet uygulamaya başladılar. Türkler de onların bu saldırıları karşısında </a:t>
            </a:r>
            <a:r>
              <a:rPr lang="tr-TR" sz="2400" b="0" i="0" u="none" strike="noStrike" baseline="0" dirty="0" err="1">
                <a:latin typeface="Arial" panose="020B0604020202020204" pitchFamily="34" charset="0"/>
              </a:rPr>
              <a:t>Kuvâ-yı</a:t>
            </a:r>
            <a:r>
              <a:rPr lang="tr-TR" sz="2400" b="0" i="0" u="none" strike="noStrike" baseline="0" dirty="0">
                <a:latin typeface="Arial" panose="020B0604020202020204" pitchFamily="34" charset="0"/>
              </a:rPr>
              <a:t> Milliye birlikleri kurarak savunmaya geçtiler.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a:t>
            </a:r>
            <a:endParaRPr lang="tr-TR" sz="2400" b="0" i="0" u="none" strike="noStrike" baseline="0" dirty="0">
              <a:latin typeface="Arial" panose="020B0604020202020204" pitchFamily="34" charset="0"/>
            </a:endParaRPr>
          </a:p>
          <a:p>
            <a:pPr marL="265113" indent="-265113" algn="just"/>
            <a:r>
              <a:rPr lang="tr-TR" sz="2400" b="0" i="0" u="none" strike="noStrike" baseline="0" dirty="0">
                <a:latin typeface="Arial" panose="020B0604020202020204" pitchFamily="34" charset="0"/>
              </a:rPr>
              <a:t>I. Osmanlı egemenliğinde bulunan Ermeniler işgalci düşmanla iş birliği yapmıştır. </a:t>
            </a:r>
          </a:p>
          <a:p>
            <a:pPr marL="265113" indent="-265113" algn="just"/>
            <a:r>
              <a:rPr lang="tr-TR" sz="2400" b="0" i="0" u="none" strike="noStrike" baseline="0" dirty="0" err="1">
                <a:latin typeface="Arial" panose="020B0604020202020204" pitchFamily="34" charset="0"/>
              </a:rPr>
              <a:t>II.Mondros</a:t>
            </a:r>
            <a:r>
              <a:rPr lang="tr-TR" sz="2400" b="0" i="0" u="none" strike="noStrike" baseline="0" dirty="0">
                <a:latin typeface="Arial" panose="020B0604020202020204" pitchFamily="34" charset="0"/>
              </a:rPr>
              <a:t> Ateşkes Antlaşması’ndan sonra Anadolu’daki işgal bölgeleri İtilaf Devletleri arasında el değiştirmiştir. </a:t>
            </a:r>
          </a:p>
          <a:p>
            <a:pPr marL="265113" indent="-265113" algn="just"/>
            <a:r>
              <a:rPr lang="tr-TR" sz="2400" b="0" i="0" u="none" strike="noStrike" baseline="0" dirty="0" err="1">
                <a:latin typeface="Arial" panose="020B0604020202020204" pitchFamily="34" charset="0"/>
              </a:rPr>
              <a:t>III.Düşmanın</a:t>
            </a:r>
            <a:r>
              <a:rPr lang="tr-TR" sz="2400" b="0" i="0" u="none" strike="noStrike" baseline="0" dirty="0">
                <a:latin typeface="Arial" panose="020B0604020202020204" pitchFamily="34" charset="0"/>
              </a:rPr>
              <a:t> baskı ve şiddet politikalarına karşı Türk halkı direniş başlatmıştır.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yargılarından hangilerine ulaşılabilir? </a:t>
            </a:r>
            <a:endParaRPr lang="tr-TR" sz="24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 II ve III </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05620" y="5814951"/>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AF888DE6-3D02-438C-90EC-CCF3A0BE1488}"/>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82A5F8D1-1CED-4ECA-930E-330DCE1F3555}"/>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F4C02B1E-C534-465D-A47E-F9D2CACFC463}"/>
              </a:ext>
            </a:extLst>
          </p:cNvPr>
          <p:cNvSpPr/>
          <p:nvPr/>
        </p:nvSpPr>
        <p:spPr>
          <a:xfrm>
            <a:off x="107022" y="913317"/>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20.</a:t>
            </a:r>
          </a:p>
        </p:txBody>
      </p:sp>
    </p:spTree>
    <p:extLst>
      <p:ext uri="{BB962C8B-B14F-4D97-AF65-F5344CB8AC3E}">
        <p14:creationId xmlns:p14="http://schemas.microsoft.com/office/powerpoint/2010/main" val="213468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47272" y="888237"/>
            <a:ext cx="11148127" cy="4817122"/>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Aşağıda Birinci Dünya Savaşı sonrası Paris Barış Konferansı’nda alınan kararlardan birine yer verilmiştir. </a:t>
            </a:r>
          </a:p>
          <a:p>
            <a:pPr algn="just"/>
            <a:r>
              <a:rPr lang="tr-TR" sz="2400" b="0" i="0" u="none" strike="noStrike" baseline="0" dirty="0">
                <a:latin typeface="Arial" panose="020B0604020202020204" pitchFamily="34" charset="0"/>
              </a:rPr>
              <a:t>“Savaştan sonra, evvelce kendilerini yöneten devletlerin egemenliklerine tabi olmaktan çıkmış ve kendini idare etmekten âciz kalmış halkların refahının sağlanması kutsal bir medeniyet görevidir. Bu görevin yerine getirilmesi için en iyi yöntem bu halkların vesayetini ve servet kaynaklarını, gelişmiş milletlere emanet etmektir.”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karar aşağıdaki kavramlardan hangisiyle doğrudan ilişkilendirilebilir? </a:t>
            </a:r>
          </a:p>
          <a:p>
            <a:pPr algn="just"/>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A) Manda ve himaye 	B) Millî devlet 	C) Bloklaşma     D) Demokrasi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7272" y="4939234"/>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657B5439-1424-41DA-B62D-6A0AA3278120}"/>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009F1F14-C022-468D-98C1-6901C09853A7}"/>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679E5C56-3095-4A93-BC2B-1232CEAEFAF5}"/>
              </a:ext>
            </a:extLst>
          </p:cNvPr>
          <p:cNvSpPr/>
          <p:nvPr/>
        </p:nvSpPr>
        <p:spPr>
          <a:xfrm>
            <a:off x="86474" y="1204011"/>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21.</a:t>
            </a:r>
          </a:p>
        </p:txBody>
      </p:sp>
    </p:spTree>
    <p:extLst>
      <p:ext uri="{BB962C8B-B14F-4D97-AF65-F5344CB8AC3E}">
        <p14:creationId xmlns:p14="http://schemas.microsoft.com/office/powerpoint/2010/main" val="180557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44529" y="847032"/>
            <a:ext cx="11309619" cy="5636918"/>
          </a:xfrm>
          <a:prstGeom prst="rect">
            <a:avLst/>
          </a:prstGeom>
          <a:noFill/>
          <a:ln w="76200" cmpd="tri">
            <a:noFill/>
            <a:miter lim="800000"/>
            <a:headEnd/>
            <a:tailEnd/>
          </a:ln>
        </p:spPr>
        <p:txBody>
          <a:bodyPr lIns="86731" tIns="86731" rIns="86731" bIns="86731" anchor="ctr"/>
          <a:lstStyle/>
          <a:p>
            <a:pPr marL="174625" algn="just"/>
            <a:r>
              <a:rPr lang="tr-TR" sz="2300" b="1" i="0" u="none" strike="noStrike" baseline="0" dirty="0">
                <a:latin typeface="Arial" panose="020B0604020202020204" pitchFamily="34" charset="0"/>
              </a:rPr>
              <a:t>Aşağıda İzmir’in işgaline karşı gösterilen tepkilerden bazı örnekler verilmiştir: </a:t>
            </a:r>
          </a:p>
          <a:p>
            <a:pPr algn="just"/>
            <a:endParaRPr lang="tr-TR" sz="1000" b="0" i="0" u="none" strike="noStrike" baseline="0" dirty="0">
              <a:latin typeface="Arial" panose="020B0604020202020204" pitchFamily="34" charset="0"/>
            </a:endParaRPr>
          </a:p>
          <a:p>
            <a:pPr marL="265113" indent="-265113" algn="just"/>
            <a:r>
              <a:rPr lang="tr-TR" sz="2300" b="0" i="0" u="none" strike="noStrike" baseline="0" dirty="0">
                <a:latin typeface="Arial" panose="020B0604020202020204" pitchFamily="34" charset="0"/>
              </a:rPr>
              <a:t>• 23 Mayıs 1919’da Sultan Ahmet Meydanı’ndaki mitingde Halide Edip Hanım; “</a:t>
            </a:r>
            <a:r>
              <a:rPr lang="tr-TR" sz="2300" b="0" i="1" u="none" strike="noStrike" baseline="0" dirty="0">
                <a:latin typeface="Arial" panose="020B0604020202020204" pitchFamily="34" charset="0"/>
              </a:rPr>
              <a:t>Atalarımızın ruhları önünde eğiliyor, onlara bugünün yeni Türkiye’si adına hitap ediyorum ki, silahsız olan bugünkü milletin kalbi de onlarınki gibi yenilmez kudrettedir</a:t>
            </a:r>
            <a:r>
              <a:rPr lang="tr-TR" sz="2300" b="0" i="0" u="none" strike="noStrike" baseline="0" dirty="0">
                <a:latin typeface="Arial" panose="020B0604020202020204" pitchFamily="34" charset="0"/>
              </a:rPr>
              <a:t>.” demiştir. </a:t>
            </a:r>
          </a:p>
          <a:p>
            <a:pPr marL="265113" indent="-265113" algn="just"/>
            <a:r>
              <a:rPr lang="tr-TR" sz="2300" b="0" i="0" u="none" strike="noStrike" baseline="0" dirty="0">
                <a:latin typeface="Arial" panose="020B0604020202020204" pitchFamily="34" charset="0"/>
              </a:rPr>
              <a:t>• Denizli’deki mitingde konuşan Müftü Ahmet Hulusi Efendi ise, “</a:t>
            </a:r>
            <a:r>
              <a:rPr lang="tr-TR" sz="2300" b="0" i="1" u="none" strike="noStrike" baseline="0" dirty="0">
                <a:latin typeface="Arial" panose="020B0604020202020204" pitchFamily="34" charset="0"/>
              </a:rPr>
              <a:t>Elinizde hiçbir silahınız yoksa bile üçer taş alarak düşmanın üzerine atın ve böylece eylemli olarak karşılıkta bulunun!</a:t>
            </a:r>
            <a:r>
              <a:rPr lang="tr-TR" sz="2300" b="0" i="0" u="none" strike="noStrike" baseline="0" dirty="0">
                <a:latin typeface="Arial" panose="020B0604020202020204" pitchFamily="34" charset="0"/>
              </a:rPr>
              <a:t>” diye fetva vermiştir. </a:t>
            </a:r>
          </a:p>
          <a:p>
            <a:pPr algn="just"/>
            <a:r>
              <a:rPr lang="tr-TR" sz="2300" b="1" i="0" u="none" strike="noStrike" baseline="0" dirty="0">
                <a:latin typeface="Arial" panose="020B0604020202020204" pitchFamily="34" charset="0"/>
              </a:rPr>
              <a:t>Buna göre, </a:t>
            </a:r>
            <a:endParaRPr lang="tr-TR" sz="2300" b="0" i="0" u="none" strike="noStrike" baseline="0" dirty="0">
              <a:latin typeface="Arial" panose="020B0604020202020204" pitchFamily="34" charset="0"/>
            </a:endParaRPr>
          </a:p>
          <a:p>
            <a:pPr algn="just"/>
            <a:r>
              <a:rPr lang="tr-TR" sz="2300" b="0" i="0" u="none" strike="noStrike" baseline="0" dirty="0">
                <a:latin typeface="Arial" panose="020B0604020202020204" pitchFamily="34" charset="0"/>
              </a:rPr>
              <a:t>I. Yabancı devletlerden yardım talebinde bulunulmuştur. </a:t>
            </a:r>
          </a:p>
          <a:p>
            <a:pPr algn="just"/>
            <a:r>
              <a:rPr lang="tr-TR" sz="2300" b="0" i="0" u="none" strike="noStrike" baseline="0" dirty="0">
                <a:latin typeface="Arial" panose="020B0604020202020204" pitchFamily="34" charset="0"/>
              </a:rPr>
              <a:t>II. Hükûmetin alacağı kararlara uyulması gerektiği vurgulanmıştır. </a:t>
            </a:r>
          </a:p>
          <a:p>
            <a:pPr algn="just"/>
            <a:r>
              <a:rPr lang="tr-TR" sz="2300" b="0" i="0" u="none" strike="noStrike" baseline="0" dirty="0">
                <a:latin typeface="Arial" panose="020B0604020202020204" pitchFamily="34" charset="0"/>
              </a:rPr>
              <a:t>III. Anadolu’nun çeşitli yerlerinde işgaller protesto edilmiştir. </a:t>
            </a:r>
          </a:p>
          <a:p>
            <a:pPr algn="just"/>
            <a:r>
              <a:rPr lang="tr-TR" sz="2300" b="0" i="0" u="none" strike="noStrike" baseline="0" dirty="0">
                <a:latin typeface="Arial" panose="020B0604020202020204" pitchFamily="34" charset="0"/>
              </a:rPr>
              <a:t>IV. Halk, her türlü imkânsızlığa rağmen mücadeleye çağrılmıştır. </a:t>
            </a:r>
          </a:p>
          <a:p>
            <a:pPr algn="just"/>
            <a:r>
              <a:rPr lang="tr-TR" sz="2300" b="1" i="0" u="none" strike="noStrike" baseline="0" dirty="0">
                <a:latin typeface="Arial" panose="020B0604020202020204" pitchFamily="34" charset="0"/>
              </a:rPr>
              <a:t>yargılarından hangilerine ulaşılabilir? </a:t>
            </a:r>
          </a:p>
          <a:p>
            <a:pPr algn="just"/>
            <a:endParaRPr lang="tr-TR" sz="1000" b="0" i="0" u="none" strike="noStrike" baseline="0" dirty="0">
              <a:latin typeface="Arial" panose="020B0604020202020204" pitchFamily="34" charset="0"/>
            </a:endParaRPr>
          </a:p>
          <a:p>
            <a:pPr algn="just"/>
            <a:r>
              <a:rPr lang="es-ES" sz="2300" b="0" i="0" u="none" strike="noStrike" baseline="0" dirty="0">
                <a:latin typeface="Arial" panose="020B0604020202020204" pitchFamily="34" charset="0"/>
              </a:rPr>
              <a:t>A) I ve II </a:t>
            </a:r>
            <a:r>
              <a:rPr lang="tr-TR" sz="2300" b="0" i="0" u="none" strike="noStrike" baseline="0" dirty="0">
                <a:latin typeface="Arial" panose="020B0604020202020204" pitchFamily="34" charset="0"/>
              </a:rPr>
              <a:t>		</a:t>
            </a:r>
            <a:r>
              <a:rPr lang="es-ES" sz="2300" b="0" i="0" u="none" strike="noStrike" baseline="0" dirty="0">
                <a:latin typeface="Arial" panose="020B0604020202020204" pitchFamily="34" charset="0"/>
              </a:rPr>
              <a:t>B) I ve IV </a:t>
            </a:r>
            <a:r>
              <a:rPr lang="tr-TR" sz="2300" b="0" i="0" u="none" strike="noStrike" baseline="0" dirty="0">
                <a:latin typeface="Arial" panose="020B0604020202020204" pitchFamily="34" charset="0"/>
              </a:rPr>
              <a:t>		</a:t>
            </a:r>
            <a:r>
              <a:rPr lang="es-ES" sz="2300" b="0" i="0" u="none" strike="noStrike" baseline="0" dirty="0">
                <a:latin typeface="Arial" panose="020B0604020202020204" pitchFamily="34" charset="0"/>
              </a:rPr>
              <a:t>C) II ve III</a:t>
            </a:r>
            <a:r>
              <a:rPr lang="tr-TR" sz="2300" b="0" i="0" u="none" strike="noStrike" baseline="0" dirty="0">
                <a:latin typeface="Arial" panose="020B0604020202020204" pitchFamily="34" charset="0"/>
              </a:rPr>
              <a:t>		</a:t>
            </a:r>
            <a:r>
              <a:rPr lang="es-ES" sz="2300" b="0" i="0" u="none" strike="noStrike" baseline="0" dirty="0">
                <a:latin typeface="Arial" panose="020B0604020202020204" pitchFamily="34" charset="0"/>
              </a:rPr>
              <a:t> D) III ve IV </a:t>
            </a:r>
            <a:endParaRPr lang="tr-TR" altLang="tr-TR" sz="23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37364" y="6058500"/>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40C7FB7C-8FE6-4534-B6AA-AB05F384ECEA}"/>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850D0E01-C6D0-4AA0-A693-3213ECF3B22E}"/>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01BF64ED-A818-4B1C-8908-EA20280B6E7B}"/>
              </a:ext>
            </a:extLst>
          </p:cNvPr>
          <p:cNvSpPr/>
          <p:nvPr/>
        </p:nvSpPr>
        <p:spPr>
          <a:xfrm>
            <a:off x="127570" y="766454"/>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22.</a:t>
            </a:r>
          </a:p>
        </p:txBody>
      </p:sp>
    </p:spTree>
    <p:extLst>
      <p:ext uri="{BB962C8B-B14F-4D97-AF65-F5344CB8AC3E}">
        <p14:creationId xmlns:p14="http://schemas.microsoft.com/office/powerpoint/2010/main" val="247070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93350" y="666738"/>
            <a:ext cx="11182121" cy="5704114"/>
          </a:xfrm>
          <a:prstGeom prst="rect">
            <a:avLst/>
          </a:prstGeom>
          <a:noFill/>
          <a:ln w="76200" cmpd="tri">
            <a:noFill/>
            <a:miter lim="800000"/>
            <a:headEnd/>
            <a:tailEnd/>
          </a:ln>
        </p:spPr>
        <p:txBody>
          <a:bodyPr lIns="86731" tIns="86731" rIns="86731" bIns="86731" anchor="ctr"/>
          <a:lstStyle/>
          <a:p>
            <a:pPr algn="just"/>
            <a:r>
              <a:rPr lang="tr-TR" sz="2400" i="0" u="none" strike="noStrike" baseline="0" dirty="0">
                <a:latin typeface="Arial" panose="020B0604020202020204" pitchFamily="34" charset="0"/>
              </a:rPr>
              <a:t>Müdafaa-i Hukuk Cemiyetleri tarih, dil, din ve ırk bakımından kendilerini ilgilendiren bölgenin Türk ve Müslüman çoğunlukta olduğunu İtilaf Devletleri’ne ve dünya kamuoyuna gazete, kitap vs. dağıtarak türlü yollardan anlatmaya çalışmaktaydı. Bu cemiyetler, faaliyetlerini etkin hâle getirmek ve kamuoyunu harekete geçirmek için bölgelerinde kongreler tertip etmekteydi. Bu cemiyetlerden bazıları gerekirse silahlı mücadeleyi de göze almışlardı. </a:t>
            </a:r>
          </a:p>
          <a:p>
            <a:pPr algn="just"/>
            <a:endParaRPr lang="tr-TR" sz="240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Müdafaa-i Hukuk Cemiyetleri hakkında aşağıdakilerden hangisi söylenebilir? </a:t>
            </a:r>
          </a:p>
          <a:p>
            <a:pPr algn="just"/>
            <a:endParaRPr lang="tr-TR" sz="2400" i="0" u="none" strike="noStrike" baseline="0" dirty="0">
              <a:latin typeface="Arial" panose="020B0604020202020204" pitchFamily="34" charset="0"/>
            </a:endParaRPr>
          </a:p>
          <a:p>
            <a:pPr algn="just"/>
            <a:r>
              <a:rPr lang="tr-TR" sz="2400" i="0" u="none" strike="noStrike" baseline="0" dirty="0">
                <a:latin typeface="Arial" panose="020B0604020202020204" pitchFamily="34" charset="0"/>
              </a:rPr>
              <a:t>A) Bölgesel nitelikli kuruluşlardır. </a:t>
            </a:r>
          </a:p>
          <a:p>
            <a:pPr algn="just"/>
            <a:r>
              <a:rPr lang="tr-TR" sz="2400" i="0" u="none" strike="noStrike" baseline="0" dirty="0">
                <a:latin typeface="Arial" panose="020B0604020202020204" pitchFamily="34" charset="0"/>
              </a:rPr>
              <a:t>B) Düzenli ordu birliklerinden oluşmuşlardır. </a:t>
            </a:r>
          </a:p>
          <a:p>
            <a:pPr algn="just"/>
            <a:r>
              <a:rPr lang="tr-TR" sz="2400" i="0" u="none" strike="noStrike" baseline="0" dirty="0">
                <a:latin typeface="Arial" panose="020B0604020202020204" pitchFamily="34" charset="0"/>
              </a:rPr>
              <a:t>C) İhtiyaçları devlet tarafından karşılanmıştır. </a:t>
            </a:r>
          </a:p>
          <a:p>
            <a:pPr algn="just"/>
            <a:r>
              <a:rPr lang="tr-TR" sz="2400" i="0" u="none" strike="noStrike" baseline="0" dirty="0">
                <a:latin typeface="Arial" panose="020B0604020202020204" pitchFamily="34" charset="0"/>
              </a:rPr>
              <a:t>D) İstanbul Hükûmeti tarafından kurulmuşlardır.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3350" y="458595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LGS-2020</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D27B4AFF-07F9-4A46-B4FB-DCDEA22ACD23}"/>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741E7A34-DE0D-4BD9-A3DB-3410D7580D4F}"/>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707DCF29-06E6-4451-87D9-B47D6872F504}"/>
              </a:ext>
            </a:extLst>
          </p:cNvPr>
          <p:cNvSpPr/>
          <p:nvPr/>
        </p:nvSpPr>
        <p:spPr>
          <a:xfrm>
            <a:off x="42826" y="841398"/>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23.</a:t>
            </a:r>
          </a:p>
        </p:txBody>
      </p:sp>
    </p:spTree>
    <p:extLst>
      <p:ext uri="{BB962C8B-B14F-4D97-AF65-F5344CB8AC3E}">
        <p14:creationId xmlns:p14="http://schemas.microsoft.com/office/powerpoint/2010/main" val="304995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06174" y="353979"/>
            <a:ext cx="11181873" cy="5704114"/>
          </a:xfrm>
          <a:prstGeom prst="rect">
            <a:avLst/>
          </a:prstGeom>
          <a:noFill/>
          <a:ln w="76200" cmpd="tri">
            <a:noFill/>
            <a:miter lim="800000"/>
            <a:headEnd/>
            <a:tailEnd/>
          </a:ln>
        </p:spPr>
        <p:txBody>
          <a:bodyPr lIns="86731" tIns="86731" rIns="86731" bIns="86731" anchor="ctr"/>
          <a:lstStyle/>
          <a:p>
            <a:pPr algn="just"/>
            <a:endParaRPr lang="tr-TR" sz="2200" b="0" i="0" u="none" strike="noStrike" baseline="0" dirty="0">
              <a:solidFill>
                <a:srgbClr val="000000"/>
              </a:solidFill>
              <a:latin typeface="Arial" panose="020B0604020202020204" pitchFamily="34" charset="0"/>
            </a:endParaRPr>
          </a:p>
          <a:p>
            <a:pPr algn="just"/>
            <a:endParaRPr lang="tr-TR" sz="2200" b="0" i="0" u="none" strike="noStrike" baseline="0" dirty="0">
              <a:latin typeface="Arial" panose="020B0604020202020204" pitchFamily="34" charset="0"/>
            </a:endParaRPr>
          </a:p>
          <a:p>
            <a:pPr algn="just"/>
            <a:r>
              <a:rPr lang="tr-TR" sz="2200" b="0" i="0" u="none" strike="noStrike" baseline="0" dirty="0">
                <a:latin typeface="Arial" panose="020B0604020202020204" pitchFamily="34" charset="0"/>
              </a:rPr>
              <a:t>Mondros Ateşkes Antlaşması şartlarının yerine getirilip getirilmediğini denetleyen İngiliz Subay </a:t>
            </a:r>
            <a:r>
              <a:rPr lang="tr-TR" sz="2200" b="0" i="0" u="none" strike="noStrike" baseline="0" dirty="0" err="1">
                <a:latin typeface="Arial" panose="020B0604020202020204" pitchFamily="34" charset="0"/>
              </a:rPr>
              <a:t>Alfred</a:t>
            </a:r>
            <a:r>
              <a:rPr lang="tr-TR" sz="2200" b="0" i="0" u="none" strike="noStrike" baseline="0" dirty="0">
                <a:latin typeface="Arial" panose="020B0604020202020204" pitchFamily="34" charset="0"/>
              </a:rPr>
              <a:t> Rawlinson 9 Temmuz 1919’da Mustafa Kemal Paşa ile Erzurum’da bir görüşme yapmıştır. Bu görüşmede Erzurum Kongresi’nin toplanması fikrinden vazgeçilmezse kuvvet kullanılarak buna engel olunacağı tehdidinde bulunmuştur. Mustafa Kemal Paşa ise “kongrenin muhakkak toplanacağını, milletin buna karar verdiğini, İngiltere hükûmetinden ve Rawlinson’dan müsaade istenmediğini, Türk milletinin mecburi ve zaruri olarak, kuvvete kuvvetle karşı koyarak milletin kararını yerine getireceğini, ne pahasına olursa olsun kongrenin toplanacağını” kesin olarak belirtmiştir. </a:t>
            </a:r>
          </a:p>
          <a:p>
            <a:pPr algn="just"/>
            <a:endParaRPr lang="tr-TR" sz="1400" b="0" i="0" u="none" strike="noStrike" baseline="0" dirty="0">
              <a:latin typeface="Arial" panose="020B0604020202020204" pitchFamily="34" charset="0"/>
            </a:endParaRPr>
          </a:p>
          <a:p>
            <a:pPr algn="just"/>
            <a:r>
              <a:rPr lang="tr-TR" sz="2200" b="1" i="0" u="none" strike="noStrike" baseline="0" dirty="0">
                <a:latin typeface="Arial" panose="020B0604020202020204" pitchFamily="34" charset="0"/>
              </a:rPr>
              <a:t>Erzurum Kongresi öncesi yaşanan bu gelişmelerle ilgili aşağıdakilerden hangisi </a:t>
            </a:r>
            <a:r>
              <a:rPr lang="tr-TR" sz="2200" b="1" i="0" u="sng" strike="noStrike" baseline="0" dirty="0">
                <a:latin typeface="Arial" panose="020B0604020202020204" pitchFamily="34" charset="0"/>
              </a:rPr>
              <a:t>söylenemez? </a:t>
            </a:r>
          </a:p>
          <a:p>
            <a:pPr algn="just"/>
            <a:endParaRPr lang="tr-TR" sz="1400" b="0" i="0" u="none" strike="noStrike" baseline="0" dirty="0">
              <a:latin typeface="Arial" panose="020B0604020202020204" pitchFamily="34" charset="0"/>
            </a:endParaRPr>
          </a:p>
          <a:p>
            <a:pPr algn="just">
              <a:spcBef>
                <a:spcPts val="400"/>
              </a:spcBef>
            </a:pPr>
            <a:r>
              <a:rPr lang="tr-TR" sz="2200" b="0" i="0" u="none" strike="noStrike" baseline="0" dirty="0">
                <a:latin typeface="Arial" panose="020B0604020202020204" pitchFamily="34" charset="0"/>
              </a:rPr>
              <a:t>A) İtilaf Devletleri, Türk milletinin örgütlenmesinin önüne geçmek istemiştir. </a:t>
            </a:r>
          </a:p>
          <a:p>
            <a:pPr algn="just">
              <a:spcBef>
                <a:spcPts val="400"/>
              </a:spcBef>
            </a:pPr>
            <a:r>
              <a:rPr lang="tr-TR" sz="2200" b="0" i="0" u="none" strike="noStrike" baseline="0" dirty="0">
                <a:latin typeface="Arial" panose="020B0604020202020204" pitchFamily="34" charset="0"/>
              </a:rPr>
              <a:t>B) Mustafa Kemal Paşa, baskı ve zorlamalara karşı kararlılık göstermiştir. </a:t>
            </a:r>
          </a:p>
          <a:p>
            <a:pPr algn="just">
              <a:spcBef>
                <a:spcPts val="400"/>
              </a:spcBef>
            </a:pPr>
            <a:r>
              <a:rPr lang="tr-TR" sz="2200" b="0" i="0" u="none" strike="noStrike" baseline="0" dirty="0">
                <a:latin typeface="Arial" panose="020B0604020202020204" pitchFamily="34" charset="0"/>
              </a:rPr>
              <a:t>C) Anadolu’daki direniş hareketi, İngiliz hükûmetinin tehditleriyle engellenmiştir. </a:t>
            </a:r>
          </a:p>
          <a:p>
            <a:pPr algn="just">
              <a:spcBef>
                <a:spcPts val="400"/>
              </a:spcBef>
            </a:pPr>
            <a:r>
              <a:rPr lang="tr-TR" sz="2200" b="0" i="0" u="none" strike="noStrike" baseline="0" dirty="0">
                <a:latin typeface="Arial" panose="020B0604020202020204" pitchFamily="34" charset="0"/>
              </a:rPr>
              <a:t>D) Kongrenin toplanma kararı, millet iradesine dayandırılmıştır.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6174" y="546581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20D6A893-9DA2-45CD-B0F5-722FFE0BDA88}"/>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6F7F08E1-53C8-41BD-9F63-31459B200315}"/>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DB4BF631-9A2B-4560-8CB3-7C6D6DBFAC6B}"/>
              </a:ext>
            </a:extLst>
          </p:cNvPr>
          <p:cNvSpPr/>
          <p:nvPr/>
        </p:nvSpPr>
        <p:spPr>
          <a:xfrm>
            <a:off x="45753" y="765142"/>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24.</a:t>
            </a:r>
          </a:p>
        </p:txBody>
      </p:sp>
    </p:spTree>
    <p:extLst>
      <p:ext uri="{BB962C8B-B14F-4D97-AF65-F5344CB8AC3E}">
        <p14:creationId xmlns:p14="http://schemas.microsoft.com/office/powerpoint/2010/main" val="297738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06175" y="353979"/>
            <a:ext cx="11060688"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Erzurum Kongresi, toplanma amacı ve </a:t>
            </a:r>
            <a:r>
              <a:rPr lang="tr-TR" sz="2400" b="0" i="0" u="none" strike="noStrike" baseline="0" dirty="0" err="1">
                <a:latin typeface="Arial" panose="020B0604020202020204" pitchFamily="34" charset="0"/>
              </a:rPr>
              <a:t>temsiliyet</a:t>
            </a:r>
            <a:r>
              <a:rPr lang="tr-TR" sz="2400" b="0" i="0" u="none" strike="noStrike" baseline="0" dirty="0">
                <a:latin typeface="Arial" panose="020B0604020202020204" pitchFamily="34" charset="0"/>
              </a:rPr>
              <a:t> açısından bölgesel; aldığı kararlar açısından ulusal bir niteliktedir.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aşağıdakilerden hangisi Erzurum Kongresi’nin bölgesel olduğuna kanıt olarak gösterilebilir? </a:t>
            </a:r>
          </a:p>
          <a:p>
            <a:endParaRPr lang="tr-TR" sz="2400" b="0" i="0" u="none" strike="noStrike" baseline="0" dirty="0">
              <a:latin typeface="Arial" panose="020B0604020202020204" pitchFamily="34" charset="0"/>
            </a:endParaRPr>
          </a:p>
          <a:p>
            <a:pPr marL="363538" indent="-363538" algn="just">
              <a:spcBef>
                <a:spcPts val="400"/>
              </a:spcBef>
            </a:pPr>
            <a:r>
              <a:rPr lang="tr-TR" sz="2400" b="0" i="0" u="none" strike="noStrike" baseline="0" dirty="0">
                <a:latin typeface="Arial" panose="020B0604020202020204" pitchFamily="34" charset="0"/>
              </a:rPr>
              <a:t>A) Doğu illerinden gelen delegelerin katılımıyla toplanması. </a:t>
            </a:r>
          </a:p>
          <a:p>
            <a:pPr marL="363538" indent="-363538" algn="just">
              <a:spcBef>
                <a:spcPts val="400"/>
              </a:spcBef>
            </a:pPr>
            <a:r>
              <a:rPr lang="tr-TR" sz="2400" b="0" i="0" u="none" strike="noStrike" baseline="0" dirty="0">
                <a:latin typeface="Arial" panose="020B0604020202020204" pitchFamily="34" charset="0"/>
              </a:rPr>
              <a:t>B) </a:t>
            </a:r>
            <a:r>
              <a:rPr lang="tr-TR" sz="2400" b="0" i="0" u="none" strike="noStrike" baseline="0" dirty="0" err="1">
                <a:latin typeface="Arial" panose="020B0604020202020204" pitchFamily="34" charset="0"/>
              </a:rPr>
              <a:t>Kuvâ-yı</a:t>
            </a:r>
            <a:r>
              <a:rPr lang="tr-TR" sz="2400" b="0" i="0" u="none" strike="noStrike" baseline="0" dirty="0">
                <a:latin typeface="Arial" panose="020B0604020202020204" pitchFamily="34" charset="0"/>
              </a:rPr>
              <a:t> </a:t>
            </a:r>
            <a:r>
              <a:rPr lang="tr-TR" sz="2400" b="0" i="0" u="none" strike="noStrike" baseline="0" dirty="0" err="1">
                <a:latin typeface="Arial" panose="020B0604020202020204" pitchFamily="34" charset="0"/>
              </a:rPr>
              <a:t>Millîye’yi</a:t>
            </a:r>
            <a:r>
              <a:rPr lang="tr-TR" sz="2400" b="0" i="0" u="none" strike="noStrike" baseline="0" dirty="0">
                <a:latin typeface="Arial" panose="020B0604020202020204" pitchFamily="34" charset="0"/>
              </a:rPr>
              <a:t> etkin ve ulusal iradeyi egemen kılmanın temel ilke olarak alınması </a:t>
            </a:r>
          </a:p>
          <a:p>
            <a:pPr marL="363538" indent="-363538" algn="just">
              <a:spcBef>
                <a:spcPts val="400"/>
              </a:spcBef>
            </a:pPr>
            <a:r>
              <a:rPr lang="tr-TR" sz="2400" b="0" i="0" u="none" strike="noStrike" baseline="0" dirty="0">
                <a:latin typeface="Arial" panose="020B0604020202020204" pitchFamily="34" charset="0"/>
              </a:rPr>
              <a:t>C) Manda ve himaye kabul edilemez ilkesinin benimsenmesi </a:t>
            </a:r>
          </a:p>
          <a:p>
            <a:pPr marL="363538" indent="-363538" algn="just">
              <a:spcBef>
                <a:spcPts val="400"/>
              </a:spcBef>
            </a:pPr>
            <a:r>
              <a:rPr lang="tr-TR" sz="2400" b="0" i="0" u="none" strike="noStrike" baseline="0" dirty="0">
                <a:latin typeface="Arial" panose="020B0604020202020204" pitchFamily="34" charset="0"/>
              </a:rPr>
              <a:t>D) Ulusal sınırlar içinde vatan bir bütündür, parçalanamaz kararının alınması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6175" y="330515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15C7B9BA-1D23-4A9C-AC30-E5DFAD5E9DE4}"/>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FC8FFD89-A0EB-4BFD-BB88-D20A67A82830}"/>
              </a:ext>
            </a:extLst>
          </p:cNvPr>
          <p:cNvPicPr>
            <a:picLocks noChangeAspect="1"/>
          </p:cNvPicPr>
          <p:nvPr>
            <a:videoFile r:link="rId1"/>
            <p:extLst>
              <p:ext uri="{DAA4B4D4-6D71-4841-9C94-3DE7FCFB9230}">
                <p14:media xmlns:p14="http://schemas.microsoft.com/office/powerpoint/2010/main" r:embed="rId2">
                  <p14:trim st="2607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3FC5A8BE-FC95-4C53-9B67-CCA1494761AD}"/>
              </a:ext>
            </a:extLst>
          </p:cNvPr>
          <p:cNvSpPr/>
          <p:nvPr/>
        </p:nvSpPr>
        <p:spPr>
          <a:xfrm>
            <a:off x="55652" y="998211"/>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25.</a:t>
            </a:r>
          </a:p>
        </p:txBody>
      </p:sp>
    </p:spTree>
    <p:extLst>
      <p:ext uri="{BB962C8B-B14F-4D97-AF65-F5344CB8AC3E}">
        <p14:creationId xmlns:p14="http://schemas.microsoft.com/office/powerpoint/2010/main" val="117859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09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40666" y="353979"/>
            <a:ext cx="11745686" cy="5704114"/>
          </a:xfrm>
          <a:prstGeom prst="rect">
            <a:avLst/>
          </a:prstGeom>
          <a:noFill/>
          <a:ln w="76200" cmpd="tri">
            <a:noFill/>
            <a:miter lim="800000"/>
            <a:headEnd/>
            <a:tailEnd/>
          </a:ln>
        </p:spPr>
        <p:txBody>
          <a:bodyPr lIns="86731" tIns="86731" rIns="86731" bIns="86731" anchor="ctr"/>
          <a:lstStyle/>
          <a:p>
            <a:pPr algn="just">
              <a:buFontTx/>
              <a:buNone/>
            </a:pP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pic>
        <p:nvPicPr>
          <p:cNvPr id="4" name="Resim 3">
            <a:extLst>
              <a:ext uri="{FF2B5EF4-FFF2-40B4-BE49-F238E27FC236}">
                <a16:creationId xmlns:a16="http://schemas.microsoft.com/office/drawing/2014/main" id="{1F99244A-77F9-4CB6-BBBD-F1223C768428}"/>
              </a:ext>
            </a:extLst>
          </p:cNvPr>
          <p:cNvPicPr>
            <a:picLocks noChangeAspect="1"/>
          </p:cNvPicPr>
          <p:nvPr/>
        </p:nvPicPr>
        <p:blipFill>
          <a:blip r:embed="rId4"/>
          <a:stretch>
            <a:fillRect/>
          </a:stretch>
        </p:blipFill>
        <p:spPr>
          <a:xfrm>
            <a:off x="606059" y="782114"/>
            <a:ext cx="11265796" cy="3183697"/>
          </a:xfrm>
          <a:prstGeom prst="rect">
            <a:avLst/>
          </a:prstGeom>
        </p:spPr>
      </p:pic>
      <p:sp>
        <p:nvSpPr>
          <p:cNvPr id="8" name="Metin kutusu 7">
            <a:extLst>
              <a:ext uri="{FF2B5EF4-FFF2-40B4-BE49-F238E27FC236}">
                <a16:creationId xmlns:a16="http://schemas.microsoft.com/office/drawing/2014/main" id="{D27A21FA-FC07-4F4E-8F94-9D27CCF95073}"/>
              </a:ext>
            </a:extLst>
          </p:cNvPr>
          <p:cNvSpPr txBox="1"/>
          <p:nvPr/>
        </p:nvSpPr>
        <p:spPr>
          <a:xfrm>
            <a:off x="508989" y="3965811"/>
            <a:ext cx="11377743" cy="2636619"/>
          </a:xfrm>
          <a:prstGeom prst="rect">
            <a:avLst/>
          </a:prstGeom>
          <a:noFill/>
        </p:spPr>
        <p:txBody>
          <a:bodyPr wrap="square" rtlCol="0">
            <a:spAutoFit/>
          </a:bodyPr>
          <a:lstStyle/>
          <a:p>
            <a:pPr algn="just"/>
            <a:r>
              <a:rPr lang="tr-TR" sz="2400" b="1" i="0" u="none" strike="noStrike" baseline="0" dirty="0">
                <a:latin typeface="Arial" panose="020B0604020202020204" pitchFamily="34" charset="0"/>
              </a:rPr>
              <a:t>Amasya Genelgesi’nin bu kararları ile yaşanan gelişmeler göz önünde bulundurulduğunda aşağıdaki çıkarımlardan hangisi yapılabilir?</a:t>
            </a:r>
          </a:p>
          <a:p>
            <a:pPr algn="just"/>
            <a:r>
              <a:rPr lang="tr-TR" sz="800" b="1" i="0" u="none" strike="noStrike" baseline="0" dirty="0">
                <a:latin typeface="Arial" panose="020B0604020202020204" pitchFamily="34" charset="0"/>
              </a:rPr>
              <a:t> </a:t>
            </a:r>
          </a:p>
          <a:p>
            <a:pPr algn="just">
              <a:spcBef>
                <a:spcPts val="400"/>
              </a:spcBef>
            </a:pPr>
            <a:r>
              <a:rPr lang="tr-TR" sz="2400" b="0" i="0" u="none" strike="noStrike" baseline="0" dirty="0">
                <a:latin typeface="Arial" panose="020B0604020202020204" pitchFamily="34" charset="0"/>
              </a:rPr>
              <a:t>A) Erzurum Kongresi’nde hükûmet değişikliğine gidilmiştir. </a:t>
            </a:r>
          </a:p>
          <a:p>
            <a:pPr algn="just">
              <a:spcBef>
                <a:spcPts val="400"/>
              </a:spcBef>
            </a:pPr>
            <a:r>
              <a:rPr lang="tr-TR" sz="2400" b="0" i="0" u="none" strike="noStrike" baseline="0" dirty="0">
                <a:latin typeface="Arial" panose="020B0604020202020204" pitchFamily="34" charset="0"/>
              </a:rPr>
              <a:t>B) Osmanlı Devleti’nin hukuken sona erdiği kabul edilmiştir. </a:t>
            </a:r>
          </a:p>
          <a:p>
            <a:pPr algn="just">
              <a:spcBef>
                <a:spcPts val="400"/>
              </a:spcBef>
            </a:pPr>
            <a:r>
              <a:rPr lang="tr-TR" sz="2400" b="0" i="0" u="none" strike="noStrike" baseline="0" dirty="0">
                <a:latin typeface="Arial" panose="020B0604020202020204" pitchFamily="34" charset="0"/>
              </a:rPr>
              <a:t>C) Sivas Kongresi katılımın az olması nedeniyle yerel bir kongredir. </a:t>
            </a:r>
          </a:p>
          <a:p>
            <a:pPr algn="just">
              <a:spcBef>
                <a:spcPts val="400"/>
              </a:spcBef>
            </a:pPr>
            <a:r>
              <a:rPr lang="tr-TR" sz="2400" b="0" i="0" u="none" strike="noStrike" baseline="0" dirty="0">
                <a:latin typeface="Arial" panose="020B0604020202020204" pitchFamily="34" charset="0"/>
              </a:rPr>
              <a:t>D) Amasya Genelgesi’yle, Millî Mücadele’nin sonraki aşamaları planlanmıştır. </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8989" y="615012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Unvan 1">
            <a:extLst>
              <a:ext uri="{FF2B5EF4-FFF2-40B4-BE49-F238E27FC236}">
                <a16:creationId xmlns:a16="http://schemas.microsoft.com/office/drawing/2014/main" id="{EF55B02A-9732-472E-8884-FC930DE48878}"/>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11" name="60sngerisayımmp4">
            <a:hlinkClick r:id="" action="ppaction://media"/>
            <a:extLst>
              <a:ext uri="{FF2B5EF4-FFF2-40B4-BE49-F238E27FC236}">
                <a16:creationId xmlns:a16="http://schemas.microsoft.com/office/drawing/2014/main" id="{D235BAD4-7F3D-48DD-A984-03E984D6ED9E}"/>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10" name="Dikdörtgen 9">
            <a:extLst>
              <a:ext uri="{FF2B5EF4-FFF2-40B4-BE49-F238E27FC236}">
                <a16:creationId xmlns:a16="http://schemas.microsoft.com/office/drawing/2014/main" id="{49D390A1-F2DD-421C-A2DE-DE754D6951E7}"/>
              </a:ext>
            </a:extLst>
          </p:cNvPr>
          <p:cNvSpPr/>
          <p:nvPr/>
        </p:nvSpPr>
        <p:spPr>
          <a:xfrm>
            <a:off x="26345" y="730088"/>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26.</a:t>
            </a:r>
          </a:p>
        </p:txBody>
      </p:sp>
    </p:spTree>
    <p:extLst>
      <p:ext uri="{BB962C8B-B14F-4D97-AF65-F5344CB8AC3E}">
        <p14:creationId xmlns:p14="http://schemas.microsoft.com/office/powerpoint/2010/main" val="319556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11"/>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11"/>
                </p:tgtEl>
              </p:cMediaNode>
            </p:video>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94415" y="772362"/>
            <a:ext cx="11283520"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Bina henüz tamamlanmamıştı. Çatıyı döşemeye kiremit yetmemişti. Ankaralılar kendi çatılarından kucak kucak kiremit taşıyarak çatıyı kapattılar. Bu manzara çok anlamlıydı. Meclis’te mebusların oturacağı sıra bile yoktu. Ankara Muallim Mektebinden sıralar getirildi. O tarihte Ankara’da elektrik de yoktu. Kahvehanelerin birinden alınan petrol lambası asılarak aydınlatma meselesi halledildi. Sokağa bakan ilk oda, başkanlık odası yapıldı. Daha sonra meşhur hattat Hulûsi Efendi’nin yazdığı “Hâkimiyet milletindir.” tabelası kürsünün arkasına asıldı.</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metinden, açılış hazırlıklarının anlatıldığı TBMM ile ilgili aşağıdakilerin hangisine </a:t>
            </a:r>
            <a:r>
              <a:rPr lang="tr-TR" sz="2400" b="1" i="0" u="sng" strike="noStrike" baseline="0" dirty="0">
                <a:latin typeface="Arial" panose="020B0604020202020204" pitchFamily="34" charset="0"/>
              </a:rPr>
              <a:t>ulaşılamaz?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İmkânsızlıklar içinde açıldığına </a:t>
            </a:r>
          </a:p>
          <a:p>
            <a:pPr algn="just">
              <a:spcBef>
                <a:spcPts val="400"/>
              </a:spcBef>
            </a:pPr>
            <a:r>
              <a:rPr lang="tr-TR" sz="2400" b="0" i="0" u="none" strike="noStrike" baseline="0" dirty="0">
                <a:latin typeface="Arial" panose="020B0604020202020204" pitchFamily="34" charset="0"/>
              </a:rPr>
              <a:t>B) Millet egemenliğini savunduğuna </a:t>
            </a:r>
          </a:p>
          <a:p>
            <a:pPr algn="just">
              <a:spcBef>
                <a:spcPts val="400"/>
              </a:spcBef>
            </a:pPr>
            <a:r>
              <a:rPr lang="tr-TR" sz="2400" b="0" i="0" u="none" strike="noStrike" baseline="0" dirty="0">
                <a:latin typeface="Arial" panose="020B0604020202020204" pitchFamily="34" charset="0"/>
              </a:rPr>
              <a:t>C) Güçler birliği ilkesini benimsediğine </a:t>
            </a:r>
          </a:p>
          <a:p>
            <a:pPr algn="just">
              <a:spcBef>
                <a:spcPts val="400"/>
              </a:spcBef>
            </a:pPr>
            <a:r>
              <a:rPr lang="tr-TR" sz="2400" b="0" i="0" u="none" strike="noStrike" baseline="0" dirty="0">
                <a:latin typeface="Arial" panose="020B0604020202020204" pitchFamily="34" charset="0"/>
              </a:rPr>
              <a:t>D) Ankara halkı tarafından desteklendiğine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4415" y="5660188"/>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D842A480-243E-4630-8BEA-F8DCB9841A27}"/>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35CB04A6-9029-4E69-ACA1-0AFDAA319406}"/>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C6B65909-91FF-4F3A-A5D7-A5F37E7850D0}"/>
              </a:ext>
            </a:extLst>
          </p:cNvPr>
          <p:cNvSpPr/>
          <p:nvPr/>
        </p:nvSpPr>
        <p:spPr>
          <a:xfrm>
            <a:off x="76200" y="707834"/>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27.</a:t>
            </a:r>
          </a:p>
        </p:txBody>
      </p:sp>
    </p:spTree>
    <p:extLst>
      <p:ext uri="{BB962C8B-B14F-4D97-AF65-F5344CB8AC3E}">
        <p14:creationId xmlns:p14="http://schemas.microsoft.com/office/powerpoint/2010/main" val="391035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47272" y="563563"/>
            <a:ext cx="11166398"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İlk Türkiye Büyük Millet Meclisi, millet iradesi ile yeni seçilen milletvekillerinin yanı sıra son Osmanlı Mebusan Meclisi’nden Anadolu’ya geçen milletvekillerinden oluşmaktaydı. Üyelerinin her biri ülkenin içinde bulunduğu eşi görülmemiş maddi ve manevi yokluklar karşısında Milli Mücadele’nin başarıya ulaşması için canla başla çalışmışlardır.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bilgiye göre ilk Türkiye Büyük Millet Meclisi için aşağıdakilerden hangisi </a:t>
            </a:r>
            <a:r>
              <a:rPr lang="tr-TR" sz="2400" b="1" i="0" u="sng" strike="noStrike" baseline="0" dirty="0">
                <a:latin typeface="Arial" panose="020B0604020202020204" pitchFamily="34" charset="0"/>
              </a:rPr>
              <a:t>söylenemez? </a:t>
            </a:r>
          </a:p>
          <a:p>
            <a:pPr algn="just"/>
            <a:endParaRPr lang="tr-TR" sz="2400" b="0" i="0" u="none" strike="noStrike" baseline="0" dirty="0">
              <a:latin typeface="Arial" panose="020B0604020202020204" pitchFamily="34" charset="0"/>
            </a:endParaRPr>
          </a:p>
          <a:p>
            <a:pPr algn="just">
              <a:spcBef>
                <a:spcPts val="400"/>
              </a:spcBef>
            </a:pPr>
            <a:r>
              <a:rPr lang="es-ES" sz="2400" b="0" i="0" u="none" strike="noStrike" baseline="0" dirty="0">
                <a:latin typeface="Arial" panose="020B0604020202020204" pitchFamily="34" charset="0"/>
              </a:rPr>
              <a:t>A) Milli egemenliği esas almıştır. </a:t>
            </a:r>
          </a:p>
          <a:p>
            <a:pPr algn="just">
              <a:spcBef>
                <a:spcPts val="400"/>
              </a:spcBef>
            </a:pPr>
            <a:r>
              <a:rPr lang="tr-TR" sz="2400" b="0" i="0" u="none" strike="noStrike" baseline="0" dirty="0">
                <a:latin typeface="Arial" panose="020B0604020202020204" pitchFamily="34" charset="0"/>
              </a:rPr>
              <a:t>B) Teslimiyetçi politikalar izlemiştir. </a:t>
            </a:r>
          </a:p>
          <a:p>
            <a:pPr algn="just">
              <a:spcBef>
                <a:spcPts val="400"/>
              </a:spcBef>
            </a:pPr>
            <a:r>
              <a:rPr lang="tr-TR" sz="2400" b="0" i="0" u="none" strike="noStrike" baseline="0" dirty="0">
                <a:latin typeface="Arial" panose="020B0604020202020204" pitchFamily="34" charset="0"/>
              </a:rPr>
              <a:t>C) Temeli fedakârlık esasına dayanmıştır. </a:t>
            </a:r>
          </a:p>
          <a:p>
            <a:pPr algn="just">
              <a:spcBef>
                <a:spcPts val="400"/>
              </a:spcBef>
            </a:pPr>
            <a:r>
              <a:rPr lang="tr-TR" sz="2400" b="0" i="0" u="none" strike="noStrike" baseline="0" dirty="0">
                <a:latin typeface="Arial" panose="020B0604020202020204" pitchFamily="34" charset="0"/>
              </a:rPr>
              <a:t>D) Demokratik yapıya sahiptir. 0</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7272" y="466848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35C5648F-A0AB-4A69-AF57-36E0F4DBCD33}"/>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98D98BA8-628D-4BB0-8511-7669530B299E}"/>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916DD863-36AD-4F40-90F5-55EEEF932B5D}"/>
              </a:ext>
            </a:extLst>
          </p:cNvPr>
          <p:cNvSpPr/>
          <p:nvPr/>
        </p:nvSpPr>
        <p:spPr>
          <a:xfrm>
            <a:off x="106491" y="836840"/>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28.</a:t>
            </a:r>
          </a:p>
        </p:txBody>
      </p:sp>
    </p:spTree>
    <p:extLst>
      <p:ext uri="{BB962C8B-B14F-4D97-AF65-F5344CB8AC3E}">
        <p14:creationId xmlns:p14="http://schemas.microsoft.com/office/powerpoint/2010/main" val="158256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24445" y="1396884"/>
            <a:ext cx="11215610" cy="3798369"/>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“Tanzimat Fermanı sadece iç dinamiklerden kaynaklanmış olamaz. Osmanlı Devleti’nin zayıflamasıyla birlikte, ülkedeki gayrimüslimler üzerindeki hâkimiyetini artırmak isteyen Batılı ülkelerin de tesiri son derece önemlidir.”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diyen bir tarihçi Tanzimat Fermanı’nın hangi özelliğine vurgu yapmaktadır?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Can ve mal güvenliğini devlet güvencesine alması </a:t>
            </a:r>
          </a:p>
          <a:p>
            <a:pPr algn="just">
              <a:spcBef>
                <a:spcPts val="400"/>
              </a:spcBef>
            </a:pPr>
            <a:r>
              <a:rPr lang="tr-TR" sz="2400" b="0" i="0" u="none" strike="noStrike" baseline="0" dirty="0">
                <a:latin typeface="Arial" panose="020B0604020202020204" pitchFamily="34" charset="0"/>
              </a:rPr>
              <a:t>B) Azınlıkları kanun önünde eşit kabul eden bir belge oluşu </a:t>
            </a:r>
          </a:p>
          <a:p>
            <a:pPr algn="just">
              <a:spcBef>
                <a:spcPts val="400"/>
              </a:spcBef>
            </a:pPr>
            <a:r>
              <a:rPr lang="tr-TR" sz="2400" b="0" i="0" u="none" strike="noStrike" baseline="0" dirty="0">
                <a:latin typeface="Arial" panose="020B0604020202020204" pitchFamily="34" charset="0"/>
              </a:rPr>
              <a:t>C) Ferman’ın ilanında yabancı devletlerin etkisinin bulunması </a:t>
            </a:r>
          </a:p>
          <a:p>
            <a:pPr algn="just">
              <a:spcBef>
                <a:spcPts val="400"/>
              </a:spcBef>
            </a:pPr>
            <a:r>
              <a:rPr lang="tr-TR" sz="2400" b="0" i="0" u="none" strike="noStrike" baseline="0" dirty="0">
                <a:latin typeface="Arial" panose="020B0604020202020204" pitchFamily="34" charset="0"/>
              </a:rPr>
              <a:t>D) Osmanlının dağılmasının önüne geçmek için alınan bir tedbir olması </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5465" y="4417431"/>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935E9BB5-C6C7-4647-84DE-A1A29E8BF1C7}"/>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sp>
        <p:nvSpPr>
          <p:cNvPr id="9" name="Rectangle 4">
            <a:extLst>
              <a:ext uri="{FF2B5EF4-FFF2-40B4-BE49-F238E27FC236}">
                <a16:creationId xmlns:a16="http://schemas.microsoft.com/office/drawing/2014/main" id="{20A84AA3-89AD-4C2E-A4D0-76491DF6DD6C}"/>
              </a:ext>
            </a:extLst>
          </p:cNvPr>
          <p:cNvSpPr txBox="1">
            <a:spLocks noChangeArrowheads="1"/>
          </p:cNvSpPr>
          <p:nvPr/>
        </p:nvSpPr>
        <p:spPr bwMode="auto">
          <a:xfrm>
            <a:off x="245533" y="152400"/>
            <a:ext cx="1896534" cy="411163"/>
          </a:xfrm>
          <a:prstGeom prst="rect">
            <a:avLst/>
          </a:prstGeom>
          <a:ln>
            <a:miter lim="800000"/>
            <a:headEnd/>
            <a:tailEnd/>
          </a:ln>
        </p:spPr>
        <p:txBody>
          <a:bodyPr vert="horz" wrap="square" lIns="91440" tIns="45720" rIns="91440" bIns="45720" numCol="1" anchor="t" anchorCtr="0" compatLnSpc="1">
            <a:prstTxWarp prst="textNoShape">
              <a:avLst/>
            </a:prstTxWarp>
            <a:noAutofit/>
          </a:bodyPr>
          <a:lst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a:lstStyle>
          <a:p>
            <a:pPr>
              <a:defRPr/>
            </a:pPr>
            <a:r>
              <a:rPr lang="tr-TR" sz="2400" dirty="0">
                <a:solidFill>
                  <a:schemeClr val="accent1">
                    <a:lumMod val="20000"/>
                    <a:lumOff val="80000"/>
                  </a:schemeClr>
                </a:solidFill>
                <a:effectLst>
                  <a:outerShdw blurRad="38100" dist="38100" dir="2700000" algn="tl">
                    <a:srgbClr val="C0C0C0"/>
                  </a:outerShdw>
                </a:effectLst>
              </a:rPr>
              <a:t>LGS 2020</a:t>
            </a:r>
            <a:endParaRPr lang="tr-TR" sz="2400" dirty="0">
              <a:solidFill>
                <a:schemeClr val="accent1">
                  <a:lumMod val="20000"/>
                  <a:lumOff val="80000"/>
                </a:schemeClr>
              </a:solidFill>
            </a:endParaRPr>
          </a:p>
        </p:txBody>
      </p:sp>
      <p:pic>
        <p:nvPicPr>
          <p:cNvPr id="7" name="60sngerisayımmp4">
            <a:hlinkClick r:id="" action="ppaction://media"/>
            <a:extLst>
              <a:ext uri="{FF2B5EF4-FFF2-40B4-BE49-F238E27FC236}">
                <a16:creationId xmlns:a16="http://schemas.microsoft.com/office/drawing/2014/main" id="{E7429FA6-4274-4E04-8233-9122718AA457}"/>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10" name="Dikdörtgen 9">
            <a:extLst>
              <a:ext uri="{FF2B5EF4-FFF2-40B4-BE49-F238E27FC236}">
                <a16:creationId xmlns:a16="http://schemas.microsoft.com/office/drawing/2014/main" id="{FA62287E-01BD-48D7-B616-75AE3B39A755}"/>
              </a:ext>
            </a:extLst>
          </p:cNvPr>
          <p:cNvSpPr/>
          <p:nvPr/>
        </p:nvSpPr>
        <p:spPr>
          <a:xfrm>
            <a:off x="159131" y="1251930"/>
            <a:ext cx="585627"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a:t>
            </a:r>
          </a:p>
        </p:txBody>
      </p:sp>
    </p:spTree>
    <p:extLst>
      <p:ext uri="{BB962C8B-B14F-4D97-AF65-F5344CB8AC3E}">
        <p14:creationId xmlns:p14="http://schemas.microsoft.com/office/powerpoint/2010/main" val="162216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7"/>
                                        </p:tgtEl>
                                      </p:cBhvr>
                                    </p:cmd>
                                  </p:childTnLst>
                                </p:cTn>
                              </p:par>
                              <p:par>
                                <p:cTn id="7" presetID="26" presetClass="emph" presetSubtype="0" repeatCount="indefinite" fill="hold" grpId="0" nodeType="withEffect">
                                  <p:stCondLst>
                                    <p:cond delay="0"/>
                                  </p:stCondLst>
                                  <p:childTnLst>
                                    <p:animEffect transition="out" filter="fade">
                                      <p:cBhvr>
                                        <p:cTn id="8" dur="5000" tmFilter="0, 0; .2, .5; .8, .5; 1, 0"/>
                                        <p:tgtEl>
                                          <p:spTgt spid="9"/>
                                        </p:tgtEl>
                                      </p:cBhvr>
                                    </p:animEffect>
                                    <p:animScale>
                                      <p:cBhvr>
                                        <p:cTn id="9" dur="2500" autoRev="1" fill="hold"/>
                                        <p:tgtEl>
                                          <p:spTgt spid="9"/>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7"/>
                </p:tgtEl>
              </p:cMediaNode>
            </p:video>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26724" y="464148"/>
            <a:ext cx="11322912" cy="6156990"/>
          </a:xfrm>
          <a:prstGeom prst="rect">
            <a:avLst/>
          </a:prstGeom>
          <a:noFill/>
          <a:ln w="76200" cmpd="tri">
            <a:noFill/>
            <a:miter lim="800000"/>
            <a:headEnd/>
            <a:tailEnd/>
          </a:ln>
        </p:spPr>
        <p:txBody>
          <a:bodyPr lIns="86731" tIns="86731" rIns="86731" bIns="86731" anchor="ctr"/>
          <a:lstStyle/>
          <a:p>
            <a:pPr algn="just"/>
            <a:r>
              <a:rPr lang="tr-TR" sz="2300" b="0" i="0" u="none" strike="noStrike" baseline="0" dirty="0">
                <a:latin typeface="Arial" panose="020B0604020202020204" pitchFamily="34" charset="0"/>
              </a:rPr>
              <a:t>Büyük Millet Meclisine karşı Anadolu’nun pek çok yerinde ayaklanmalar çıktı. Bu ayaklanmaların çıkmasında İstanbul yönetimi ve İtilaf Devletleri’nin zararlı faaliyetleri etkili oldu.1920 yılı boyunca süren bu ayaklanmaların amacı </a:t>
            </a:r>
            <a:r>
              <a:rPr lang="tr-TR" sz="2300" b="0" i="0" u="none" strike="noStrike" baseline="0" dirty="0" err="1">
                <a:latin typeface="Arial" panose="020B0604020202020204" pitchFamily="34" charset="0"/>
              </a:rPr>
              <a:t>Kuvâ-yı</a:t>
            </a:r>
            <a:r>
              <a:rPr lang="tr-TR" sz="2300" b="0" i="0" u="none" strike="noStrike" baseline="0" dirty="0">
                <a:latin typeface="Arial" panose="020B0604020202020204" pitchFamily="34" charset="0"/>
              </a:rPr>
              <a:t> </a:t>
            </a:r>
            <a:r>
              <a:rPr lang="tr-TR" sz="2300" b="0" i="0" u="none" strike="noStrike" baseline="0" dirty="0" err="1">
                <a:latin typeface="Arial" panose="020B0604020202020204" pitchFamily="34" charset="0"/>
              </a:rPr>
              <a:t>Millîye’yi</a:t>
            </a:r>
            <a:r>
              <a:rPr lang="tr-TR" sz="2300" b="0" i="0" u="none" strike="noStrike" baseline="0" dirty="0">
                <a:latin typeface="Arial" panose="020B0604020202020204" pitchFamily="34" charset="0"/>
              </a:rPr>
              <a:t> etkisiz hâle getirmek ve bağımsızlık hareketini boğmaktı. Ayaklanmalar, Büyük Millet Meclisini uzun süre uğraştırdı. İnsan ve malzeme kaybedildi. Başta Yunanlar olmak üzere düşman hareketleri daha serbest hâle geldi. Ancak her şeye rağmen ayaklanmalar bastırılarak meclisin otoritesi korundu.</a:t>
            </a:r>
          </a:p>
          <a:p>
            <a:pPr algn="just"/>
            <a:endParaRPr lang="tr-TR" sz="1000" b="0" i="0" u="none" strike="noStrike" baseline="0" dirty="0">
              <a:latin typeface="Arial" panose="020B0604020202020204" pitchFamily="34" charset="0"/>
            </a:endParaRPr>
          </a:p>
          <a:p>
            <a:pPr algn="just"/>
            <a:r>
              <a:rPr lang="tr-TR" sz="2300" b="1" i="0" u="none" strike="noStrike" baseline="0" dirty="0">
                <a:latin typeface="Arial" panose="020B0604020202020204" pitchFamily="34" charset="0"/>
              </a:rPr>
              <a:t>Bu bilgilerden hareketle Büyük Millet Meclisine karşı ayaklanmaların sonuçları ile ilgili, </a:t>
            </a:r>
            <a:endParaRPr lang="tr-TR" sz="2300" b="0" i="0" u="none" strike="noStrike" baseline="0" dirty="0">
              <a:latin typeface="Arial" panose="020B0604020202020204" pitchFamily="34" charset="0"/>
            </a:endParaRPr>
          </a:p>
          <a:p>
            <a:pPr algn="just"/>
            <a:r>
              <a:rPr lang="tr-TR" sz="2300" b="0" i="0" u="none" strike="noStrike" baseline="0" dirty="0">
                <a:latin typeface="Arial" panose="020B0604020202020204" pitchFamily="34" charset="0"/>
              </a:rPr>
              <a:t>I. Millî Mücadele sürecinin uzamasına sebep olmuştur. </a:t>
            </a:r>
          </a:p>
          <a:p>
            <a:pPr algn="just"/>
            <a:r>
              <a:rPr lang="tr-TR" sz="2300" b="0" i="0" u="none" strike="noStrike" baseline="0" dirty="0">
                <a:latin typeface="Arial" panose="020B0604020202020204" pitchFamily="34" charset="0"/>
              </a:rPr>
              <a:t>II. Askerî imkânların bir kısmının gereksiz bir biçimde tüketilmesine neden olmuştur. </a:t>
            </a:r>
          </a:p>
          <a:p>
            <a:pPr algn="just"/>
            <a:r>
              <a:rPr lang="tr-TR" sz="2300" b="0" i="0" u="none" strike="noStrike" baseline="0" dirty="0">
                <a:latin typeface="Arial" panose="020B0604020202020204" pitchFamily="34" charset="0"/>
              </a:rPr>
              <a:t>III. Büyük Millet Meclisi, çalışmalarına ara vermek zorunda kalmıştır. </a:t>
            </a:r>
          </a:p>
          <a:p>
            <a:pPr algn="just"/>
            <a:r>
              <a:rPr lang="tr-TR" sz="2300" b="0" i="0" u="none" strike="noStrike" baseline="0" dirty="0">
                <a:latin typeface="Arial" panose="020B0604020202020204" pitchFamily="34" charset="0"/>
              </a:rPr>
              <a:t>IV. Anadolu’daki bütün işgaller sona ermiştir. </a:t>
            </a:r>
          </a:p>
          <a:p>
            <a:pPr algn="just"/>
            <a:r>
              <a:rPr lang="tr-TR" sz="2300" b="1" i="0" u="none" strike="noStrike" baseline="0" dirty="0">
                <a:latin typeface="Arial" panose="020B0604020202020204" pitchFamily="34" charset="0"/>
              </a:rPr>
              <a:t>yargılarından hangilerine ulaşılabilir? </a:t>
            </a:r>
          </a:p>
          <a:p>
            <a:pPr algn="just"/>
            <a:endParaRPr lang="tr-TR" sz="1000" b="0" i="0" u="none" strike="noStrike" baseline="0" dirty="0">
              <a:latin typeface="Arial" panose="020B0604020202020204" pitchFamily="34" charset="0"/>
            </a:endParaRPr>
          </a:p>
          <a:p>
            <a:pPr algn="just"/>
            <a:r>
              <a:rPr lang="es-ES" sz="2300" b="0" i="0" u="none" strike="noStrike" baseline="0" dirty="0">
                <a:latin typeface="Arial" panose="020B0604020202020204" pitchFamily="34" charset="0"/>
              </a:rPr>
              <a:t>A) I ve II </a:t>
            </a:r>
            <a:r>
              <a:rPr lang="tr-TR" sz="2300" b="0" i="0" u="none" strike="noStrike" baseline="0" dirty="0">
                <a:latin typeface="Arial" panose="020B0604020202020204" pitchFamily="34" charset="0"/>
              </a:rPr>
              <a:t>	</a:t>
            </a:r>
            <a:r>
              <a:rPr lang="es-ES" sz="2300" b="0" i="0" u="none" strike="noStrike" baseline="0" dirty="0">
                <a:latin typeface="Arial" panose="020B0604020202020204" pitchFamily="34" charset="0"/>
              </a:rPr>
              <a:t>B) I ve III </a:t>
            </a:r>
            <a:r>
              <a:rPr lang="tr-TR" sz="2300" b="0" i="0" u="none" strike="noStrike" baseline="0" dirty="0">
                <a:latin typeface="Arial" panose="020B0604020202020204" pitchFamily="34" charset="0"/>
              </a:rPr>
              <a:t>	</a:t>
            </a:r>
            <a:r>
              <a:rPr lang="es-ES" sz="2300" b="0" i="0" u="none" strike="noStrike" baseline="0" dirty="0">
                <a:latin typeface="Arial" panose="020B0604020202020204" pitchFamily="34" charset="0"/>
              </a:rPr>
              <a:t>C) II ve IV </a:t>
            </a:r>
            <a:r>
              <a:rPr lang="tr-TR" sz="2300" b="0" i="0" u="none" strike="noStrike" baseline="0" dirty="0">
                <a:latin typeface="Arial" panose="020B0604020202020204" pitchFamily="34" charset="0"/>
              </a:rPr>
              <a:t>	</a:t>
            </a:r>
            <a:r>
              <a:rPr lang="es-ES" sz="2300" b="0" i="0" u="none" strike="noStrike" baseline="0" dirty="0">
                <a:latin typeface="Arial" panose="020B0604020202020204" pitchFamily="34" charset="0"/>
              </a:rPr>
              <a:t>D) III ve IV </a:t>
            </a:r>
            <a:endParaRPr lang="tr-TR" altLang="tr-TR" sz="23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LGS-2020</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9813" y="596840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6F4DBE83-9FBC-47D5-8034-181F45F5F567}"/>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964F1B04-4B49-49C4-849F-B9DBAE857F71}"/>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1D634EE3-53D4-432B-AADD-5723865E4796}"/>
              </a:ext>
            </a:extLst>
          </p:cNvPr>
          <p:cNvSpPr/>
          <p:nvPr/>
        </p:nvSpPr>
        <p:spPr>
          <a:xfrm>
            <a:off x="76200" y="646190"/>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29.</a:t>
            </a:r>
          </a:p>
        </p:txBody>
      </p:sp>
    </p:spTree>
    <p:extLst>
      <p:ext uri="{BB962C8B-B14F-4D97-AF65-F5344CB8AC3E}">
        <p14:creationId xmlns:p14="http://schemas.microsoft.com/office/powerpoint/2010/main" val="402305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88369" y="670741"/>
            <a:ext cx="11037250"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Kâzım Karabekir Paşa, Millî Mücadele Dönemi’nde Doğu Cephesi Komutanı olarak görev yaptı. Ermenileri yenilgiye uğratarak doğu illerini işgalden kurtardı. Doğu Anadolu’da ailesini kaybeden binlerce çocuğa babalık yaptı. Onlar için yurtlar ve okullar açtı, onların her birini meslek sahibi yaparak sefaletten kurtardı. Bundan dolayı kendisine “Yetimlerin Babası” unvanı verildi.</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Kâzım Karabekir Paşa’nın aşağıdaki alanlardan hangileriyle ilgili çalışmalar yaptığı söylenebilir? </a:t>
            </a:r>
          </a:p>
          <a:p>
            <a:pPr algn="just"/>
            <a:endParaRPr lang="tr-TR" sz="2400" b="0" i="0" u="none" strike="noStrike" baseline="0" dirty="0">
              <a:latin typeface="Arial" panose="020B0604020202020204" pitchFamily="34" charset="0"/>
            </a:endParaRPr>
          </a:p>
          <a:p>
            <a:pPr algn="just">
              <a:spcBef>
                <a:spcPts val="400"/>
              </a:spcBef>
            </a:pPr>
            <a:r>
              <a:rPr lang="tr-TR" sz="2400" dirty="0">
                <a:latin typeface="Arial" panose="020B0604020202020204" pitchFamily="34" charset="0"/>
              </a:rPr>
              <a:t>A) </a:t>
            </a:r>
            <a:r>
              <a:rPr lang="tr-TR" sz="2400" b="0" i="0" u="none" strike="noStrike" baseline="0" dirty="0">
                <a:latin typeface="Arial" panose="020B0604020202020204" pitchFamily="34" charset="0"/>
              </a:rPr>
              <a:t>Siyasi - Askerî </a:t>
            </a:r>
          </a:p>
          <a:p>
            <a:pPr algn="just">
              <a:spcBef>
                <a:spcPts val="400"/>
              </a:spcBef>
            </a:pPr>
            <a:r>
              <a:rPr lang="tr-TR" sz="2400" b="0" i="0" u="none" strike="noStrike" baseline="0" dirty="0">
                <a:latin typeface="Arial" panose="020B0604020202020204" pitchFamily="34" charset="0"/>
              </a:rPr>
              <a:t>B) Hukuki - Siyasi </a:t>
            </a:r>
          </a:p>
          <a:p>
            <a:pPr algn="just">
              <a:spcBef>
                <a:spcPts val="400"/>
              </a:spcBef>
            </a:pPr>
            <a:r>
              <a:rPr lang="tr-TR" sz="2400" b="0" i="0" u="none" strike="noStrike" baseline="0" dirty="0">
                <a:latin typeface="Arial" panose="020B0604020202020204" pitchFamily="34" charset="0"/>
              </a:rPr>
              <a:t>C) Sosyal - Hukuki </a:t>
            </a:r>
          </a:p>
          <a:p>
            <a:pPr algn="just">
              <a:spcBef>
                <a:spcPts val="400"/>
              </a:spcBef>
            </a:pPr>
            <a:r>
              <a:rPr lang="tr-TR" sz="2400" b="0" i="0" u="none" strike="noStrike" baseline="0" dirty="0">
                <a:latin typeface="Arial" panose="020B0604020202020204" pitchFamily="34" charset="0"/>
              </a:rPr>
              <a:t>D) Askerî - Sosyal </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8369" y="5654959"/>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51F39563-02AE-4B07-98C6-67261CEC4568}"/>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D60C36D8-243E-427A-A262-A6F42746FDF1}"/>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A67D78AE-DBBB-4F58-902C-F0B468E68320}"/>
              </a:ext>
            </a:extLst>
          </p:cNvPr>
          <p:cNvSpPr/>
          <p:nvPr/>
        </p:nvSpPr>
        <p:spPr>
          <a:xfrm>
            <a:off x="127571" y="954414"/>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30.</a:t>
            </a:r>
          </a:p>
        </p:txBody>
      </p:sp>
    </p:spTree>
    <p:extLst>
      <p:ext uri="{BB962C8B-B14F-4D97-AF65-F5344CB8AC3E}">
        <p14:creationId xmlns:p14="http://schemas.microsoft.com/office/powerpoint/2010/main" val="230287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60287" y="821284"/>
            <a:ext cx="11105498" cy="5704114"/>
          </a:xfrm>
          <a:prstGeom prst="rect">
            <a:avLst/>
          </a:prstGeom>
          <a:noFill/>
          <a:ln w="76200" cmpd="tri">
            <a:noFill/>
            <a:miter lim="800000"/>
            <a:headEnd/>
            <a:tailEnd/>
          </a:ln>
        </p:spPr>
        <p:txBody>
          <a:bodyPr lIns="86731" tIns="86731" rIns="86731" bIns="86731" anchor="ctr"/>
          <a:lstStyle/>
          <a:p>
            <a:pPr algn="just"/>
            <a:r>
              <a:rPr lang="tr-TR" sz="2300" b="0" i="0" u="none" strike="noStrike" baseline="0" dirty="0">
                <a:latin typeface="Arial" panose="020B0604020202020204" pitchFamily="34" charset="0"/>
              </a:rPr>
              <a:t>Aşağıda Urfa direnişine öncülük eden “</a:t>
            </a:r>
            <a:r>
              <a:rPr lang="tr-TR" sz="2300" b="0" i="0" u="none" strike="noStrike" baseline="0" dirty="0" err="1">
                <a:latin typeface="Arial" panose="020B0604020202020204" pitchFamily="34" charset="0"/>
              </a:rPr>
              <a:t>Onikiler”in</a:t>
            </a:r>
            <a:r>
              <a:rPr lang="tr-TR" sz="2300" b="0" i="0" u="none" strike="noStrike" baseline="0" dirty="0">
                <a:latin typeface="Arial" panose="020B0604020202020204" pitchFamily="34" charset="0"/>
              </a:rPr>
              <a:t>, Fransız işgal komutanına gönderdiği notadan bir bölüm yer almaktadır: </a:t>
            </a:r>
          </a:p>
          <a:p>
            <a:pPr algn="just"/>
            <a:r>
              <a:rPr lang="tr-TR" sz="2300" b="0" i="0" u="none" strike="noStrike" baseline="0" dirty="0">
                <a:latin typeface="Arial" panose="020B0604020202020204" pitchFamily="34" charset="0"/>
              </a:rPr>
              <a:t>“</a:t>
            </a:r>
            <a:r>
              <a:rPr lang="tr-TR" sz="2300" b="0" i="1" u="none" strike="noStrike" baseline="0" dirty="0">
                <a:latin typeface="Arial" panose="020B0604020202020204" pitchFamily="34" charset="0"/>
              </a:rPr>
              <a:t>Biz Urfa Sancağı halkı barışsever insanlarız. Bin yıldan beri bu topraklarda hür olarak yaşıyoruz. Topraklarımıza göz dikenleri hep pişman etmişizdir. Şimdiye dek sizin buraya belli süre için geldiğinizi sanıyorduk. Fakat bayraklarımızı indirmeniz, sizin Urfa’yı işgal niyetinde olduğunuzu gösteriyor. Bu kötü niyetinizi gördük ve biz Urfalılar, sizi bu topraklardan atmak için bütün gücümüzle çalışmaya yemin ettik. Bizi on iki kişi sanıyorsunuz. Oysaki bu rakam gerçek sayımızın yanında çok küçük kalır. Zira Urfalılar sizleri buradan çıkarmaya yediden yetmişe kadar yemin etmişlerdir</a:t>
            </a:r>
            <a:r>
              <a:rPr lang="tr-TR" sz="2300" b="0" i="0" u="none" strike="noStrike" baseline="0" dirty="0">
                <a:latin typeface="Arial" panose="020B0604020202020204" pitchFamily="34" charset="0"/>
              </a:rPr>
              <a:t>.”</a:t>
            </a:r>
          </a:p>
          <a:p>
            <a:pPr algn="just"/>
            <a:r>
              <a:rPr lang="tr-TR" sz="1000" b="0" i="0" u="none" strike="noStrike" baseline="0" dirty="0">
                <a:latin typeface="Arial" panose="020B0604020202020204" pitchFamily="34" charset="0"/>
              </a:rPr>
              <a:t> </a:t>
            </a:r>
          </a:p>
          <a:p>
            <a:pPr algn="just"/>
            <a:r>
              <a:rPr lang="tr-TR" sz="2300" b="1" i="0" u="none" strike="noStrike" baseline="0" dirty="0">
                <a:latin typeface="Arial" panose="020B0604020202020204" pitchFamily="34" charset="0"/>
              </a:rPr>
              <a:t>Buna göre Urfa halkı için aşağıdakilerden hangisi söylenebilir? </a:t>
            </a:r>
          </a:p>
          <a:p>
            <a:pPr algn="just"/>
            <a:endParaRPr lang="tr-TR" sz="800" b="0" i="0" u="none" strike="noStrike" baseline="0" dirty="0">
              <a:latin typeface="Arial" panose="020B0604020202020204" pitchFamily="34" charset="0"/>
            </a:endParaRPr>
          </a:p>
          <a:p>
            <a:pPr algn="just">
              <a:spcBef>
                <a:spcPts val="400"/>
              </a:spcBef>
            </a:pPr>
            <a:r>
              <a:rPr lang="tr-TR" sz="2300" b="0" i="0" u="none" strike="noStrike" baseline="0" dirty="0">
                <a:latin typeface="Arial" panose="020B0604020202020204" pitchFamily="34" charset="0"/>
              </a:rPr>
              <a:t>A) Millî egemenliği benimsemişlerdir. </a:t>
            </a:r>
          </a:p>
          <a:p>
            <a:pPr algn="just">
              <a:spcBef>
                <a:spcPts val="400"/>
              </a:spcBef>
            </a:pPr>
            <a:r>
              <a:rPr lang="tr-TR" sz="2300" b="0" i="0" u="none" strike="noStrike" baseline="0" dirty="0">
                <a:latin typeface="Arial" panose="020B0604020202020204" pitchFamily="34" charset="0"/>
              </a:rPr>
              <a:t>B) Anadolu’daki ilk silahlı direnişi başlatmışlardır. </a:t>
            </a:r>
          </a:p>
          <a:p>
            <a:pPr algn="just">
              <a:spcBef>
                <a:spcPts val="400"/>
              </a:spcBef>
            </a:pPr>
            <a:r>
              <a:rPr lang="tr-TR" sz="2300" b="0" i="0" u="none" strike="noStrike" baseline="0" dirty="0">
                <a:latin typeface="Arial" panose="020B0604020202020204" pitchFamily="34" charset="0"/>
              </a:rPr>
              <a:t>C) İstanbul Hükûmeti ile birlikte hareket etmişlerdir. </a:t>
            </a:r>
          </a:p>
          <a:p>
            <a:pPr algn="just">
              <a:spcBef>
                <a:spcPts val="400"/>
              </a:spcBef>
            </a:pPr>
            <a:r>
              <a:rPr lang="tr-TR" sz="2300" b="0" i="0" u="none" strike="noStrike" baseline="0" dirty="0">
                <a:latin typeface="Arial" panose="020B0604020202020204" pitchFamily="34" charset="0"/>
              </a:rPr>
              <a:t>D) Bölgelerini düşman işgalinden kurtarmaya kararlıdırlar.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0952" y="6005894"/>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LGS-2020</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A1997111-FC25-438A-8290-A8B63D15982D}"/>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469046B5-F0E0-4624-BEB4-DE40251C1EE9}"/>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C3BFB166-DB4B-4D87-B26B-27D396CAC9BB}"/>
              </a:ext>
            </a:extLst>
          </p:cNvPr>
          <p:cNvSpPr/>
          <p:nvPr/>
        </p:nvSpPr>
        <p:spPr>
          <a:xfrm>
            <a:off x="199488" y="85210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31.</a:t>
            </a:r>
          </a:p>
        </p:txBody>
      </p:sp>
    </p:spTree>
    <p:extLst>
      <p:ext uri="{BB962C8B-B14F-4D97-AF65-F5344CB8AC3E}">
        <p14:creationId xmlns:p14="http://schemas.microsoft.com/office/powerpoint/2010/main" val="61098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30701" y="882929"/>
            <a:ext cx="11314323" cy="5704114"/>
          </a:xfrm>
          <a:prstGeom prst="rect">
            <a:avLst/>
          </a:prstGeom>
          <a:noFill/>
          <a:ln w="76200" cmpd="tri">
            <a:noFill/>
            <a:miter lim="800000"/>
            <a:headEnd/>
            <a:tailEnd/>
          </a:ln>
        </p:spPr>
        <p:txBody>
          <a:bodyPr lIns="86731" tIns="86731" rIns="86731" bIns="86731" anchor="ctr"/>
          <a:lstStyle/>
          <a:p>
            <a:pPr marL="174625" algn="just"/>
            <a:r>
              <a:rPr lang="tr-TR" sz="2400" b="0" i="0" u="none" strike="noStrike" baseline="0" dirty="0">
                <a:latin typeface="Arial" panose="020B0604020202020204" pitchFamily="34" charset="0"/>
              </a:rPr>
              <a:t>Aşağıda TBMM ile Sovyetler Birliği arasında imzalanan Moskova Antlaşması’nın bazı maddeleri verilmektedir. </a:t>
            </a:r>
          </a:p>
          <a:p>
            <a:pPr marL="176213" algn="just"/>
            <a:r>
              <a:rPr lang="tr-TR" sz="2400" b="0" i="0" u="none" strike="noStrike" baseline="0" dirty="0">
                <a:latin typeface="Arial" panose="020B0604020202020204" pitchFamily="34" charset="0"/>
              </a:rPr>
              <a:t>• Taraflar herhangi birine zorla kabul ettirilmek istenen bir antlaşmayı tanımayacaktır. </a:t>
            </a:r>
          </a:p>
          <a:p>
            <a:pPr marL="176213" algn="just"/>
            <a:r>
              <a:rPr lang="tr-TR" sz="2400" b="0" i="0" u="none" strike="noStrike" baseline="0" dirty="0">
                <a:latin typeface="Arial" panose="020B0604020202020204" pitchFamily="34" charset="0"/>
              </a:rPr>
              <a:t>• Kars, Ardahan ve Artvin Türkiye’ye; Batum Gürcistan’a bırakılacaktır. </a:t>
            </a:r>
          </a:p>
          <a:p>
            <a:pPr marL="452438" indent="-276225" algn="just"/>
            <a:r>
              <a:rPr lang="tr-TR" sz="2400" b="0" i="0" u="none" strike="noStrike" baseline="0" dirty="0">
                <a:latin typeface="Arial" panose="020B0604020202020204" pitchFamily="34" charset="0"/>
              </a:rPr>
              <a:t>• Boğazlar meselesi Karadeniz’e kıyısı olan devletlerle yapılacak bir konferansta görüşülecektir. </a:t>
            </a:r>
          </a:p>
          <a:p>
            <a:pPr marL="176213" algn="just"/>
            <a:r>
              <a:rPr lang="tr-TR" sz="2400" b="0" i="0" u="none" strike="noStrike" baseline="0" dirty="0">
                <a:latin typeface="Arial" panose="020B0604020202020204" pitchFamily="34" charset="0"/>
              </a:rPr>
              <a:t>• Kapitülasyonlar her iki ülkenin gelişmesini olumsuz etkilediğinden kaldırılacaktır.</a:t>
            </a:r>
          </a:p>
          <a:p>
            <a:pPr algn="just"/>
            <a:r>
              <a:rPr lang="tr-TR" sz="1400" b="0" i="0" u="none" strike="noStrike" baseline="0" dirty="0">
                <a:latin typeface="Arial" panose="020B0604020202020204" pitchFamily="34" charset="0"/>
              </a:rPr>
              <a:t> </a:t>
            </a:r>
          </a:p>
          <a:p>
            <a:pPr algn="just"/>
            <a:r>
              <a:rPr lang="tr-TR" sz="2400" b="1" i="0" u="none" strike="noStrike" baseline="0" dirty="0">
                <a:latin typeface="Arial" panose="020B0604020202020204" pitchFamily="34" charset="0"/>
              </a:rPr>
              <a:t>Buna göre Moskova Antlaşması’nın sonuçları hakkında aşağıdakilerden hangisi söylenebilir?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TBMM’nin uluslararası alandaki ilk siyasi zaferidir. </a:t>
            </a:r>
          </a:p>
          <a:p>
            <a:pPr algn="just">
              <a:spcBef>
                <a:spcPts val="400"/>
              </a:spcBef>
            </a:pPr>
            <a:r>
              <a:rPr lang="tr-TR" sz="2400" b="0" i="0" u="none" strike="noStrike" baseline="0" dirty="0">
                <a:latin typeface="Arial" panose="020B0604020202020204" pitchFamily="34" charset="0"/>
              </a:rPr>
              <a:t>B) Millî Mücadele’nin Doğu Cephesi başarı ile kapanmıştır. </a:t>
            </a:r>
          </a:p>
          <a:p>
            <a:pPr algn="just">
              <a:spcBef>
                <a:spcPts val="400"/>
              </a:spcBef>
            </a:pPr>
            <a:r>
              <a:rPr lang="tr-TR" sz="2400" b="0" i="0" u="none" strike="noStrike" baseline="0" dirty="0">
                <a:latin typeface="Arial" panose="020B0604020202020204" pitchFamily="34" charset="0"/>
              </a:rPr>
              <a:t>C) Sovyetler Birliği, Sevr Antlaşması’nın geçersizliğini kabul etmiştir. </a:t>
            </a:r>
          </a:p>
          <a:p>
            <a:pPr algn="just">
              <a:spcBef>
                <a:spcPts val="400"/>
              </a:spcBef>
            </a:pPr>
            <a:r>
              <a:rPr lang="tr-TR" sz="2400" b="0" i="0" u="none" strike="noStrike" baseline="0" dirty="0">
                <a:latin typeface="Arial" panose="020B0604020202020204" pitchFamily="34" charset="0"/>
              </a:rPr>
              <a:t>D) Boğazlar konusu Avrupalı devletlerin görüşleri çerçevesinde çözümlenmiştir.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1249" y="580344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LGS-2020</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273567BD-C5CD-4A93-BA9A-9A33FCDA236B}"/>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1AA86DEE-BE98-4DEB-A876-AA31D21848F7}"/>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7F31DCA5-B09C-49AE-924C-80CB92EE16B4}"/>
              </a:ext>
            </a:extLst>
          </p:cNvPr>
          <p:cNvSpPr/>
          <p:nvPr/>
        </p:nvSpPr>
        <p:spPr>
          <a:xfrm>
            <a:off x="132606" y="75920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32.</a:t>
            </a:r>
          </a:p>
        </p:txBody>
      </p:sp>
    </p:spTree>
    <p:extLst>
      <p:ext uri="{BB962C8B-B14F-4D97-AF65-F5344CB8AC3E}">
        <p14:creationId xmlns:p14="http://schemas.microsoft.com/office/powerpoint/2010/main" val="39225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16449" y="927363"/>
            <a:ext cx="11186288" cy="4536473"/>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İstiklal Marşı’nda istiklal davamızı anlatması bakımından büyük bir manası olan mısralar vardır. Benim en beğendiğim yeri de burasıdır: </a:t>
            </a:r>
          </a:p>
          <a:p>
            <a:pPr algn="just"/>
            <a:r>
              <a:rPr lang="tr-TR" sz="2400" b="0" i="0" u="none" strike="noStrike" baseline="0" dirty="0">
                <a:latin typeface="Arial" panose="020B0604020202020204" pitchFamily="34" charset="0"/>
              </a:rPr>
              <a:t>“</a:t>
            </a:r>
            <a:r>
              <a:rPr lang="tr-TR" sz="2400" b="0" i="1" u="none" strike="noStrike" baseline="0" dirty="0">
                <a:latin typeface="Arial" panose="020B0604020202020204" pitchFamily="34" charset="0"/>
              </a:rPr>
              <a:t>Hakkıdır, hür yaşamış, bayrağımın hürriyet; Hakkıdır; Hakk’a tapan milletimin istiklâl.” </a:t>
            </a:r>
          </a:p>
          <a:p>
            <a:pPr algn="just"/>
            <a:r>
              <a:rPr lang="tr-TR" sz="2400" b="0" i="0" u="none" strike="noStrike" baseline="0" dirty="0">
                <a:latin typeface="Arial" panose="020B0604020202020204" pitchFamily="34" charset="0"/>
              </a:rPr>
              <a:t>Benim bu milletten asla unutmamasını istediğim mısralar işte bunlardır.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Atatürk’ün bu sözlerine göre aşağıdaki çıkarımlardan hangisi </a:t>
            </a:r>
            <a:r>
              <a:rPr lang="tr-TR" sz="2400" b="1" i="0" u="sng" strike="noStrike" baseline="0" dirty="0">
                <a:latin typeface="Arial" panose="020B0604020202020204" pitchFamily="34" charset="0"/>
              </a:rPr>
              <a:t>yapılamaz?</a:t>
            </a:r>
          </a:p>
          <a:p>
            <a:pPr algn="just"/>
            <a:r>
              <a:rPr lang="tr-TR" sz="2400" b="1" i="0" u="none" strike="noStrike" baseline="0" dirty="0">
                <a:latin typeface="Arial" panose="020B0604020202020204" pitchFamily="34" charset="0"/>
              </a:rPr>
              <a:t> </a:t>
            </a:r>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Türk milleti, barışçı bir dış politikayı benimsemektedir. </a:t>
            </a:r>
          </a:p>
          <a:p>
            <a:pPr algn="just">
              <a:spcBef>
                <a:spcPts val="400"/>
              </a:spcBef>
            </a:pPr>
            <a:r>
              <a:rPr lang="tr-TR" sz="2400" b="0" i="0" u="none" strike="noStrike" baseline="0" dirty="0">
                <a:latin typeface="Arial" panose="020B0604020202020204" pitchFamily="34" charset="0"/>
              </a:rPr>
              <a:t>B) İstiklal Marşı, Kurtuluş Savaşı’ndan kesitler içermektedir. </a:t>
            </a:r>
          </a:p>
          <a:p>
            <a:pPr algn="just">
              <a:spcBef>
                <a:spcPts val="400"/>
              </a:spcBef>
            </a:pPr>
            <a:r>
              <a:rPr lang="tr-TR" sz="2400" b="0" i="0" u="none" strike="noStrike" baseline="0" dirty="0">
                <a:latin typeface="Arial" panose="020B0604020202020204" pitchFamily="34" charset="0"/>
              </a:rPr>
              <a:t>C) Türk milleti, özgürlük ve bağımsızlığına düşkün bir millettir. </a:t>
            </a:r>
          </a:p>
          <a:p>
            <a:pPr algn="just">
              <a:spcBef>
                <a:spcPts val="400"/>
              </a:spcBef>
            </a:pPr>
            <a:r>
              <a:rPr lang="tr-TR" sz="2400" b="0" i="0" u="none" strike="noStrike" baseline="0" dirty="0">
                <a:latin typeface="Arial" panose="020B0604020202020204" pitchFamily="34" charset="0"/>
              </a:rPr>
              <a:t>D) İstiklal Marşı, yazıldığı dönemin millî ruhunu yansıtmaktadır.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6449" y="3861066"/>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96C4C4CB-BC9C-403E-823A-9AF38AA2F4A4}"/>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33BD53AD-5926-497C-AC65-1749780B7354}"/>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5">
            <a:duotone>
              <a:schemeClr val="accent5">
                <a:shade val="45000"/>
                <a:satMod val="135000"/>
              </a:schemeClr>
              <a:prstClr val="white"/>
            </a:duotone>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78280A1F-B399-46B8-B740-1F59A07ECB1A}"/>
              </a:ext>
            </a:extLst>
          </p:cNvPr>
          <p:cNvSpPr/>
          <p:nvPr/>
        </p:nvSpPr>
        <p:spPr>
          <a:xfrm>
            <a:off x="61885" y="803640"/>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33.</a:t>
            </a:r>
          </a:p>
        </p:txBody>
      </p:sp>
    </p:spTree>
    <p:extLst>
      <p:ext uri="{BB962C8B-B14F-4D97-AF65-F5344CB8AC3E}">
        <p14:creationId xmlns:p14="http://schemas.microsoft.com/office/powerpoint/2010/main" val="246994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88368" y="576943"/>
            <a:ext cx="11073981" cy="5704114"/>
          </a:xfrm>
          <a:prstGeom prst="rect">
            <a:avLst/>
          </a:prstGeom>
          <a:noFill/>
          <a:ln w="76200" cmpd="tri">
            <a:noFill/>
            <a:miter lim="800000"/>
            <a:headEnd/>
            <a:tailEnd/>
          </a:ln>
        </p:spPr>
        <p:txBody>
          <a:bodyPr lIns="86731" tIns="86731" rIns="86731" bIns="86731" anchor="ctr"/>
          <a:lstStyle/>
          <a:p>
            <a:pPr marL="176213" indent="-176213" algn="just">
              <a:spcBef>
                <a:spcPts val="400"/>
              </a:spcBef>
              <a:buFont typeface="Arial" panose="020B0604020202020204" pitchFamily="34" charset="0"/>
              <a:buChar char="•"/>
            </a:pPr>
            <a:r>
              <a:rPr lang="tr-TR" sz="2400" b="0" i="0" u="none" strike="noStrike" baseline="0" dirty="0">
                <a:latin typeface="Arial" panose="020B0604020202020204" pitchFamily="34" charset="0"/>
              </a:rPr>
              <a:t>İtalyanlar, Yunanların II. İnönü Savaşı’ndaki yenilgileri üzerine Anadolu’da işgal ettikleri yerlerden çekilmeye başladılar. </a:t>
            </a:r>
          </a:p>
          <a:p>
            <a:pPr marL="176213" indent="-176213" algn="just">
              <a:spcBef>
                <a:spcPts val="400"/>
              </a:spcBef>
              <a:buFont typeface="Arial" panose="020B0604020202020204" pitchFamily="34" charset="0"/>
              <a:buChar char="•"/>
            </a:pPr>
            <a:r>
              <a:rPr lang="tr-TR" sz="2400" b="0" i="0" u="none" strike="noStrike" baseline="0" dirty="0">
                <a:latin typeface="Arial" panose="020B0604020202020204" pitchFamily="34" charset="0"/>
              </a:rPr>
              <a:t>Kütahya-Eskişehir Savaşları’nda Türk ordusunun yenilmesiyle İtalya, Anadolu’dan askerlerini çekmeyi durdurdu. Fransa da TBMM ile yaptığı ikili barış görüşmelerine ara verdi.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Kurtuluş Savaşı’nın Batı Cephesi’nde yaşanan bu gelişmelere göre, aşağıdakilerden hangisi söylenebilir?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Kütahya-Eskişehir Savaşları’nda </a:t>
            </a:r>
            <a:r>
              <a:rPr lang="tr-TR" sz="2400" b="0" i="0" u="none" strike="noStrike" baseline="0" dirty="0" err="1">
                <a:latin typeface="Arial" panose="020B0604020202020204" pitchFamily="34" charset="0"/>
              </a:rPr>
              <a:t>Kuvâ-yı</a:t>
            </a:r>
            <a:r>
              <a:rPr lang="tr-TR" sz="2400" b="0" i="0" u="none" strike="noStrike" baseline="0" dirty="0">
                <a:latin typeface="Arial" panose="020B0604020202020204" pitchFamily="34" charset="0"/>
              </a:rPr>
              <a:t> Millîye birlikleri savaşmıştır. </a:t>
            </a:r>
          </a:p>
          <a:p>
            <a:pPr algn="just">
              <a:spcBef>
                <a:spcPts val="400"/>
              </a:spcBef>
            </a:pPr>
            <a:r>
              <a:rPr lang="tr-TR" sz="2400" b="0" i="0" u="none" strike="noStrike" baseline="0" dirty="0">
                <a:latin typeface="Arial" panose="020B0604020202020204" pitchFamily="34" charset="0"/>
              </a:rPr>
              <a:t>B) Savaşların sonuçları, işgal güçlerinin politikalarını etkilemiştir. </a:t>
            </a:r>
          </a:p>
          <a:p>
            <a:pPr algn="just">
              <a:spcBef>
                <a:spcPts val="400"/>
              </a:spcBef>
            </a:pPr>
            <a:r>
              <a:rPr lang="tr-TR" sz="2400" b="0" i="0" u="none" strike="noStrike" baseline="0" dirty="0">
                <a:latin typeface="Arial" panose="020B0604020202020204" pitchFamily="34" charset="0"/>
              </a:rPr>
              <a:t>C) Diplomatik alandaki başarıların askerî sonuçları olmuştur. </a:t>
            </a:r>
          </a:p>
          <a:p>
            <a:pPr algn="just">
              <a:spcBef>
                <a:spcPts val="400"/>
              </a:spcBef>
            </a:pPr>
            <a:r>
              <a:rPr lang="tr-TR" sz="2400" b="0" i="0" u="none" strike="noStrike" baseline="0" dirty="0">
                <a:latin typeface="Arial" panose="020B0604020202020204" pitchFamily="34" charset="0"/>
              </a:rPr>
              <a:t>D) II. İnönü Savaşı’nda yenilen Yunanlar mücadeleden vazgeçmiştir.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545" y="4719640"/>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799583EF-BD28-49D4-870E-54C22299D751}"/>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91C294F3-CE64-4B50-BD83-CDB8C04D5CD5}"/>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61D8AD71-55B9-4C70-9E74-FE9FAC43E2B9}"/>
              </a:ext>
            </a:extLst>
          </p:cNvPr>
          <p:cNvSpPr/>
          <p:nvPr/>
        </p:nvSpPr>
        <p:spPr>
          <a:xfrm>
            <a:off x="155027" y="829672"/>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34.</a:t>
            </a:r>
          </a:p>
        </p:txBody>
      </p:sp>
    </p:spTree>
    <p:extLst>
      <p:ext uri="{BB962C8B-B14F-4D97-AF65-F5344CB8AC3E}">
        <p14:creationId xmlns:p14="http://schemas.microsoft.com/office/powerpoint/2010/main" val="66844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36998" y="666738"/>
            <a:ext cx="11172300"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Yurdun her tarafından iki yüz elli kadar öğretmenin katıldığı Maarif Kongresi hakkında Mustafa Kemal: “Cephede ordu Yunanlarla mücadele ederken Ankara’da muallimler ordusu cehalete karşı müdafaa programı hazırlıyor. Harp ve maarif cephelerinin ikisinde de faaliyetler var. Millî ordu vatandan düşmanı, muallim ordusu da cehalet ve zulmeti kovacak, iki hizmetin aynı zamanda gerçekleşmesi ulvî bir tesadüftür…” ifadelerini kullanmıştır. </a:t>
            </a:r>
          </a:p>
          <a:p>
            <a:pPr algn="just"/>
            <a:endParaRPr lang="tr-TR" sz="10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Maarif Kongresi hakkında, </a:t>
            </a:r>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I. Cephede kazanılan başarılar eğitimden daha önemli görülmüştür. </a:t>
            </a:r>
          </a:p>
          <a:p>
            <a:pPr algn="just"/>
            <a:r>
              <a:rPr lang="tr-TR" sz="2400" b="0" i="0" u="none" strike="noStrike" baseline="0" dirty="0">
                <a:latin typeface="Arial" panose="020B0604020202020204" pitchFamily="34" charset="0"/>
              </a:rPr>
              <a:t>II. Kurtuluş Savaşı devam ederken toplanmıştır. </a:t>
            </a:r>
          </a:p>
          <a:p>
            <a:pPr algn="just"/>
            <a:r>
              <a:rPr lang="tr-TR" sz="2400" b="0" i="0" u="none" strike="noStrike" baseline="0" dirty="0">
                <a:latin typeface="Arial" panose="020B0604020202020204" pitchFamily="34" charset="0"/>
              </a:rPr>
              <a:t>III. </a:t>
            </a:r>
            <a:r>
              <a:rPr lang="tr-TR" sz="2400" b="0" i="0" u="none" strike="noStrike" baseline="0" dirty="0" err="1">
                <a:latin typeface="Arial" panose="020B0604020202020204" pitchFamily="34" charset="0"/>
              </a:rPr>
              <a:t>Temsiliyet</a:t>
            </a:r>
            <a:r>
              <a:rPr lang="tr-TR" sz="2400" b="0" i="0" u="none" strike="noStrike" baseline="0" dirty="0">
                <a:latin typeface="Arial" panose="020B0604020202020204" pitchFamily="34" charset="0"/>
              </a:rPr>
              <a:t> açısından ulusal nitelik taşımaktadır. </a:t>
            </a:r>
          </a:p>
          <a:p>
            <a:pPr algn="just"/>
            <a:r>
              <a:rPr lang="tr-TR" sz="2400" b="0" i="0" u="none" strike="noStrike" baseline="0" dirty="0">
                <a:latin typeface="Arial" panose="020B0604020202020204" pitchFamily="34" charset="0"/>
              </a:rPr>
              <a:t>IV. Ülkedeki eğitim kurumları Millî Eğitim Bakanlığına bağlanmıştır. </a:t>
            </a:r>
          </a:p>
          <a:p>
            <a:pPr algn="just"/>
            <a:endParaRPr lang="tr-TR" sz="10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çıkarımlarından hangileri yapılabilir? </a:t>
            </a:r>
            <a:endParaRPr lang="tr-TR" sz="24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 ve IV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III ve IV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88395" y="567513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LGS-2020</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613A55DB-F2ED-469E-8585-A50FA10C8FA7}"/>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F5E8AC17-9E78-4B83-8626-F578DABD0E4B}"/>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6F1462CA-37B4-4400-A983-F5734736E392}"/>
              </a:ext>
            </a:extLst>
          </p:cNvPr>
          <p:cNvSpPr/>
          <p:nvPr/>
        </p:nvSpPr>
        <p:spPr>
          <a:xfrm>
            <a:off x="127570" y="888645"/>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35.</a:t>
            </a:r>
          </a:p>
        </p:txBody>
      </p:sp>
    </p:spTree>
    <p:extLst>
      <p:ext uri="{BB962C8B-B14F-4D97-AF65-F5344CB8AC3E}">
        <p14:creationId xmlns:p14="http://schemas.microsoft.com/office/powerpoint/2010/main" val="226067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45350" y="666738"/>
            <a:ext cx="11160087" cy="5704114"/>
          </a:xfrm>
          <a:prstGeom prst="rect">
            <a:avLst/>
          </a:prstGeom>
          <a:noFill/>
          <a:ln w="76200" cmpd="tri">
            <a:noFill/>
            <a:miter lim="800000"/>
            <a:headEnd/>
            <a:tailEnd/>
          </a:ln>
        </p:spPr>
        <p:txBody>
          <a:bodyPr lIns="86731" tIns="86731" rIns="86731" bIns="86731" anchor="ctr"/>
          <a:lstStyle/>
          <a:p>
            <a:pPr algn="just"/>
            <a:r>
              <a:rPr lang="tr-TR" sz="2400" i="0" u="none" strike="noStrike" baseline="0" dirty="0">
                <a:latin typeface="Arial" panose="020B0604020202020204" pitchFamily="34" charset="0"/>
              </a:rPr>
              <a:t>Atatürk, eğitim politikası konusunda şunları söylemiştir: </a:t>
            </a:r>
          </a:p>
          <a:p>
            <a:pPr algn="just"/>
            <a:endParaRPr lang="tr-TR" sz="1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“En önemli ve verimli vazifelerimiz, millî eğitim işleridir. Millî eğitim işlerinde kesinlikle zafere ulaşmak lazımdır. Bir milletin gerçek kurtuluşu ancak bu şekilde olur. Bu zaferin sağlanması için hepimizin tek vücut ve tek düşünce olarak esaslı bir program üzerinde çalışması lazımdır. Bence bu programın iki esaslı noktası vardır: Sosyal hayatımızın ihtiyaçlarına ve çağın gereklerine uygun olması.”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aşağıdaki ifadelerden hangisi Atatürk’ün bu görüşleri ile </a:t>
            </a:r>
            <a:r>
              <a:rPr lang="tr-TR" sz="2400" b="1" i="0" u="sng" strike="noStrike" baseline="0" dirty="0">
                <a:latin typeface="Arial" panose="020B0604020202020204" pitchFamily="34" charset="0"/>
              </a:rPr>
              <a:t>çelişmektedir?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Eğitim sistemi, dışa kapalı olarak düzenlenmelidir. </a:t>
            </a:r>
          </a:p>
          <a:p>
            <a:pPr algn="just">
              <a:spcBef>
                <a:spcPts val="400"/>
              </a:spcBef>
            </a:pPr>
            <a:r>
              <a:rPr lang="tr-TR" sz="2400" b="0" i="0" u="none" strike="noStrike" baseline="0" dirty="0">
                <a:latin typeface="Arial" panose="020B0604020202020204" pitchFamily="34" charset="0"/>
              </a:rPr>
              <a:t>B) Bağımsız ve özgür bir toplum için eğitim vazgeçilmezdir. </a:t>
            </a:r>
          </a:p>
          <a:p>
            <a:pPr algn="just">
              <a:spcBef>
                <a:spcPts val="400"/>
              </a:spcBef>
            </a:pPr>
            <a:r>
              <a:rPr lang="tr-TR" sz="2400" b="0" i="0" u="none" strike="noStrike" baseline="0" dirty="0">
                <a:latin typeface="Arial" panose="020B0604020202020204" pitchFamily="34" charset="0"/>
              </a:rPr>
              <a:t>C) Eğitim programları, toplumun gereksinimlerini dikkate almalıdır. </a:t>
            </a:r>
          </a:p>
          <a:p>
            <a:pPr algn="just">
              <a:spcBef>
                <a:spcPts val="400"/>
              </a:spcBef>
            </a:pPr>
            <a:r>
              <a:rPr lang="tr-TR" sz="2400" b="0" i="0" u="none" strike="noStrike" baseline="0" dirty="0">
                <a:latin typeface="Arial" panose="020B0604020202020204" pitchFamily="34" charset="0"/>
              </a:rPr>
              <a:t>D) Çağdaş uygarlık düzeyine ulaşmanın yolu eğitimde aranmalıdır.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5350" y="4497816"/>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5BFC3B1A-81D2-4F4A-9FDD-35BB91BF7FA4}"/>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63F2B6C9-F8CF-43A4-90A3-BE647C8C101F}"/>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5A5C1EDF-34E7-4166-86CA-ECF7AE2ED41E}"/>
              </a:ext>
            </a:extLst>
          </p:cNvPr>
          <p:cNvSpPr/>
          <p:nvPr/>
        </p:nvSpPr>
        <p:spPr>
          <a:xfrm>
            <a:off x="168666" y="794958"/>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36.</a:t>
            </a:r>
          </a:p>
        </p:txBody>
      </p:sp>
    </p:spTree>
    <p:extLst>
      <p:ext uri="{BB962C8B-B14F-4D97-AF65-F5344CB8AC3E}">
        <p14:creationId xmlns:p14="http://schemas.microsoft.com/office/powerpoint/2010/main" val="398265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29465" y="666738"/>
            <a:ext cx="11023696" cy="5704114"/>
          </a:xfrm>
          <a:prstGeom prst="rect">
            <a:avLst/>
          </a:prstGeom>
          <a:noFill/>
          <a:ln w="76200" cmpd="tri">
            <a:noFill/>
            <a:miter lim="800000"/>
            <a:headEnd/>
            <a:tailEnd/>
          </a:ln>
        </p:spPr>
        <p:txBody>
          <a:bodyPr lIns="86731" tIns="86731" rIns="86731" bIns="86731" anchor="ctr"/>
          <a:lstStyle/>
          <a:p>
            <a:pPr algn="just"/>
            <a:r>
              <a:rPr lang="tr-TR" sz="2400" i="0" u="none" strike="noStrike" baseline="0" dirty="0">
                <a:latin typeface="Arial" panose="020B0604020202020204" pitchFamily="34" charset="0"/>
              </a:rPr>
              <a:t>Mustafa Kemal Paşa, Tekâlif-i Millîye </a:t>
            </a:r>
            <a:r>
              <a:rPr lang="tr-TR" sz="2400" i="0" u="none" strike="noStrike" baseline="0" dirty="0" err="1">
                <a:latin typeface="Arial" panose="020B0604020202020204" pitchFamily="34" charset="0"/>
              </a:rPr>
              <a:t>Emirleri’ni</a:t>
            </a:r>
            <a:r>
              <a:rPr lang="tr-TR" sz="2400" i="0" u="none" strike="noStrike" baseline="0" dirty="0">
                <a:latin typeface="Arial" panose="020B0604020202020204" pitchFamily="34" charset="0"/>
              </a:rPr>
              <a:t> yayımlama gerekçesini şu şekilde açıklamıştır: </a:t>
            </a:r>
          </a:p>
          <a:p>
            <a:pPr algn="just"/>
            <a:endParaRPr lang="tr-TR" sz="1000" i="0" u="none" strike="noStrike" baseline="0" dirty="0">
              <a:latin typeface="Arial" panose="020B0604020202020204" pitchFamily="34" charset="0"/>
            </a:endParaRPr>
          </a:p>
          <a:p>
            <a:pPr algn="just"/>
            <a:r>
              <a:rPr lang="tr-TR" sz="2400" i="0" u="none" strike="noStrike" baseline="0" dirty="0">
                <a:latin typeface="Arial" panose="020B0604020202020204" pitchFamily="34" charset="0"/>
              </a:rPr>
              <a:t>“Harp, yalnız iki ordunun değil, iki milletin bütün varlıklarıyla ve ellerindeki her şeyle, bütün elde tutulur tutulmaz güçleriyle birbirleriyle karşı karşıya gelmesi ve birbiriyle vuruşması demektir. Milletin her ferdi, yalnız düşman karşısında bulunanlar değil; evinde, tarlasında bulunan herkes silahla vuruşan savaşçı gibi kendini ödev almış hissederek bütün varlığını mücadeleye verecekti.” </a:t>
            </a:r>
          </a:p>
          <a:p>
            <a:pPr algn="just"/>
            <a:endParaRPr lang="tr-TR" sz="140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gerekçeye göre, aşağıdaki çıkarımlardan hangisi yapılabilir? </a:t>
            </a:r>
          </a:p>
          <a:p>
            <a:pPr algn="just"/>
            <a:endParaRPr lang="tr-TR" sz="1000" i="0" u="none" strike="noStrike" baseline="0" dirty="0">
              <a:latin typeface="Arial" panose="020B0604020202020204" pitchFamily="34" charset="0"/>
            </a:endParaRPr>
          </a:p>
          <a:p>
            <a:pPr algn="just">
              <a:spcBef>
                <a:spcPts val="400"/>
              </a:spcBef>
            </a:pPr>
            <a:r>
              <a:rPr lang="tr-TR" sz="2400" i="0" u="none" strike="noStrike" baseline="0" dirty="0">
                <a:latin typeface="Arial" panose="020B0604020202020204" pitchFamily="34" charset="0"/>
              </a:rPr>
              <a:t>A) Savaşların sonucunu tarafların silah ve cephane miktarı belirler. </a:t>
            </a:r>
          </a:p>
          <a:p>
            <a:pPr algn="just">
              <a:spcBef>
                <a:spcPts val="400"/>
              </a:spcBef>
            </a:pPr>
            <a:r>
              <a:rPr lang="tr-TR" sz="2400" i="0" u="none" strike="noStrike" baseline="0" dirty="0">
                <a:latin typeface="Arial" panose="020B0604020202020204" pitchFamily="34" charset="0"/>
              </a:rPr>
              <a:t>B) Savaşların kazanılmasında cephe gerisindeki çabalar da önemlidir. </a:t>
            </a:r>
          </a:p>
          <a:p>
            <a:pPr algn="just">
              <a:spcBef>
                <a:spcPts val="400"/>
              </a:spcBef>
            </a:pPr>
            <a:r>
              <a:rPr lang="tr-TR" sz="2400" i="0" u="none" strike="noStrike" baseline="0" dirty="0">
                <a:latin typeface="Arial" panose="020B0604020202020204" pitchFamily="34" charset="0"/>
              </a:rPr>
              <a:t>C) Mücadele konusunda millî iradenin kararı esas alınmalıdır. </a:t>
            </a:r>
          </a:p>
          <a:p>
            <a:pPr algn="just">
              <a:spcBef>
                <a:spcPts val="400"/>
              </a:spcBef>
            </a:pPr>
            <a:r>
              <a:rPr lang="tr-TR" sz="2400" i="0" u="none" strike="noStrike" baseline="0" dirty="0">
                <a:latin typeface="Arial" panose="020B0604020202020204" pitchFamily="34" charset="0"/>
              </a:rPr>
              <a:t>D) Bölgesel direnişler, zafere ulaşmada etkin bir yöntemdir.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9465" y="487882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DEAFADA8-400B-4282-BA67-91AEB610245D}"/>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192A6B22-1531-4C25-92FC-750229E1D9CB}"/>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C474099E-7653-4268-B107-8AFB7F9A4A1A}"/>
              </a:ext>
            </a:extLst>
          </p:cNvPr>
          <p:cNvSpPr/>
          <p:nvPr/>
        </p:nvSpPr>
        <p:spPr>
          <a:xfrm>
            <a:off x="189215" y="866062"/>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37.</a:t>
            </a:r>
          </a:p>
        </p:txBody>
      </p:sp>
    </p:spTree>
    <p:extLst>
      <p:ext uri="{BB962C8B-B14F-4D97-AF65-F5344CB8AC3E}">
        <p14:creationId xmlns:p14="http://schemas.microsoft.com/office/powerpoint/2010/main" val="95959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99454" y="576943"/>
            <a:ext cx="11127037"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Mustafa Kemal Paşa, Sakarya Meydan Savaşı’nı şu sözlerle özetlemiştir:</a:t>
            </a:r>
          </a:p>
          <a:p>
            <a:pPr algn="just"/>
            <a:endParaRPr lang="tr-TR" sz="10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a:t>
            </a:r>
            <a:r>
              <a:rPr lang="tr-TR" sz="2400" b="0" i="1" u="none" strike="noStrike" baseline="0" dirty="0">
                <a:latin typeface="Arial" panose="020B0604020202020204" pitchFamily="34" charset="0"/>
              </a:rPr>
              <a:t>Düşman, ordumuzu sol kanattan çevirerek çabuk ve yok edici bir sonuç almak istiyordu. Düşmanı savaşma ya zorlayarak savaşı cephe savaşı şekline soktuk. Ondan sonra Yunanlar merkezimizi yarmak istedi ancak başarılı olamayıp savunma yapmak zorunda kaldı. Taarruzlarımızla buna da engel olduk ve böylece Sakarya Meydan Savaşı ordumuz tarafından kazanıldı</a:t>
            </a:r>
            <a:r>
              <a:rPr lang="tr-TR" sz="2400" b="0" i="0" u="none" strike="noStrike" baseline="0" dirty="0">
                <a:latin typeface="Arial" panose="020B0604020202020204" pitchFamily="34" charset="0"/>
              </a:rPr>
              <a:t>...”</a:t>
            </a:r>
          </a:p>
          <a:p>
            <a:pPr algn="just"/>
            <a:endParaRPr lang="tr-TR" sz="10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Mustafa Kemal’in bu sözlerine göre Sakarya Meydan Savaşı’nın kazanılmasında aşağıdakilerden hangisi etkili olmuştur? </a:t>
            </a:r>
          </a:p>
          <a:p>
            <a:pPr algn="just"/>
            <a:endParaRPr lang="tr-TR" sz="10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Türk ordusunun silah bakımından ve sayıca üstün olması </a:t>
            </a:r>
          </a:p>
          <a:p>
            <a:pPr algn="just">
              <a:spcBef>
                <a:spcPts val="400"/>
              </a:spcBef>
            </a:pPr>
            <a:r>
              <a:rPr lang="tr-TR" sz="2400" b="0" i="0" u="none" strike="noStrike" baseline="0" dirty="0">
                <a:latin typeface="Arial" panose="020B0604020202020204" pitchFamily="34" charset="0"/>
              </a:rPr>
              <a:t>B) Savaş meydanında askerî harekât ve stratejilerin başarıyla uygulanması </a:t>
            </a:r>
          </a:p>
          <a:p>
            <a:pPr algn="just">
              <a:spcBef>
                <a:spcPts val="400"/>
              </a:spcBef>
            </a:pPr>
            <a:r>
              <a:rPr lang="tr-TR" sz="2400" b="0" i="0" u="none" strike="noStrike" baseline="0" dirty="0">
                <a:latin typeface="Arial" panose="020B0604020202020204" pitchFamily="34" charset="0"/>
              </a:rPr>
              <a:t>C) Yunan ordusunun sürekli savunma savaşını tercih etmesi </a:t>
            </a:r>
          </a:p>
          <a:p>
            <a:pPr algn="just">
              <a:spcBef>
                <a:spcPts val="400"/>
              </a:spcBef>
            </a:pPr>
            <a:r>
              <a:rPr lang="tr-TR" sz="2400" b="0" i="0" u="none" strike="noStrike" baseline="0" dirty="0">
                <a:latin typeface="Arial" panose="020B0604020202020204" pitchFamily="34" charset="0"/>
              </a:rPr>
              <a:t>D) Savaşın çok geniş ve engebeli bir alanda yapılması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9454" y="4740931"/>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E95D6BF0-8D95-42FB-A453-A4E8494A8606}"/>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4A49B173-884D-4054-AB82-C2B88ADED2C1}"/>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FF9F8D51-3F1B-4FFB-B7B9-F6AE516BC5E9}"/>
              </a:ext>
            </a:extLst>
          </p:cNvPr>
          <p:cNvSpPr/>
          <p:nvPr/>
        </p:nvSpPr>
        <p:spPr>
          <a:xfrm>
            <a:off x="148929" y="809124"/>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38.</a:t>
            </a:r>
          </a:p>
        </p:txBody>
      </p:sp>
    </p:spTree>
    <p:extLst>
      <p:ext uri="{BB962C8B-B14F-4D97-AF65-F5344CB8AC3E}">
        <p14:creationId xmlns:p14="http://schemas.microsoft.com/office/powerpoint/2010/main" val="326483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78094" y="563563"/>
            <a:ext cx="11273240" cy="5704114"/>
          </a:xfrm>
          <a:prstGeom prst="rect">
            <a:avLst/>
          </a:prstGeom>
          <a:noFill/>
          <a:ln w="76200" cmpd="tri">
            <a:noFill/>
            <a:miter lim="800000"/>
            <a:headEnd/>
            <a:tailEnd/>
          </a:ln>
        </p:spPr>
        <p:txBody>
          <a:bodyPr lIns="86731" tIns="86731" rIns="86731" bIns="86731" anchor="ctr"/>
          <a:lstStyle/>
          <a:p>
            <a:pPr algn="just"/>
            <a:endParaRPr lang="tr-TR" sz="2350" b="0" i="0" u="none" strike="noStrike" baseline="0" dirty="0">
              <a:solidFill>
                <a:srgbClr val="000000"/>
              </a:solidFill>
              <a:latin typeface="Arial" panose="020B0604020202020204" pitchFamily="34" charset="0"/>
            </a:endParaRPr>
          </a:p>
          <a:p>
            <a:pPr algn="just"/>
            <a:r>
              <a:rPr lang="tr-TR" sz="2350" b="0" i="0" u="none" strike="noStrike" baseline="0" dirty="0">
                <a:latin typeface="Arial" panose="020B0604020202020204" pitchFamily="34" charset="0"/>
              </a:rPr>
              <a:t>Osmanlı Devleti’nin çöküş sürecinde devletin varlığını sürdürmek ve dağılmasını önlemek için bazı fikir akımları geliştirilmiştir. Bu fikir akımlarından biri de Osmanlıcılıktır. Osmanlıcılık akımı, Osmanlı Devleti sınırları içinde yaşayanları hangi din ve soydan olursa olsun kaynaştırarak bir “Osmanlı Milleti” oluşturmayı amaçlamıştır. Ancak Osmanlıcılığın gerçekçi bir çözüm olmadığı kısa sürede görülmüştür.</a:t>
            </a:r>
          </a:p>
          <a:p>
            <a:pPr algn="just"/>
            <a:endParaRPr lang="tr-TR" sz="1400" b="0" i="0" u="none" strike="noStrike" baseline="0" dirty="0">
              <a:latin typeface="Arial" panose="020B0604020202020204" pitchFamily="34" charset="0"/>
            </a:endParaRPr>
          </a:p>
          <a:p>
            <a:pPr algn="just"/>
            <a:r>
              <a:rPr lang="tr-TR" sz="2350" b="1" i="0" u="none" strike="noStrike" baseline="0" dirty="0">
                <a:latin typeface="Arial" panose="020B0604020202020204" pitchFamily="34" charset="0"/>
              </a:rPr>
              <a:t>Buna göre aşağıdaki gelişmelerden hangisi Osmanlıcılık akımının geçerliliğini yitirmiş olduğunun bir göstergesidir? </a:t>
            </a:r>
          </a:p>
          <a:p>
            <a:pPr algn="just"/>
            <a:endParaRPr lang="tr-TR" sz="2350" b="0" i="0" u="none" strike="noStrike" baseline="0" dirty="0">
              <a:latin typeface="Arial" panose="020B0604020202020204" pitchFamily="34" charset="0"/>
            </a:endParaRPr>
          </a:p>
          <a:p>
            <a:pPr algn="just">
              <a:spcBef>
                <a:spcPts val="400"/>
              </a:spcBef>
            </a:pPr>
            <a:r>
              <a:rPr lang="tr-TR" sz="2350" b="0" i="0" u="none" strike="noStrike" baseline="0" dirty="0">
                <a:latin typeface="Arial" panose="020B0604020202020204" pitchFamily="34" charset="0"/>
              </a:rPr>
              <a:t>A) Osmanlı Devleti’nin I. Dünya Savaşı’nda İttifak Devletleri yanında savaşa girmesi </a:t>
            </a:r>
          </a:p>
          <a:p>
            <a:pPr algn="just">
              <a:spcBef>
                <a:spcPts val="400"/>
              </a:spcBef>
            </a:pPr>
            <a:r>
              <a:rPr lang="tr-TR" sz="2350" b="0" i="0" u="none" strike="noStrike" baseline="0" dirty="0">
                <a:latin typeface="Arial" panose="020B0604020202020204" pitchFamily="34" charset="0"/>
              </a:rPr>
              <a:t>B) Müslüman olmayanlara bütün devlet memurluklarına atanabilme hakkının verilmesi</a:t>
            </a:r>
          </a:p>
          <a:p>
            <a:pPr algn="just">
              <a:spcBef>
                <a:spcPts val="400"/>
              </a:spcBef>
            </a:pPr>
            <a:r>
              <a:rPr lang="tr-TR" sz="2350" b="0" i="0" u="none" strike="noStrike" baseline="0" dirty="0">
                <a:latin typeface="Arial" panose="020B0604020202020204" pitchFamily="34" charset="0"/>
              </a:rPr>
              <a:t>C) Mebusan Meclisinde tüm Osmanlı unsurlarına temsil hakkının verilmiş olması </a:t>
            </a:r>
          </a:p>
          <a:p>
            <a:pPr algn="just">
              <a:spcBef>
                <a:spcPts val="400"/>
              </a:spcBef>
            </a:pPr>
            <a:r>
              <a:rPr lang="tr-TR" sz="2350" b="0" i="0" u="none" strike="noStrike" baseline="0" dirty="0">
                <a:latin typeface="Arial" panose="020B0604020202020204" pitchFamily="34" charset="0"/>
              </a:rPr>
              <a:t>D) Balkan milletlerinin isyan edip Osmanlı Devleti’nden ayrılması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8094" y="594368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1"/>
            <a:ext cx="2354484" cy="371792"/>
          </a:xfrm>
          <a:ln>
            <a:miter lim="800000"/>
            <a:headEnd/>
            <a:tailEnd/>
          </a:ln>
        </p:spPr>
        <p:txBody>
          <a:bodyPr vert="horz" wrap="square" lIns="91440" tIns="45720" rIns="91440" bIns="45720" numCol="1" anchor="t" anchorCtr="0" compatLnSpc="1">
            <a:prstTxWarp prst="textNoShape">
              <a:avLst/>
            </a:prstTxWarp>
            <a:noAutofit/>
          </a:bodyPr>
          <a:lstStyle/>
          <a:p>
            <a:r>
              <a:rPr lang="tr-TR" sz="2400" dirty="0">
                <a:solidFill>
                  <a:schemeClr val="accent1">
                    <a:lumMod val="20000"/>
                    <a:lumOff val="80000"/>
                  </a:schemeClr>
                </a:solidFill>
                <a:effectLst>
                  <a:outerShdw blurRad="38100" dist="38100" dir="2700000" algn="tl">
                    <a:srgbClr val="C0C0C0"/>
                  </a:outerShdw>
                </a:effectLst>
              </a:rPr>
              <a:t>LGS-2020</a:t>
            </a:r>
          </a:p>
        </p:txBody>
      </p:sp>
      <p:sp>
        <p:nvSpPr>
          <p:cNvPr id="8" name="Unvan 1">
            <a:extLst>
              <a:ext uri="{FF2B5EF4-FFF2-40B4-BE49-F238E27FC236}">
                <a16:creationId xmlns:a16="http://schemas.microsoft.com/office/drawing/2014/main" id="{B41E2DAE-CD44-4B17-810A-0D7C40E5AB58}"/>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EFA741FA-2907-4633-99B8-20D6744E0EF0}"/>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7FDF8A04-0A54-4E15-9517-8CCB692158E9}"/>
              </a:ext>
            </a:extLst>
          </p:cNvPr>
          <p:cNvSpPr/>
          <p:nvPr/>
        </p:nvSpPr>
        <p:spPr>
          <a:xfrm>
            <a:off x="92467" y="776922"/>
            <a:ext cx="585627"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a:t>
            </a:r>
          </a:p>
        </p:txBody>
      </p:sp>
    </p:spTree>
    <p:extLst>
      <p:ext uri="{BB962C8B-B14F-4D97-AF65-F5344CB8AC3E}">
        <p14:creationId xmlns:p14="http://schemas.microsoft.com/office/powerpoint/2010/main" val="185902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346842" y="45222"/>
            <a:ext cx="11745686" cy="4409270"/>
          </a:xfrm>
          <a:prstGeom prst="rect">
            <a:avLst/>
          </a:prstGeom>
          <a:noFill/>
          <a:ln w="76200" cmpd="tri">
            <a:noFill/>
            <a:miter lim="800000"/>
            <a:headEnd/>
            <a:tailEnd/>
          </a:ln>
        </p:spPr>
        <p:txBody>
          <a:bodyPr lIns="86731" tIns="86731" rIns="86731" bIns="86731" anchor="ctr"/>
          <a:lstStyle/>
          <a:p>
            <a:pPr algn="just">
              <a:buFontTx/>
              <a:buNone/>
            </a:pP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LGS-2023</a:t>
            </a:r>
            <a:endParaRPr lang="tr-TR" sz="2400" dirty="0">
              <a:solidFill>
                <a:schemeClr val="accent1">
                  <a:lumMod val="20000"/>
                  <a:lumOff val="80000"/>
                </a:schemeClr>
              </a:solidFill>
            </a:endParaRPr>
          </a:p>
        </p:txBody>
      </p:sp>
      <p:sp>
        <p:nvSpPr>
          <p:cNvPr id="2" name="Metin kutusu 1">
            <a:extLst>
              <a:ext uri="{FF2B5EF4-FFF2-40B4-BE49-F238E27FC236}">
                <a16:creationId xmlns:a16="http://schemas.microsoft.com/office/drawing/2014/main" id="{85F1E10E-360A-4D4B-B9DB-3D8C62323A77}"/>
              </a:ext>
            </a:extLst>
          </p:cNvPr>
          <p:cNvSpPr txBox="1"/>
          <p:nvPr/>
        </p:nvSpPr>
        <p:spPr>
          <a:xfrm>
            <a:off x="459035" y="4120775"/>
            <a:ext cx="10404707" cy="2298065"/>
          </a:xfrm>
          <a:prstGeom prst="rect">
            <a:avLst/>
          </a:prstGeom>
          <a:noFill/>
        </p:spPr>
        <p:txBody>
          <a:bodyPr wrap="square" rtlCol="0">
            <a:spAutoFit/>
          </a:bodyPr>
          <a:lstStyle/>
          <a:p>
            <a:r>
              <a:rPr lang="tr-TR" sz="2400" b="1" i="0" u="none" strike="noStrike" baseline="0" dirty="0">
                <a:latin typeface="Arial" panose="020B0604020202020204" pitchFamily="34" charset="0"/>
              </a:rPr>
              <a:t>Bu tabloya göre, aşağıdaki yargılardan hangisine </a:t>
            </a:r>
            <a:r>
              <a:rPr lang="tr-TR" sz="2400" b="1" i="0" u="sng" strike="noStrike" baseline="0" dirty="0">
                <a:latin typeface="Arial" panose="020B0604020202020204" pitchFamily="34" charset="0"/>
              </a:rPr>
              <a:t>ulaşılamaz? </a:t>
            </a:r>
          </a:p>
          <a:p>
            <a:endParaRPr lang="tr-TR" sz="1000" b="1" dirty="0">
              <a:latin typeface="Arial" panose="020B0604020202020204" pitchFamily="34" charset="0"/>
            </a:endParaRPr>
          </a:p>
          <a:p>
            <a:pPr>
              <a:spcBef>
                <a:spcPts val="400"/>
              </a:spcBef>
            </a:pPr>
            <a:r>
              <a:rPr lang="tr-TR" sz="2400" b="0" i="0" u="none" strike="noStrike" baseline="0" dirty="0">
                <a:latin typeface="Arial" panose="020B0604020202020204" pitchFamily="34" charset="0"/>
              </a:rPr>
              <a:t>A) Türk ordusu, önce savunma daha sonra saldırı durumuna geçmiştir. </a:t>
            </a:r>
          </a:p>
          <a:p>
            <a:pPr>
              <a:spcBef>
                <a:spcPts val="400"/>
              </a:spcBef>
            </a:pPr>
            <a:r>
              <a:rPr lang="tr-TR" sz="2400" b="0" i="0" u="none" strike="noStrike" baseline="0" dirty="0">
                <a:latin typeface="Arial" panose="020B0604020202020204" pitchFamily="34" charset="0"/>
              </a:rPr>
              <a:t>B) TBMM, Mustafa Kemal Paşa’ya olağanüstü yetkiler vermiştir. </a:t>
            </a:r>
          </a:p>
          <a:p>
            <a:pPr>
              <a:spcBef>
                <a:spcPts val="400"/>
              </a:spcBef>
            </a:pPr>
            <a:r>
              <a:rPr lang="tr-TR" sz="2400" b="0" i="0" u="none" strike="noStrike" baseline="0" dirty="0">
                <a:latin typeface="Arial" panose="020B0604020202020204" pitchFamily="34" charset="0"/>
              </a:rPr>
              <a:t>C) Sakarya Savaşı, Yunan ordusunun saldırısıyla başlamıştır. </a:t>
            </a:r>
          </a:p>
          <a:p>
            <a:pPr>
              <a:spcBef>
                <a:spcPts val="400"/>
              </a:spcBef>
            </a:pPr>
            <a:r>
              <a:rPr lang="tr-TR" sz="2400" b="0" i="0" u="none" strike="noStrike" baseline="0" dirty="0">
                <a:latin typeface="Arial" panose="020B0604020202020204" pitchFamily="34" charset="0"/>
              </a:rPr>
              <a:t>D) Türk ordusu, silah ve cephane bakımından Yunan ordusundan üstündür. </a:t>
            </a:r>
          </a:p>
        </p:txBody>
      </p:sp>
      <p:pic>
        <p:nvPicPr>
          <p:cNvPr id="8" name="Resim 7">
            <a:extLst>
              <a:ext uri="{FF2B5EF4-FFF2-40B4-BE49-F238E27FC236}">
                <a16:creationId xmlns:a16="http://schemas.microsoft.com/office/drawing/2014/main" id="{9FC60931-2D3E-4508-AA33-E140572D89E4}"/>
              </a:ext>
            </a:extLst>
          </p:cNvPr>
          <p:cNvPicPr>
            <a:picLocks noChangeAspect="1"/>
          </p:cNvPicPr>
          <p:nvPr/>
        </p:nvPicPr>
        <p:blipFill>
          <a:blip r:embed="rId4"/>
          <a:stretch>
            <a:fillRect/>
          </a:stretch>
        </p:blipFill>
        <p:spPr>
          <a:xfrm>
            <a:off x="780837" y="860538"/>
            <a:ext cx="10952128" cy="3296979"/>
          </a:xfrm>
          <a:prstGeom prst="rect">
            <a:avLst/>
          </a:prstGeom>
        </p:spPr>
      </p:pic>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9035" y="5974506"/>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Unvan 1">
            <a:extLst>
              <a:ext uri="{FF2B5EF4-FFF2-40B4-BE49-F238E27FC236}">
                <a16:creationId xmlns:a16="http://schemas.microsoft.com/office/drawing/2014/main" id="{C453C798-356E-4081-AE3E-977AB6040747}"/>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11" name="60sngerisayımmp4">
            <a:hlinkClick r:id="" action="ppaction://media"/>
            <a:extLst>
              <a:ext uri="{FF2B5EF4-FFF2-40B4-BE49-F238E27FC236}">
                <a16:creationId xmlns:a16="http://schemas.microsoft.com/office/drawing/2014/main" id="{1ACF22A6-7911-4E66-918D-81A476A717C7}"/>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10" name="Dikdörtgen 9">
            <a:extLst>
              <a:ext uri="{FF2B5EF4-FFF2-40B4-BE49-F238E27FC236}">
                <a16:creationId xmlns:a16="http://schemas.microsoft.com/office/drawing/2014/main" id="{ACFA8208-B6B7-4FF0-9BE9-F0CDBC90493C}"/>
              </a:ext>
            </a:extLst>
          </p:cNvPr>
          <p:cNvSpPr/>
          <p:nvPr/>
        </p:nvSpPr>
        <p:spPr>
          <a:xfrm>
            <a:off x="138089" y="1061960"/>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39.</a:t>
            </a:r>
          </a:p>
        </p:txBody>
      </p:sp>
    </p:spTree>
    <p:extLst>
      <p:ext uri="{BB962C8B-B14F-4D97-AF65-F5344CB8AC3E}">
        <p14:creationId xmlns:p14="http://schemas.microsoft.com/office/powerpoint/2010/main" val="240382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11"/>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11"/>
                </p:tgtEl>
              </p:cMediaNode>
            </p:video>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57BD31E9-1BD0-4D1E-B5B5-59FA8161BDEF}"/>
              </a:ext>
            </a:extLst>
          </p:cNvPr>
          <p:cNvPicPr>
            <a:picLocks noChangeAspect="1"/>
          </p:cNvPicPr>
          <p:nvPr/>
        </p:nvPicPr>
        <p:blipFill>
          <a:blip r:embed="rId4"/>
          <a:stretch>
            <a:fillRect/>
          </a:stretch>
        </p:blipFill>
        <p:spPr>
          <a:xfrm>
            <a:off x="275952" y="1817377"/>
            <a:ext cx="11479047" cy="4139329"/>
          </a:xfrm>
          <a:prstGeom prst="rect">
            <a:avLst/>
          </a:prstGeom>
        </p:spPr>
      </p:pic>
      <p:sp>
        <p:nvSpPr>
          <p:cNvPr id="3" name="Text Box 3"/>
          <p:cNvSpPr txBox="1">
            <a:spLocks noChangeArrowheads="1"/>
          </p:cNvSpPr>
          <p:nvPr/>
        </p:nvSpPr>
        <p:spPr bwMode="auto">
          <a:xfrm>
            <a:off x="659307" y="901293"/>
            <a:ext cx="11095692" cy="905811"/>
          </a:xfrm>
          <a:prstGeom prst="rect">
            <a:avLst/>
          </a:prstGeom>
          <a:noFill/>
          <a:ln w="76200" cmpd="tri">
            <a:noFill/>
            <a:miter lim="800000"/>
            <a:headEnd/>
            <a:tailEnd/>
          </a:ln>
        </p:spPr>
        <p:txBody>
          <a:bodyPr lIns="86731" tIns="86731" rIns="86731" bIns="86731" anchor="ctr"/>
          <a:lstStyle/>
          <a:p>
            <a:pPr algn="just"/>
            <a:r>
              <a:rPr lang="tr-TR" sz="2400" b="1" i="0" u="none" strike="noStrike" baseline="0" dirty="0">
                <a:latin typeface="Arial" panose="020B0604020202020204" pitchFamily="34" charset="0"/>
              </a:rPr>
              <a:t>Aşağıdaki tabloda verilen durum-sonuç ilişkileri değerlendirildiğinde hangi seçeneğin </a:t>
            </a:r>
            <a:r>
              <a:rPr lang="tr-TR" sz="2400" b="1" i="0" u="sng" strike="noStrike" baseline="0" dirty="0">
                <a:latin typeface="Arial" panose="020B0604020202020204" pitchFamily="34" charset="0"/>
              </a:rPr>
              <a:t>yanlış </a:t>
            </a:r>
            <a:r>
              <a:rPr lang="tr-TR" sz="2400" b="1" i="0" u="none" strike="noStrike" baseline="0" dirty="0">
                <a:latin typeface="Arial" panose="020B0604020202020204" pitchFamily="34" charset="0"/>
              </a:rPr>
              <a:t>olduğu söylenebilir? </a:t>
            </a:r>
            <a:endParaRPr lang="tr-TR" sz="2400" b="0" i="0" u="none" strike="noStrike" baseline="0" dirty="0">
              <a:latin typeface="Arial" panose="020B0604020202020204" pitchFamily="34" charset="0"/>
            </a:endParaRP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4633" y="3674316"/>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B7DD00DA-0814-4A40-8C17-082F2DB306F1}"/>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D5A3EA4E-1DF2-4CF5-8836-6100F70055A0}"/>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10" name="Dikdörtgen 9">
            <a:extLst>
              <a:ext uri="{FF2B5EF4-FFF2-40B4-BE49-F238E27FC236}">
                <a16:creationId xmlns:a16="http://schemas.microsoft.com/office/drawing/2014/main" id="{F6449D3F-8D18-415A-AA21-4F05A6D0F337}"/>
              </a:ext>
            </a:extLst>
          </p:cNvPr>
          <p:cNvSpPr/>
          <p:nvPr/>
        </p:nvSpPr>
        <p:spPr>
          <a:xfrm>
            <a:off x="107022" y="891019"/>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40.</a:t>
            </a:r>
          </a:p>
        </p:txBody>
      </p:sp>
    </p:spTree>
    <p:extLst>
      <p:ext uri="{BB962C8B-B14F-4D97-AF65-F5344CB8AC3E}">
        <p14:creationId xmlns:p14="http://schemas.microsoft.com/office/powerpoint/2010/main" val="51228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67820" y="1023223"/>
            <a:ext cx="11279945" cy="1178151"/>
          </a:xfrm>
          <a:prstGeom prst="rect">
            <a:avLst/>
          </a:prstGeom>
          <a:noFill/>
          <a:ln w="76200" cmpd="tri">
            <a:noFill/>
            <a:miter lim="800000"/>
            <a:headEnd/>
            <a:tailEnd/>
          </a:ln>
        </p:spPr>
        <p:txBody>
          <a:bodyPr lIns="86731" tIns="86731" rIns="86731" bIns="86731" anchor="ctr"/>
          <a:lstStyle/>
          <a:p>
            <a:r>
              <a:rPr lang="tr-TR" sz="2350" b="0" i="0" u="none" strike="noStrike" baseline="0" dirty="0">
                <a:latin typeface="Arial" panose="020B0604020202020204" pitchFamily="34" charset="0"/>
              </a:rPr>
              <a:t>Mudanya Ateşkes Antlaşması’nın ortaya çıkardığı bazı durum ve sonuçlar olmuştur.</a:t>
            </a:r>
          </a:p>
          <a:p>
            <a:endParaRPr lang="tr-TR" sz="10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aşağıdakilerin hangisinde verilen durumun ortaya çıkardığı sonuç </a:t>
            </a:r>
            <a:r>
              <a:rPr lang="tr-TR" sz="2400" b="1" i="0" u="sng" strike="noStrike" baseline="0" dirty="0">
                <a:latin typeface="Arial" panose="020B0604020202020204" pitchFamily="34" charset="0"/>
              </a:rPr>
              <a:t>yanlıştır? </a:t>
            </a:r>
            <a:endParaRPr lang="tr-TR" altLang="tr-TR" sz="2400" b="1" u="sng"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AC132120-BAF1-4745-956D-8058F43E1A2F}"/>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graphicFrame>
        <p:nvGraphicFramePr>
          <p:cNvPr id="2" name="Tablo 8">
            <a:extLst>
              <a:ext uri="{FF2B5EF4-FFF2-40B4-BE49-F238E27FC236}">
                <a16:creationId xmlns:a16="http://schemas.microsoft.com/office/drawing/2014/main" id="{6A1872D5-34CC-4E56-8A3C-C25AEEB055D4}"/>
              </a:ext>
            </a:extLst>
          </p:cNvPr>
          <p:cNvGraphicFramePr>
            <a:graphicFrameLocks noGrp="1"/>
          </p:cNvGraphicFramePr>
          <p:nvPr>
            <p:extLst>
              <p:ext uri="{D42A27DB-BD31-4B8C-83A1-F6EECF244321}">
                <p14:modId xmlns:p14="http://schemas.microsoft.com/office/powerpoint/2010/main" val="4219693302"/>
              </p:ext>
            </p:extLst>
          </p:nvPr>
        </p:nvGraphicFramePr>
        <p:xfrm>
          <a:off x="927382" y="2437699"/>
          <a:ext cx="10844315" cy="3662111"/>
        </p:xfrm>
        <a:graphic>
          <a:graphicData uri="http://schemas.openxmlformats.org/drawingml/2006/table">
            <a:tbl>
              <a:tblPr firstRow="1" bandRow="1">
                <a:tableStyleId>{5940675A-B579-460E-94D1-54222C63F5DA}</a:tableStyleId>
              </a:tblPr>
              <a:tblGrid>
                <a:gridCol w="5582707">
                  <a:extLst>
                    <a:ext uri="{9D8B030D-6E8A-4147-A177-3AD203B41FA5}">
                      <a16:colId xmlns:a16="http://schemas.microsoft.com/office/drawing/2014/main" val="1811622232"/>
                    </a:ext>
                  </a:extLst>
                </a:gridCol>
                <a:gridCol w="5261608">
                  <a:extLst>
                    <a:ext uri="{9D8B030D-6E8A-4147-A177-3AD203B41FA5}">
                      <a16:colId xmlns:a16="http://schemas.microsoft.com/office/drawing/2014/main" val="2504378565"/>
                    </a:ext>
                  </a:extLst>
                </a:gridCol>
              </a:tblGrid>
              <a:tr h="498006">
                <a:tc>
                  <a:txBody>
                    <a:bodyPr/>
                    <a:lstStyle/>
                    <a:p>
                      <a:pPr algn="ctr"/>
                      <a:r>
                        <a:rPr lang="tr-TR" b="1" dirty="0"/>
                        <a:t>DURUM</a:t>
                      </a:r>
                    </a:p>
                  </a:txBody>
                  <a:tcPr anchor="ctr">
                    <a:solidFill>
                      <a:schemeClr val="accent5">
                        <a:lumMod val="20000"/>
                        <a:lumOff val="80000"/>
                      </a:schemeClr>
                    </a:solidFill>
                  </a:tcPr>
                </a:tc>
                <a:tc>
                  <a:txBody>
                    <a:bodyPr/>
                    <a:lstStyle/>
                    <a:p>
                      <a:pPr algn="ctr"/>
                      <a:r>
                        <a:rPr lang="tr-TR" b="1" dirty="0"/>
                        <a:t>SONUÇ</a:t>
                      </a:r>
                    </a:p>
                  </a:txBody>
                  <a:tcPr anchor="ctr">
                    <a:solidFill>
                      <a:schemeClr val="accent5">
                        <a:lumMod val="20000"/>
                        <a:lumOff val="80000"/>
                      </a:schemeClr>
                    </a:solidFill>
                  </a:tcPr>
                </a:tc>
                <a:extLst>
                  <a:ext uri="{0D108BD9-81ED-4DB2-BD59-A6C34878D82A}">
                    <a16:rowId xmlns:a16="http://schemas.microsoft.com/office/drawing/2014/main" val="1149526974"/>
                  </a:ext>
                </a:extLst>
              </a:tr>
              <a:tr h="5017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200" b="0" i="0" u="none" strike="noStrike" kern="1200" baseline="0" dirty="0">
                          <a:solidFill>
                            <a:schemeClr val="tx1"/>
                          </a:solidFill>
                          <a:latin typeface="+mn-lt"/>
                          <a:ea typeface="+mn-ea"/>
                          <a:cs typeface="+mn-cs"/>
                        </a:rPr>
                        <a:t>Millî Mücadele’nin askerî aşaması sona ermiştir. </a:t>
                      </a:r>
                      <a:endParaRPr lang="tr-TR" sz="2200" dirty="0"/>
                    </a:p>
                  </a:txBody>
                  <a:tcPr anchor="ctr"/>
                </a:tc>
                <a:tc>
                  <a:txBody>
                    <a:bodyPr/>
                    <a:lstStyle/>
                    <a:p>
                      <a:pPr algn="just"/>
                      <a:r>
                        <a:rPr lang="tr-TR" sz="2200" dirty="0"/>
                        <a:t>Barış görüşmelerinin önü açılmıştır.</a:t>
                      </a:r>
                    </a:p>
                  </a:txBody>
                  <a:tcPr anchor="ctr"/>
                </a:tc>
                <a:extLst>
                  <a:ext uri="{0D108BD9-81ED-4DB2-BD59-A6C34878D82A}">
                    <a16:rowId xmlns:a16="http://schemas.microsoft.com/office/drawing/2014/main" val="894919080"/>
                  </a:ext>
                </a:extLst>
              </a:tr>
              <a:tr h="54282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200" b="0" i="0" u="none" strike="noStrike" kern="1200" baseline="0" dirty="0">
                          <a:solidFill>
                            <a:schemeClr val="tx1"/>
                          </a:solidFill>
                          <a:latin typeface="+mn-lt"/>
                          <a:ea typeface="+mn-ea"/>
                          <a:cs typeface="+mn-cs"/>
                        </a:rPr>
                        <a:t>TBMM Hükûmeti İstanbul’da etkin olmuştur. </a:t>
                      </a:r>
                      <a:endParaRPr lang="tr-TR" sz="2200" dirty="0"/>
                    </a:p>
                  </a:txBody>
                  <a:tcPr anchor="ctr"/>
                </a:tc>
                <a:tc>
                  <a:txBody>
                    <a:bodyPr/>
                    <a:lstStyle/>
                    <a:p>
                      <a:pPr algn="just"/>
                      <a:r>
                        <a:rPr lang="tr-TR" sz="2200" dirty="0"/>
                        <a:t>Osmanlı Devleti resmen sona ermiştir.</a:t>
                      </a:r>
                    </a:p>
                  </a:txBody>
                  <a:tcPr anchor="ctr"/>
                </a:tc>
                <a:extLst>
                  <a:ext uri="{0D108BD9-81ED-4DB2-BD59-A6C34878D82A}">
                    <a16:rowId xmlns:a16="http://schemas.microsoft.com/office/drawing/2014/main" val="3664463500"/>
                  </a:ext>
                </a:extLst>
              </a:tr>
              <a:tr h="71775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200" b="0" i="0" u="none" strike="noStrike" kern="1200" baseline="0" dirty="0">
                          <a:solidFill>
                            <a:schemeClr val="tx1"/>
                          </a:solidFill>
                          <a:latin typeface="+mn-lt"/>
                          <a:ea typeface="+mn-ea"/>
                          <a:cs typeface="+mn-cs"/>
                        </a:rPr>
                        <a:t>İngiltere’nin desteklediği Yunanların Anadolu’daki başarısızlığı kesinleşmiştir. </a:t>
                      </a:r>
                      <a:endParaRPr lang="tr-TR" sz="2200" dirty="0"/>
                    </a:p>
                  </a:txBody>
                  <a:tcPr anchor="ctr"/>
                </a:tc>
                <a:tc>
                  <a:txBody>
                    <a:bodyPr/>
                    <a:lstStyle/>
                    <a:p>
                      <a:pPr algn="just"/>
                      <a:r>
                        <a:rPr lang="tr-TR" sz="2200" dirty="0"/>
                        <a:t>İngiltere’de </a:t>
                      </a:r>
                      <a:r>
                        <a:rPr lang="tr-TR" sz="2200" dirty="0" err="1"/>
                        <a:t>Loyd</a:t>
                      </a:r>
                      <a:r>
                        <a:rPr lang="tr-TR" sz="2200" dirty="0"/>
                        <a:t> George (</a:t>
                      </a:r>
                      <a:r>
                        <a:rPr lang="tr-TR" sz="2200" dirty="0" err="1"/>
                        <a:t>Loyd</a:t>
                      </a:r>
                      <a:r>
                        <a:rPr lang="tr-TR" sz="2200" dirty="0"/>
                        <a:t> </a:t>
                      </a:r>
                      <a:r>
                        <a:rPr lang="tr-TR" sz="2200" dirty="0" err="1"/>
                        <a:t>Corç</a:t>
                      </a:r>
                      <a:r>
                        <a:rPr lang="tr-TR" sz="2200" dirty="0"/>
                        <a:t>) Hükûmeti, istifa etmek zorunda kalmıştır.</a:t>
                      </a:r>
                    </a:p>
                  </a:txBody>
                  <a:tcPr anchor="ctr"/>
                </a:tc>
                <a:extLst>
                  <a:ext uri="{0D108BD9-81ED-4DB2-BD59-A6C34878D82A}">
                    <a16:rowId xmlns:a16="http://schemas.microsoft.com/office/drawing/2014/main" val="653015362"/>
                  </a:ext>
                </a:extLst>
              </a:tr>
              <a:tr h="71775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200" b="0" i="0" u="none" strike="noStrike" kern="1200" baseline="0" dirty="0">
                          <a:solidFill>
                            <a:schemeClr val="tx1"/>
                          </a:solidFill>
                          <a:latin typeface="+mn-lt"/>
                          <a:ea typeface="+mn-ea"/>
                          <a:cs typeface="+mn-cs"/>
                        </a:rPr>
                        <a:t>Yunan ordusu Doğu Trakya’yı boşalttıktan sonra bu bölgeyi Türk yönetimine teslim etmeyi kabul etmiştir. </a:t>
                      </a:r>
                      <a:endParaRPr lang="tr-TR" sz="2200" dirty="0"/>
                    </a:p>
                  </a:txBody>
                  <a:tcPr anchor="ctr"/>
                </a:tc>
                <a:tc>
                  <a:txBody>
                    <a:bodyPr/>
                    <a:lstStyle/>
                    <a:p>
                      <a:pPr algn="just"/>
                      <a:r>
                        <a:rPr lang="tr-TR" sz="2200" dirty="0"/>
                        <a:t>TBMM </a:t>
                      </a:r>
                      <a:r>
                        <a:rPr lang="tr-TR" sz="2200" dirty="0" err="1"/>
                        <a:t>Hükûmeti’nin</a:t>
                      </a:r>
                      <a:r>
                        <a:rPr lang="tr-TR" sz="2200" dirty="0"/>
                        <a:t> hâkimiyet alanı genişlemiştir.</a:t>
                      </a:r>
                    </a:p>
                  </a:txBody>
                  <a:tcPr anchor="ctr"/>
                </a:tc>
                <a:extLst>
                  <a:ext uri="{0D108BD9-81ED-4DB2-BD59-A6C34878D82A}">
                    <a16:rowId xmlns:a16="http://schemas.microsoft.com/office/drawing/2014/main" val="2011925378"/>
                  </a:ext>
                </a:extLst>
              </a:tr>
            </a:tbl>
          </a:graphicData>
        </a:graphic>
      </p:graphicFrame>
      <p:graphicFrame>
        <p:nvGraphicFramePr>
          <p:cNvPr id="13" name="Tablo 13">
            <a:extLst>
              <a:ext uri="{FF2B5EF4-FFF2-40B4-BE49-F238E27FC236}">
                <a16:creationId xmlns:a16="http://schemas.microsoft.com/office/drawing/2014/main" id="{DD63227A-B57D-487A-94E9-C5AA7348591C}"/>
              </a:ext>
            </a:extLst>
          </p:cNvPr>
          <p:cNvGraphicFramePr>
            <a:graphicFrameLocks noGrp="1"/>
          </p:cNvGraphicFramePr>
          <p:nvPr>
            <p:extLst>
              <p:ext uri="{D42A27DB-BD31-4B8C-83A1-F6EECF244321}">
                <p14:modId xmlns:p14="http://schemas.microsoft.com/office/powerpoint/2010/main" val="1498877147"/>
              </p:ext>
            </p:extLst>
          </p:nvPr>
        </p:nvGraphicFramePr>
        <p:xfrm>
          <a:off x="400050" y="2911743"/>
          <a:ext cx="491490" cy="2923034"/>
        </p:xfrm>
        <a:graphic>
          <a:graphicData uri="http://schemas.openxmlformats.org/drawingml/2006/table">
            <a:tbl>
              <a:tblPr firstRow="1" bandRow="1">
                <a:tableStyleId>{5940675A-B579-460E-94D1-54222C63F5DA}</a:tableStyleId>
              </a:tblPr>
              <a:tblGrid>
                <a:gridCol w="491490">
                  <a:extLst>
                    <a:ext uri="{9D8B030D-6E8A-4147-A177-3AD203B41FA5}">
                      <a16:colId xmlns:a16="http://schemas.microsoft.com/office/drawing/2014/main" val="1761444464"/>
                    </a:ext>
                  </a:extLst>
                </a:gridCol>
              </a:tblGrid>
              <a:tr h="870923">
                <a:tc>
                  <a:txBody>
                    <a:bodyPr/>
                    <a:lstStyle/>
                    <a:p>
                      <a:endParaRPr lang="tr-TR" sz="1400" dirty="0"/>
                    </a:p>
                    <a:p>
                      <a:r>
                        <a:rPr lang="tr-TR" sz="2200" dirty="0"/>
                        <a:t>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27786150"/>
                  </a:ext>
                </a:extLst>
              </a:tr>
              <a:tr h="590594">
                <a:tc>
                  <a:txBody>
                    <a:bodyPr/>
                    <a:lstStyle/>
                    <a:p>
                      <a:r>
                        <a:rPr lang="tr-TR" sz="2200" dirty="0"/>
                        <a:t>B)</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3161509"/>
                  </a:ext>
                </a:extLst>
              </a:tr>
              <a:tr h="870923">
                <a:tc>
                  <a:txBody>
                    <a:bodyPr/>
                    <a:lstStyle/>
                    <a:p>
                      <a:r>
                        <a:rPr lang="tr-TR" sz="2200" dirty="0"/>
                        <a:t>C)</a:t>
                      </a:r>
                    </a:p>
                    <a:p>
                      <a:endParaRPr lang="tr-TR" sz="2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29907969"/>
                  </a:ext>
                </a:extLst>
              </a:tr>
              <a:tr h="590594">
                <a:tc>
                  <a:txBody>
                    <a:bodyPr/>
                    <a:lstStyle/>
                    <a:p>
                      <a:r>
                        <a:rPr lang="tr-TR" sz="2200" dirty="0"/>
                        <a:t>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53071657"/>
                  </a:ext>
                </a:extLst>
              </a:tr>
            </a:tbl>
          </a:graphicData>
        </a:graphic>
      </p:graphicFrame>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854" y="3796104"/>
            <a:ext cx="509686" cy="47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60sngerisayımmp4">
            <a:hlinkClick r:id="" action="ppaction://media"/>
            <a:extLst>
              <a:ext uri="{FF2B5EF4-FFF2-40B4-BE49-F238E27FC236}">
                <a16:creationId xmlns:a16="http://schemas.microsoft.com/office/drawing/2014/main" id="{9FA32F4A-C9B4-40D2-BD83-E97E2C8BE245}"/>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6">
            <a:duotone>
              <a:schemeClr val="accent5">
                <a:shade val="45000"/>
                <a:satMod val="135000"/>
              </a:schemeClr>
              <a:prstClr val="white"/>
            </a:duotone>
            <a:lum contrast="20000"/>
          </a:blip>
          <a:stretch>
            <a:fillRect/>
          </a:stretch>
        </p:blipFill>
        <p:spPr>
          <a:xfrm>
            <a:off x="11007560" y="0"/>
            <a:ext cx="940205" cy="553821"/>
          </a:xfrm>
          <a:prstGeom prst="rect">
            <a:avLst/>
          </a:prstGeom>
          <a:effectLst>
            <a:softEdge rad="0"/>
          </a:effectLst>
        </p:spPr>
      </p:pic>
      <p:sp>
        <p:nvSpPr>
          <p:cNvPr id="9" name="Dikdörtgen 8">
            <a:extLst>
              <a:ext uri="{FF2B5EF4-FFF2-40B4-BE49-F238E27FC236}">
                <a16:creationId xmlns:a16="http://schemas.microsoft.com/office/drawing/2014/main" id="{F95C00C3-1156-4E40-8D8E-ABB6223DD1F7}"/>
              </a:ext>
            </a:extLst>
          </p:cNvPr>
          <p:cNvSpPr/>
          <p:nvPr/>
        </p:nvSpPr>
        <p:spPr>
          <a:xfrm>
            <a:off x="124042" y="899500"/>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41.</a:t>
            </a:r>
          </a:p>
        </p:txBody>
      </p:sp>
    </p:spTree>
    <p:extLst>
      <p:ext uri="{BB962C8B-B14F-4D97-AF65-F5344CB8AC3E}">
        <p14:creationId xmlns:p14="http://schemas.microsoft.com/office/powerpoint/2010/main" val="5926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10"/>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10"/>
                </p:tgtEl>
              </p:cMediaNode>
            </p:video>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57546" y="1090669"/>
            <a:ext cx="11141519" cy="5144878"/>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Millî Mücadele’nin sesini İnönü’de, Sakarya’da, Kocatepe’de de duyarsınız; sevda ile isyanı harmanlayan bir romanın sayfalarında da… Bu mücadeleye kimi elinde silahla katılmıştır, kimi kalemle… Romanlar, resimler, şiirler, heykeller… Milletimizin sevdasını da haykırır, isyanını da… Bazen, yaralanan askerin ayakta kalabilmek için uzanan elleri, bir heykeltıraşın çamurlu ellerine tutunur. Bazen de vatan için yola düşenlerin çilesi, bir hikâye yazarının kaleminde gözyaşı olup kalbe dökülür. </a:t>
            </a:r>
          </a:p>
          <a:p>
            <a:pPr algn="just"/>
            <a:endParaRPr lang="tr-TR" sz="1400" b="0" i="0" u="none" strike="noStrike" baseline="0" dirty="0">
              <a:latin typeface="Arial" panose="020B0604020202020204" pitchFamily="34" charset="0"/>
            </a:endParaRPr>
          </a:p>
          <a:p>
            <a:r>
              <a:rPr lang="tr-TR" sz="2300" b="1" i="0" u="none" strike="noStrike" baseline="0" dirty="0">
                <a:latin typeface="Arial" panose="020B0604020202020204" pitchFamily="34" charset="0"/>
              </a:rPr>
              <a:t>Bu metinde Millî Mücadele’nin hangi alanlara yansımasından bahsedilmektedir? </a:t>
            </a:r>
          </a:p>
          <a:p>
            <a:endParaRPr lang="tr-TR" sz="1400" b="0" i="0" u="none" strike="noStrike" baseline="0" dirty="0">
              <a:latin typeface="Arial" panose="020B0604020202020204" pitchFamily="34" charset="0"/>
            </a:endParaRPr>
          </a:p>
          <a:p>
            <a:pPr>
              <a:spcBef>
                <a:spcPts val="400"/>
              </a:spcBef>
            </a:pPr>
            <a:r>
              <a:rPr lang="tr-TR" sz="2400" dirty="0">
                <a:latin typeface="Arial" panose="020B0604020202020204" pitchFamily="34" charset="0"/>
              </a:rPr>
              <a:t>A) </a:t>
            </a:r>
            <a:r>
              <a:rPr lang="tr-TR" sz="2400" b="0" i="0" u="none" strike="noStrike" baseline="0" dirty="0">
                <a:latin typeface="Arial" panose="020B0604020202020204" pitchFamily="34" charset="0"/>
              </a:rPr>
              <a:t>Kültürel - Ekonomik </a:t>
            </a:r>
          </a:p>
          <a:p>
            <a:pPr>
              <a:spcBef>
                <a:spcPts val="400"/>
              </a:spcBef>
            </a:pPr>
            <a:r>
              <a:rPr lang="tr-TR" sz="2400" b="0" i="0" u="none" strike="noStrike" baseline="0" dirty="0">
                <a:latin typeface="Arial" panose="020B0604020202020204" pitchFamily="34" charset="0"/>
              </a:rPr>
              <a:t>B) Siyasi - Eğitim </a:t>
            </a:r>
          </a:p>
          <a:p>
            <a:pPr>
              <a:spcBef>
                <a:spcPts val="400"/>
              </a:spcBef>
            </a:pPr>
            <a:r>
              <a:rPr lang="tr-TR" sz="2400" b="0" i="0" u="none" strike="noStrike" baseline="0" dirty="0">
                <a:latin typeface="Arial" panose="020B0604020202020204" pitchFamily="34" charset="0"/>
              </a:rPr>
              <a:t>C) Hukuki - Diplomatik </a:t>
            </a:r>
          </a:p>
          <a:p>
            <a:pPr>
              <a:spcBef>
                <a:spcPts val="400"/>
              </a:spcBef>
            </a:pPr>
            <a:r>
              <a:rPr lang="tr-TR" sz="2400" b="0" i="0" u="none" strike="noStrike" baseline="0" dirty="0">
                <a:latin typeface="Arial" panose="020B0604020202020204" pitchFamily="34" charset="0"/>
              </a:rPr>
              <a:t>D) Sanat - Edebiyat </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546" y="5943661"/>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75AA7C0E-5AB0-4464-82DB-16BA1BEA6DAB}"/>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7B23EADD-4A43-406D-A47C-66E07DD8D768}"/>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DE2FA4A2-4B38-4E14-A1DB-F4DE09D8010A}"/>
              </a:ext>
            </a:extLst>
          </p:cNvPr>
          <p:cNvSpPr/>
          <p:nvPr/>
        </p:nvSpPr>
        <p:spPr>
          <a:xfrm>
            <a:off x="127570" y="880429"/>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42.</a:t>
            </a:r>
          </a:p>
        </p:txBody>
      </p:sp>
    </p:spTree>
    <p:extLst>
      <p:ext uri="{BB962C8B-B14F-4D97-AF65-F5344CB8AC3E}">
        <p14:creationId xmlns:p14="http://schemas.microsoft.com/office/powerpoint/2010/main" val="371106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16448" y="769914"/>
            <a:ext cx="11290219"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“Sakarya Zaferi’nden sonra düşman orduları Haymana, Mihalıççık ve Sivrihisar bölgelerini, bize yer yer ateş yığınlarıyla örtülü, ıssız ve engin bir virane hâlinde bıraktı. O afetlerden arta kalmış halkın, bu taş yığınları arasında, ilk insanlardan farkı yoktur. Bunlar, yarı çıplak hâlde dolaşıyor; alevin kararttığı harman yerlerinde toprağa, çamura karışmış yanık buğday ve mısır tanelerini iki taş arasında ezerek öğütmeye çalışıyor; adı bilinmez otlardan, ağaç köklerinden kendilerine bir çeşit yiyecek çıkarıyor ve bir yabancının ayak sesini duyunca her biri bir yana kaçıp bir kovuğa saklanıyordu.”</a:t>
            </a:r>
          </a:p>
          <a:p>
            <a:pPr algn="just"/>
            <a:endParaRPr lang="tr-TR" sz="10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Yakup Kadri Karaosmanoğlu’nun “Yaban” adlı romanından alınmış bu parçaya göre, aşağıdakilerden hangisine ulaşılabilir? </a:t>
            </a:r>
          </a:p>
          <a:p>
            <a:pPr algn="just"/>
            <a:endParaRPr lang="tr-TR" sz="10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Savaşın, halkı sosyoekonomik ve psikolojik açıdan etkilediğine </a:t>
            </a:r>
          </a:p>
          <a:p>
            <a:pPr algn="just">
              <a:spcBef>
                <a:spcPts val="400"/>
              </a:spcBef>
            </a:pPr>
            <a:r>
              <a:rPr lang="tr-TR" sz="2400" b="0" i="0" u="none" strike="noStrike" baseline="0" dirty="0">
                <a:latin typeface="Arial" panose="020B0604020202020204" pitchFamily="34" charset="0"/>
              </a:rPr>
              <a:t>B) Doğal olayların yıkıcı etkisinden bölge halkının mağdur olduğuna </a:t>
            </a:r>
          </a:p>
          <a:p>
            <a:pPr algn="just">
              <a:spcBef>
                <a:spcPts val="400"/>
              </a:spcBef>
            </a:pPr>
            <a:r>
              <a:rPr lang="tr-TR" sz="2400" b="0" i="0" u="none" strike="noStrike" baseline="0" dirty="0">
                <a:latin typeface="Arial" panose="020B0604020202020204" pitchFamily="34" charset="0"/>
              </a:rPr>
              <a:t>C) Türk halkının, Kurtuluş Savaşı’na maddi ve manevi destek verdiğine </a:t>
            </a:r>
          </a:p>
          <a:p>
            <a:pPr algn="just">
              <a:spcBef>
                <a:spcPts val="400"/>
              </a:spcBef>
            </a:pPr>
            <a:r>
              <a:rPr lang="tr-TR" sz="2400" b="0" i="0" u="none" strike="noStrike" baseline="0" dirty="0">
                <a:latin typeface="Arial" panose="020B0604020202020204" pitchFamily="34" charset="0"/>
              </a:rPr>
              <a:t>D) Türk ordusunun Sakarya Savaşı’nda ağır bir yenilgiye uğradığına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6448" y="480703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47D7BD73-F635-4F05-9AE9-973A821E1DEE}"/>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8479F4B3-5D5C-430E-93A5-269E92FC2BC5}"/>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B0F10732-146B-4F3A-9606-C286A4C5499C}"/>
              </a:ext>
            </a:extLst>
          </p:cNvPr>
          <p:cNvSpPr/>
          <p:nvPr/>
        </p:nvSpPr>
        <p:spPr>
          <a:xfrm>
            <a:off x="147648" y="74070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43.</a:t>
            </a:r>
          </a:p>
        </p:txBody>
      </p:sp>
    </p:spTree>
    <p:extLst>
      <p:ext uri="{BB962C8B-B14F-4D97-AF65-F5344CB8AC3E}">
        <p14:creationId xmlns:p14="http://schemas.microsoft.com/office/powerpoint/2010/main" val="333981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92599" y="840585"/>
            <a:ext cx="11094601" cy="3535230"/>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Atatürk’ün benimsediği halkçılık ilkesine göre köylü, işçi, sanayici ve tüccar gibi toplumu oluşturan sınıflar birbirine üstün değil, birbirinin destekçisidir. Hukuksal açıdan ayrıcalıkları yoktur.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bilgide halkçılık ilkesinin aşağıdaki kavramlardan hangisiyle ilişkisi vurgulanmıştır? </a:t>
            </a:r>
          </a:p>
          <a:p>
            <a:pPr algn="just"/>
            <a:endParaRPr lang="tr-TR" sz="2400" b="0" i="0" u="none" strike="noStrike" baseline="0" dirty="0">
              <a:latin typeface="Arial" panose="020B0604020202020204" pitchFamily="34" charset="0"/>
            </a:endParaRPr>
          </a:p>
          <a:p>
            <a:pPr defTabSz="838200">
              <a:tabLst>
                <a:tab pos="2060575" algn="l"/>
                <a:tab pos="4748213" algn="l"/>
              </a:tabLst>
            </a:pPr>
            <a:r>
              <a:rPr lang="tr-TR" sz="2400" b="0" i="0" u="none" strike="noStrike" baseline="0" dirty="0">
                <a:latin typeface="Arial" panose="020B0604020202020204" pitchFamily="34" charset="0"/>
              </a:rPr>
              <a:t>A) Eşitlik 	B) Özgürlük	C) Bağımsızlık 	D) Egemenlik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2599" y="3683311"/>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6725EB53-A936-4FD5-8B7F-6896C30F3C84}"/>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4633DD9E-054E-441C-B2E7-3D17DBD19846}"/>
              </a:ext>
            </a:extLst>
          </p:cNvPr>
          <p:cNvPicPr>
            <a:picLocks noChangeAspect="1"/>
          </p:cNvPicPr>
          <p:nvPr>
            <a:videoFile r:link="rId1"/>
            <p:extLst>
              <p:ext uri="{DAA4B4D4-6D71-4841-9C94-3DE7FCFB9230}">
                <p14:media xmlns:p14="http://schemas.microsoft.com/office/powerpoint/2010/main" r:embed="rId2">
                  <p14:trim st="32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8515E507-634E-478B-A4C5-CD83E9A40F17}"/>
              </a:ext>
            </a:extLst>
          </p:cNvPr>
          <p:cNvSpPr/>
          <p:nvPr/>
        </p:nvSpPr>
        <p:spPr>
          <a:xfrm>
            <a:off x="230312" y="103660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44.</a:t>
            </a:r>
          </a:p>
        </p:txBody>
      </p:sp>
    </p:spTree>
    <p:extLst>
      <p:ext uri="{BB962C8B-B14F-4D97-AF65-F5344CB8AC3E}">
        <p14:creationId xmlns:p14="http://schemas.microsoft.com/office/powerpoint/2010/main" val="612462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32207" y="1311006"/>
            <a:ext cx="10728159" cy="3920821"/>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Atatürk milliyetçiliği ayrıştırıcı değil, bütünleştiricidir. Yayılmacılık veya saldırganlıktan yana değildir. Toplum ve devlet düzeni içerisinde inanç ve mezhep ayrımcılığını reddeder.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bilgilere göre Atatürk milliyetçiliği ile ilgili aşağıdakilerden hangisine </a:t>
            </a:r>
            <a:r>
              <a:rPr lang="tr-TR" sz="2400" b="1" i="0" u="sng" strike="noStrike" baseline="0" dirty="0">
                <a:latin typeface="Arial" panose="020B0604020202020204" pitchFamily="34" charset="0"/>
              </a:rPr>
              <a:t>ulaşılamaz?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Birlik ve beraberliği sağlayıcıdır. </a:t>
            </a:r>
          </a:p>
          <a:p>
            <a:pPr algn="just">
              <a:spcBef>
                <a:spcPts val="400"/>
              </a:spcBef>
            </a:pPr>
            <a:r>
              <a:rPr lang="tr-TR" sz="2400" b="0" i="0" u="none" strike="noStrike" baseline="0" dirty="0">
                <a:latin typeface="Arial" panose="020B0604020202020204" pitchFamily="34" charset="0"/>
              </a:rPr>
              <a:t>B) Laik ve eşitlikçi bir düşünceye sahiptir. </a:t>
            </a:r>
          </a:p>
          <a:p>
            <a:pPr algn="just">
              <a:spcBef>
                <a:spcPts val="400"/>
              </a:spcBef>
            </a:pPr>
            <a:r>
              <a:rPr lang="tr-TR" sz="2400" b="0" i="0" u="none" strike="noStrike" baseline="0" dirty="0">
                <a:latin typeface="Arial" panose="020B0604020202020204" pitchFamily="34" charset="0"/>
              </a:rPr>
              <a:t>C) Irk birliğini temel almıştır. </a:t>
            </a:r>
          </a:p>
          <a:p>
            <a:pPr algn="just">
              <a:spcBef>
                <a:spcPts val="400"/>
              </a:spcBef>
            </a:pPr>
            <a:r>
              <a:rPr lang="tr-TR" sz="2400" b="0" i="0" u="none" strike="noStrike" baseline="0" dirty="0">
                <a:latin typeface="Arial" panose="020B0604020202020204" pitchFamily="34" charset="0"/>
              </a:rPr>
              <a:t>D) Barışçı bir politika hedeflemiştir.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2207" y="4586695"/>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F7B4D8CB-6682-4273-8F5B-3238278EF8B5}"/>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8497E290-1455-4495-9330-60943B08CB85}"/>
              </a:ext>
            </a:extLst>
          </p:cNvPr>
          <p:cNvPicPr>
            <a:picLocks noChangeAspect="1"/>
          </p:cNvPicPr>
          <p:nvPr>
            <a:videoFile r:link="rId1"/>
            <p:extLst>
              <p:ext uri="{DAA4B4D4-6D71-4841-9C94-3DE7FCFB9230}">
                <p14:media xmlns:p14="http://schemas.microsoft.com/office/powerpoint/2010/main" r:embed="rId2">
                  <p14:trim st="32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C8C37B14-CF00-474E-B2BD-BBD596E539A5}"/>
              </a:ext>
            </a:extLst>
          </p:cNvPr>
          <p:cNvSpPr/>
          <p:nvPr/>
        </p:nvSpPr>
        <p:spPr>
          <a:xfrm>
            <a:off x="273434" y="104939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45.</a:t>
            </a:r>
          </a:p>
        </p:txBody>
      </p:sp>
    </p:spTree>
    <p:extLst>
      <p:ext uri="{BB962C8B-B14F-4D97-AF65-F5344CB8AC3E}">
        <p14:creationId xmlns:p14="http://schemas.microsoft.com/office/powerpoint/2010/main" val="158218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08917" y="966951"/>
            <a:ext cx="10880828" cy="5091141"/>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Laiklik ilkesi, din ve vicdan hürriyetini hayata geçirerek ülkemizde dinin gerçek yönleriyle anlaşılıp serbestçe yaşanmasının yolunu açmıştır. Ayrıca insanlar arasında inanç farklılıklarından kaynaklanan ayrıcalıkları da ortadan kaldırmıştır.</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Buna göre laiklik ilkesinin; </a:t>
            </a:r>
            <a:endParaRPr lang="tr-TR" sz="2400" b="0" i="0" u="none" strike="noStrike" baseline="0" dirty="0">
              <a:latin typeface="Arial" panose="020B0604020202020204" pitchFamily="34" charset="0"/>
            </a:endParaRPr>
          </a:p>
          <a:p>
            <a:pPr algn="just"/>
            <a:r>
              <a:rPr lang="da-DK" sz="2400" b="0" i="0" u="none" strike="noStrike" baseline="0" dirty="0">
                <a:latin typeface="Arial" panose="020B0604020202020204" pitchFamily="34" charset="0"/>
              </a:rPr>
              <a:t>I. Toplumsal barışın ve huzurun sağlanması, </a:t>
            </a:r>
          </a:p>
          <a:p>
            <a:pPr algn="just"/>
            <a:r>
              <a:rPr lang="tr-TR" sz="2400" b="0" i="0" u="none" strike="noStrike" baseline="0" dirty="0">
                <a:latin typeface="Arial" panose="020B0604020202020204" pitchFamily="34" charset="0"/>
              </a:rPr>
              <a:t>II. Toplumun ekonomik refah düzeyinin artırılması, </a:t>
            </a:r>
          </a:p>
          <a:p>
            <a:pPr algn="just"/>
            <a:r>
              <a:rPr lang="tr-TR" sz="2400" b="0" i="0" u="none" strike="noStrike" baseline="0" dirty="0">
                <a:latin typeface="Arial" panose="020B0604020202020204" pitchFamily="34" charset="0"/>
              </a:rPr>
              <a:t>III. Halkın kendi geleceğini kendisinin belirlemesi, </a:t>
            </a:r>
          </a:p>
          <a:p>
            <a:pPr algn="just"/>
            <a:r>
              <a:rPr lang="tr-TR" sz="2400" b="0" i="0" u="none" strike="noStrike" baseline="0" dirty="0">
                <a:latin typeface="Arial" panose="020B0604020202020204" pitchFamily="34" charset="0"/>
              </a:rPr>
              <a:t>IV. Özgür bir toplum için evrensel değerlerin esas alınması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durumlarından hangilerine katkı sağladığı söylenebilir? </a:t>
            </a:r>
          </a:p>
          <a:p>
            <a:pPr algn="just"/>
            <a:endParaRPr lang="tr-TR" sz="24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 ve IV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III ve IV </a:t>
            </a:r>
            <a:endParaRPr lang="tr-TR" altLang="tr-TR" sz="2400" b="1" dirty="0"/>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95287" y="5554569"/>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387C992B-FB24-4F05-91F2-9E383BADA0DC}"/>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FAFC53F1-571E-4A3B-88F4-15B18CCEB9D8}"/>
              </a:ext>
            </a:extLst>
          </p:cNvPr>
          <p:cNvPicPr>
            <a:picLocks noChangeAspect="1"/>
          </p:cNvPicPr>
          <p:nvPr>
            <a:videoFile r:link="rId1"/>
            <p:extLst>
              <p:ext uri="{DAA4B4D4-6D71-4841-9C94-3DE7FCFB9230}">
                <p14:media xmlns:p14="http://schemas.microsoft.com/office/powerpoint/2010/main" r:embed="rId2">
                  <p14:trim st="27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4CAB8EAE-7A5D-4ECD-93CA-A0C6DFBA3B4D}"/>
              </a:ext>
            </a:extLst>
          </p:cNvPr>
          <p:cNvSpPr/>
          <p:nvPr/>
        </p:nvSpPr>
        <p:spPr>
          <a:xfrm>
            <a:off x="168667" y="1028595"/>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46.</a:t>
            </a:r>
          </a:p>
        </p:txBody>
      </p:sp>
    </p:spTree>
    <p:extLst>
      <p:ext uri="{BB962C8B-B14F-4D97-AF65-F5344CB8AC3E}">
        <p14:creationId xmlns:p14="http://schemas.microsoft.com/office/powerpoint/2010/main" val="51965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80980" y="463405"/>
            <a:ext cx="10917715"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Türkiye, 1929’a kadar özel girişimi destekleyen bir kalkınma hedefi yürütmüştür. Fakat özel girişimciliğin deneyimsizliği, sermaye ve teknik bilgi yetersizliği ile nitelikli iş gücü eksikliği gibi sorunlar ekonomik kalkınmada istenilen düzeye gelinmesini engellemiştir. Bunun sonucunda Türkiye, ekonomik kalkınmayı daha hızlı gerçekleştirebilmek için devletçilik uygulamasına geçmiştir.</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bilgilere göre devletçilikle ilgili aşağıdakilerden hangisi söylenebilir?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Uluslararası baskılar sonucunda benimsendiği </a:t>
            </a:r>
          </a:p>
          <a:p>
            <a:pPr algn="just">
              <a:spcBef>
                <a:spcPts val="400"/>
              </a:spcBef>
            </a:pPr>
            <a:r>
              <a:rPr lang="tr-TR" sz="2400" b="0" i="0" u="none" strike="noStrike" baseline="0" dirty="0">
                <a:latin typeface="Arial" panose="020B0604020202020204" pitchFamily="34" charset="0"/>
              </a:rPr>
              <a:t>B) Türkiye’nin o günkü ihtiyaçlarından ortaya çıktığı </a:t>
            </a:r>
          </a:p>
          <a:p>
            <a:pPr algn="just">
              <a:spcBef>
                <a:spcPts val="400"/>
              </a:spcBef>
            </a:pPr>
            <a:r>
              <a:rPr lang="tr-TR" sz="2400" b="0" i="0" u="none" strike="noStrike" baseline="0" dirty="0">
                <a:latin typeface="Arial" panose="020B0604020202020204" pitchFamily="34" charset="0"/>
              </a:rPr>
              <a:t>C) Özel mülkiyete karşı bir ekonomik model olduğu </a:t>
            </a:r>
          </a:p>
          <a:p>
            <a:pPr algn="just">
              <a:spcBef>
                <a:spcPts val="400"/>
              </a:spcBef>
            </a:pPr>
            <a:r>
              <a:rPr lang="tr-TR" sz="2400" b="0" i="0" u="none" strike="noStrike" baseline="0" dirty="0">
                <a:latin typeface="Arial" panose="020B0604020202020204" pitchFamily="34" charset="0"/>
              </a:rPr>
              <a:t>D) Türk halkına millî kimlik kazandırmayı amaçladığı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0980" y="4397180"/>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2E29ACAE-1655-4ABF-9757-838E69ADF5A6}"/>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1648C24D-AEEB-421A-BEEB-F4ACC1A1DEB1}"/>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764D6196-DAA4-4164-BF8E-E722A268D324}"/>
              </a:ext>
            </a:extLst>
          </p:cNvPr>
          <p:cNvSpPr/>
          <p:nvPr/>
        </p:nvSpPr>
        <p:spPr>
          <a:xfrm>
            <a:off x="235355" y="936212"/>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47.</a:t>
            </a:r>
          </a:p>
        </p:txBody>
      </p:sp>
    </p:spTree>
    <p:extLst>
      <p:ext uri="{BB962C8B-B14F-4D97-AF65-F5344CB8AC3E}">
        <p14:creationId xmlns:p14="http://schemas.microsoft.com/office/powerpoint/2010/main" val="412593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32207" y="1034319"/>
            <a:ext cx="10960132" cy="4956151"/>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İnkılapçılık ilkesi, Atatürk’ün kültür ve uygarlık anlayışı ile yakından ilgilidir. Şöyle ki Atatürk kültür ile uygarlığı aynı görmüş, tüm insanlığa ait değerler olarak ele almıştır. Uygarlığı yüksek kültür olarak gören Atatürk’e göre çağdaş uygarlığın doğuşunda bütün ulusların katkısı vardır. Bu uygarlığa katkı yapamayacak kadar içe kapalı olan toplumların yaşama şansı yoktur.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metinde Atatürk’ün inkılapçılık anlayışının aşağıdaki özelliklerinden hangisine vurgu yapılmaktadır?</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Millî değerlere bağlılığına </a:t>
            </a:r>
          </a:p>
          <a:p>
            <a:pPr algn="just">
              <a:spcBef>
                <a:spcPts val="400"/>
              </a:spcBef>
            </a:pPr>
            <a:r>
              <a:rPr lang="tr-TR" sz="2400" b="0" i="0" u="none" strike="noStrike" baseline="0" dirty="0">
                <a:latin typeface="Arial" panose="020B0604020202020204" pitchFamily="34" charset="0"/>
              </a:rPr>
              <a:t>B) Üretime katkı sağlamasına </a:t>
            </a:r>
          </a:p>
          <a:p>
            <a:pPr algn="just">
              <a:spcBef>
                <a:spcPts val="400"/>
              </a:spcBef>
            </a:pPr>
            <a:r>
              <a:rPr lang="tr-TR" sz="2400" b="0" i="0" u="none" strike="noStrike" baseline="0" dirty="0">
                <a:latin typeface="Arial" panose="020B0604020202020204" pitchFamily="34" charset="0"/>
              </a:rPr>
              <a:t>C) Evrensel nitelikler taşımasına </a:t>
            </a:r>
          </a:p>
          <a:p>
            <a:pPr algn="just">
              <a:spcBef>
                <a:spcPts val="400"/>
              </a:spcBef>
            </a:pPr>
            <a:r>
              <a:rPr lang="tr-TR" sz="2400" b="0" i="0" u="none" strike="noStrike" baseline="0" dirty="0">
                <a:latin typeface="Arial" panose="020B0604020202020204" pitchFamily="34" charset="0"/>
              </a:rPr>
              <a:t>D) Tam bağımsızlığa olan inancına </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2755" y="519410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BB956A31-0405-4DE2-B3FE-FF9B4C3FE56B}"/>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47831F71-CC9F-47DC-8270-417DA778E9EC}"/>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0A9E59F3-BF34-4764-8AD9-F86BD67CAE91}"/>
              </a:ext>
            </a:extLst>
          </p:cNvPr>
          <p:cNvSpPr/>
          <p:nvPr/>
        </p:nvSpPr>
        <p:spPr>
          <a:xfrm>
            <a:off x="230312" y="931144"/>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48.</a:t>
            </a:r>
          </a:p>
        </p:txBody>
      </p:sp>
    </p:spTree>
    <p:extLst>
      <p:ext uri="{BB962C8B-B14F-4D97-AF65-F5344CB8AC3E}">
        <p14:creationId xmlns:p14="http://schemas.microsoft.com/office/powerpoint/2010/main" val="199679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85627" y="1129856"/>
            <a:ext cx="11238205" cy="4598287"/>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Manastır Askeri İdadisi yıllarında Mustafa Kemal’i en çok etkileyen olaylardan biri de 1897 Türk – Yunan Savaşı olmuştur. Bu savaşta Türk ordusu savaş meydanında zafer kazanmasına rağmen barış masasında istediğini elde edememiştir.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durum Mustafa Kemal’de, Osmanlı Devleti’nde aşağıdakilerden hangisinin iyi yönetilemediği fikri oluşturmuştur? </a:t>
            </a:r>
          </a:p>
          <a:p>
            <a:pPr algn="just"/>
            <a:endParaRPr lang="tr-TR" sz="2400" b="0" i="0" u="none" strike="noStrike" baseline="0" dirty="0">
              <a:latin typeface="Arial" panose="020B0604020202020204" pitchFamily="34" charset="0"/>
            </a:endParaRPr>
          </a:p>
          <a:p>
            <a:pPr algn="just">
              <a:spcBef>
                <a:spcPts val="400"/>
              </a:spcBef>
            </a:pPr>
            <a:r>
              <a:rPr lang="tr-TR" sz="2400" dirty="0">
                <a:latin typeface="Arial" panose="020B0604020202020204" pitchFamily="34" charset="0"/>
              </a:rPr>
              <a:t>A) </a:t>
            </a:r>
            <a:r>
              <a:rPr lang="tr-TR" sz="2400" b="0" i="0" u="none" strike="noStrike" baseline="0" dirty="0">
                <a:latin typeface="Arial" panose="020B0604020202020204" pitchFamily="34" charset="0"/>
              </a:rPr>
              <a:t>Millî kültür çalışmalarının </a:t>
            </a:r>
          </a:p>
          <a:p>
            <a:pPr algn="just">
              <a:spcBef>
                <a:spcPts val="400"/>
              </a:spcBef>
            </a:pPr>
            <a:r>
              <a:rPr lang="tr-TR" sz="2400" b="0" i="0" u="none" strike="noStrike" baseline="0" dirty="0">
                <a:latin typeface="Arial" panose="020B0604020202020204" pitchFamily="34" charset="0"/>
              </a:rPr>
              <a:t>B) Millî </a:t>
            </a:r>
            <a:r>
              <a:rPr lang="tr-TR" sz="2400" dirty="0">
                <a:latin typeface="Arial" panose="020B0604020202020204" pitchFamily="34" charset="0"/>
              </a:rPr>
              <a:t>eğitimin </a:t>
            </a:r>
          </a:p>
          <a:p>
            <a:pPr algn="just">
              <a:spcBef>
                <a:spcPts val="400"/>
              </a:spcBef>
            </a:pPr>
            <a:r>
              <a:rPr lang="tr-TR" sz="2400" dirty="0">
                <a:latin typeface="Arial" panose="020B0604020202020204" pitchFamily="34" charset="0"/>
              </a:rPr>
              <a:t>C) Ekonominin </a:t>
            </a:r>
          </a:p>
          <a:p>
            <a:pPr algn="just">
              <a:spcBef>
                <a:spcPts val="400"/>
              </a:spcBef>
            </a:pPr>
            <a:r>
              <a:rPr lang="tr-TR" sz="2400" dirty="0">
                <a:latin typeface="Arial" panose="020B0604020202020204" pitchFamily="34" charset="0"/>
              </a:rPr>
              <a:t>D) Dış politikanın </a:t>
            </a:r>
            <a:endParaRPr lang="tr-TR" altLang="tr-TR" sz="2400" b="1" dirty="0"/>
          </a:p>
          <a:p>
            <a:pPr algn="just"/>
            <a:endParaRPr lang="tr-TR" sz="2400" dirty="0">
              <a:latin typeface="Arial" panose="020B0604020202020204" pitchFamily="34" charset="0"/>
            </a:endParaRP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7271" y="5168018"/>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r>
              <a:rPr lang="tr-TR" sz="2400" dirty="0">
                <a:solidFill>
                  <a:schemeClr val="accent1">
                    <a:lumMod val="20000"/>
                    <a:lumOff val="80000"/>
                  </a:schemeClr>
                </a:solidFill>
                <a:effectLst>
                  <a:outerShdw blurRad="38100" dist="38100" dir="2700000" algn="tl">
                    <a:srgbClr val="C0C0C0"/>
                  </a:outerShdw>
                </a:effectLst>
              </a:rPr>
              <a:t>LGS-2018</a:t>
            </a:r>
          </a:p>
        </p:txBody>
      </p:sp>
      <p:sp>
        <p:nvSpPr>
          <p:cNvPr id="8" name="Unvan 1">
            <a:extLst>
              <a:ext uri="{FF2B5EF4-FFF2-40B4-BE49-F238E27FC236}">
                <a16:creationId xmlns:a16="http://schemas.microsoft.com/office/drawing/2014/main" id="{6DA94D7D-C430-436E-AF0B-17758B7D0A6E}"/>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ED2AB822-6F7C-4B2D-9105-27E891A79109}"/>
              </a:ext>
            </a:extLst>
          </p:cNvPr>
          <p:cNvPicPr>
            <a:picLocks noChangeAspect="1"/>
          </p:cNvPicPr>
          <p:nvPr>
            <a:videoFile r:link="rId1"/>
            <p:extLst>
              <p:ext uri="{DAA4B4D4-6D71-4841-9C94-3DE7FCFB9230}">
                <p14:media xmlns:p14="http://schemas.microsoft.com/office/powerpoint/2010/main" r:embed="rId2">
                  <p14:trim st="26037"/>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AF435066-ED2E-4C53-9076-0A966128DF46}"/>
              </a:ext>
            </a:extLst>
          </p:cNvPr>
          <p:cNvSpPr/>
          <p:nvPr/>
        </p:nvSpPr>
        <p:spPr>
          <a:xfrm>
            <a:off x="187728" y="868246"/>
            <a:ext cx="585627"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a:t>
            </a:r>
          </a:p>
        </p:txBody>
      </p:sp>
    </p:spTree>
    <p:extLst>
      <p:ext uri="{BB962C8B-B14F-4D97-AF65-F5344CB8AC3E}">
        <p14:creationId xmlns:p14="http://schemas.microsoft.com/office/powerpoint/2010/main" val="164341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126"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98643" y="485702"/>
            <a:ext cx="11023297"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Atatürk’ün inkılapçılık anlayışı sürekli bir değişim ve gelişimi öngörmektedir. Ancak bunun yalnızca kültürel değerlerine ve geleneklerine bağlı, aynı zamanda her türlü yeniliğe sonuna kadar açık bireylerle gerçekleşebileceğine inanmıştır. Atatürk bu düşüncelerini “Biz, kendi benliğimiz içinde ve kendi mizaç ve tabiatımızla ilerliyoruz ve ilerleyeceğiz.” sözüyle dile getirmiştir.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metinde, Atatürk inkılapçılığının dayandığı aşağıdaki esaslardan hangileri üzerinde durulmuştur? </a:t>
            </a:r>
          </a:p>
          <a:p>
            <a:pPr algn="just"/>
            <a:endParaRPr lang="tr-TR" sz="2400" b="1" i="0" u="none" strike="noStrike" baseline="0" dirty="0">
              <a:latin typeface="Arial" panose="020B0604020202020204" pitchFamily="34" charset="0"/>
            </a:endParaRPr>
          </a:p>
          <a:p>
            <a:pPr algn="just"/>
            <a:r>
              <a:rPr lang="tr-TR" sz="2400" dirty="0">
                <a:latin typeface="Arial" panose="020B0604020202020204" pitchFamily="34" charset="0"/>
              </a:rPr>
              <a:t>A) </a:t>
            </a:r>
            <a:r>
              <a:rPr lang="de-DE" sz="2400" b="0" i="0" u="none" strike="noStrike" baseline="0" dirty="0" err="1">
                <a:latin typeface="Arial" panose="020B0604020202020204" pitchFamily="34" charset="0"/>
              </a:rPr>
              <a:t>Millî</a:t>
            </a:r>
            <a:r>
              <a:rPr lang="de-DE" sz="2400" b="0" i="0" u="none" strike="noStrike" baseline="0" dirty="0">
                <a:latin typeface="Arial" panose="020B0604020202020204" pitchFamily="34" charset="0"/>
              </a:rPr>
              <a:t> </a:t>
            </a:r>
            <a:r>
              <a:rPr lang="de-DE" sz="2400" b="0" i="0" u="none" strike="noStrike" baseline="0" dirty="0" err="1">
                <a:latin typeface="Arial" panose="020B0604020202020204" pitchFamily="34" charset="0"/>
              </a:rPr>
              <a:t>birlik</a:t>
            </a:r>
            <a:r>
              <a:rPr lang="de-DE" sz="2400" b="0" i="0" u="none" strike="noStrike" baseline="0" dirty="0">
                <a:latin typeface="Arial" panose="020B0604020202020204" pitchFamily="34" charset="0"/>
              </a:rPr>
              <a:t> </a:t>
            </a:r>
            <a:r>
              <a:rPr lang="de-DE" sz="2400" b="0" i="0" u="none" strike="noStrike" baseline="0" dirty="0" err="1">
                <a:latin typeface="Arial" panose="020B0604020202020204" pitchFamily="34" charset="0"/>
              </a:rPr>
              <a:t>ve</a:t>
            </a:r>
            <a:r>
              <a:rPr lang="de-DE" sz="2400" b="0" i="0" u="none" strike="noStrike" baseline="0" dirty="0">
                <a:latin typeface="Arial" panose="020B0604020202020204" pitchFamily="34" charset="0"/>
              </a:rPr>
              <a:t> </a:t>
            </a:r>
            <a:r>
              <a:rPr lang="de-DE" sz="2400" b="0" i="0" u="none" strike="noStrike" baseline="0" dirty="0" err="1">
                <a:latin typeface="Arial" panose="020B0604020202020204" pitchFamily="34" charset="0"/>
              </a:rPr>
              <a:t>beraberlik</a:t>
            </a:r>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B) Bağımsızlık ve özgürlük</a:t>
            </a:r>
          </a:p>
          <a:p>
            <a:pPr algn="just"/>
            <a:r>
              <a:rPr lang="de-DE" sz="2400" dirty="0">
                <a:latin typeface="Arial" panose="020B0604020202020204" pitchFamily="34" charset="0"/>
              </a:rPr>
              <a:t>C) </a:t>
            </a:r>
            <a:r>
              <a:rPr lang="de-DE" sz="2400" dirty="0" err="1">
                <a:latin typeface="Arial" panose="020B0604020202020204" pitchFamily="34" charset="0"/>
              </a:rPr>
              <a:t>Millîlik</a:t>
            </a:r>
            <a:r>
              <a:rPr lang="de-DE" sz="2400" dirty="0">
                <a:latin typeface="Arial" panose="020B0604020202020204" pitchFamily="34" charset="0"/>
              </a:rPr>
              <a:t> </a:t>
            </a:r>
            <a:r>
              <a:rPr lang="de-DE" sz="2400" dirty="0" err="1">
                <a:latin typeface="Arial" panose="020B0604020202020204" pitchFamily="34" charset="0"/>
              </a:rPr>
              <a:t>ve</a:t>
            </a:r>
            <a:r>
              <a:rPr lang="de-DE" sz="2400" dirty="0">
                <a:latin typeface="Arial" panose="020B0604020202020204" pitchFamily="34" charset="0"/>
              </a:rPr>
              <a:t> </a:t>
            </a:r>
            <a:r>
              <a:rPr lang="de-DE" sz="2400" dirty="0" err="1">
                <a:latin typeface="Arial" panose="020B0604020202020204" pitchFamily="34" charset="0"/>
              </a:rPr>
              <a:t>dinamiklik</a:t>
            </a:r>
            <a:endParaRPr lang="de-DE" sz="2400" dirty="0">
              <a:latin typeface="Arial" panose="020B0604020202020204" pitchFamily="34" charset="0"/>
            </a:endParaRPr>
          </a:p>
          <a:p>
            <a:pPr algn="just"/>
            <a:r>
              <a:rPr lang="tr-TR" sz="2400" b="0" i="0" u="none" strike="noStrike" baseline="0" dirty="0">
                <a:latin typeface="Arial" panose="020B0604020202020204" pitchFamily="34" charset="0"/>
              </a:rPr>
              <a:t>D) Barışçılık ve eşitlik</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8643" y="4970800"/>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E8E2717F-F28D-419F-ABA7-B1407AFA26CF}"/>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EA3BE124-BC96-4776-9DF9-9CD7A28B35D9}"/>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237AFE35-AAFB-4B80-9007-BBA6A7AAE534}"/>
              </a:ext>
            </a:extLst>
          </p:cNvPr>
          <p:cNvSpPr/>
          <p:nvPr/>
        </p:nvSpPr>
        <p:spPr>
          <a:xfrm>
            <a:off x="132408" y="855769"/>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49.</a:t>
            </a:r>
          </a:p>
        </p:txBody>
      </p:sp>
    </p:spTree>
    <p:extLst>
      <p:ext uri="{BB962C8B-B14F-4D97-AF65-F5344CB8AC3E}">
        <p14:creationId xmlns:p14="http://schemas.microsoft.com/office/powerpoint/2010/main" val="216755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21933" y="769914"/>
            <a:ext cx="11037608"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“Ellerimiz deniz kıyısında ve ellerimiz zincirlerle bağlı bir hâlde bulunuyor ve: ‘Ah bir kere hür olsak da şu denizde bir yüzsek’ diyorduk. İşte bugün hürriyetimizi aldık ve zincirlerimizi kırdık, denizde yüzmemize bir mâni kalmadı. Fakat bir türlü suya giremiyoruz. Ayağımızı denize sokuyoruz, soğuk var. Dalsak da yüzme bilmediğimiz için batacak, boğulacağız. Demek ki, gaye hür olmaktan ibaret değilmiş. İş, yüzmeyi öğrenmekte ve kurtulmanın çaresine bakmaktaymış. İşte meydan. Ordu vazifesini yaptı. Memleketin ilim ve irfan erbabı, kendilerini göstersinler. Bu vatanı hür ve mesut hâle getirsinler.”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Atatürk, bu sözleriyle aşağıdakilerden hangisini anlatmak istemiştir?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Ordunun yapısında köklü değişiklikler yapılmalıdır. </a:t>
            </a:r>
          </a:p>
          <a:p>
            <a:pPr algn="just">
              <a:spcBef>
                <a:spcPts val="400"/>
              </a:spcBef>
            </a:pPr>
            <a:r>
              <a:rPr lang="tr-TR" sz="2400" b="0" i="0" u="none" strike="noStrike" baseline="0" dirty="0">
                <a:latin typeface="Arial" panose="020B0604020202020204" pitchFamily="34" charset="0"/>
              </a:rPr>
              <a:t>B) Dış politika ilkeleri gözden geçirilmelidir. </a:t>
            </a:r>
          </a:p>
          <a:p>
            <a:pPr algn="just">
              <a:spcBef>
                <a:spcPts val="400"/>
              </a:spcBef>
            </a:pPr>
            <a:r>
              <a:rPr lang="tr-TR" sz="2400" b="0" i="0" u="none" strike="noStrike" baseline="0" dirty="0">
                <a:latin typeface="Arial" panose="020B0604020202020204" pitchFamily="34" charset="0"/>
              </a:rPr>
              <a:t>C) Devlet yönetiminde geleneksel yapı korunmalıdır. </a:t>
            </a:r>
          </a:p>
          <a:p>
            <a:pPr algn="just">
              <a:spcBef>
                <a:spcPts val="400"/>
              </a:spcBef>
            </a:pPr>
            <a:r>
              <a:rPr lang="tr-TR" sz="2400" b="0" i="0" u="none" strike="noStrike" baseline="0" dirty="0">
                <a:latin typeface="Arial" panose="020B0604020202020204" pitchFamily="34" charset="0"/>
              </a:rPr>
              <a:t>D) Eğitim ve kültür alanındaki çalışmalara önem verilmelidir.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1933" y="5973028"/>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752879AC-CA11-4CC7-ACAB-D7D68E370E7C}"/>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CD691764-9093-4CAF-9BAB-9CC90157220B}"/>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5E668083-4208-45B5-9529-67C85835AD2D}"/>
              </a:ext>
            </a:extLst>
          </p:cNvPr>
          <p:cNvSpPr/>
          <p:nvPr/>
        </p:nvSpPr>
        <p:spPr>
          <a:xfrm>
            <a:off x="250860" y="851672"/>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50.</a:t>
            </a:r>
          </a:p>
        </p:txBody>
      </p:sp>
    </p:spTree>
    <p:extLst>
      <p:ext uri="{BB962C8B-B14F-4D97-AF65-F5344CB8AC3E}">
        <p14:creationId xmlns:p14="http://schemas.microsoft.com/office/powerpoint/2010/main" val="198733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46338" y="357981"/>
            <a:ext cx="10807547"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Cumhuriyet Dönemi’nde Türkiye’deki yüksek öğretimi incelemesi ve bir reform tasarısı hazırlaması için İsviçre’den Prof. Dr. Albert </a:t>
            </a:r>
            <a:r>
              <a:rPr lang="tr-TR" sz="2400" b="0" i="0" u="none" strike="noStrike" baseline="0" dirty="0" err="1">
                <a:latin typeface="Arial" panose="020B0604020202020204" pitchFamily="34" charset="0"/>
              </a:rPr>
              <a:t>Malche</a:t>
            </a:r>
            <a:r>
              <a:rPr lang="tr-TR" sz="2400" b="0" i="0" u="none" strike="noStrike" baseline="0" dirty="0">
                <a:latin typeface="Arial" panose="020B0604020202020204" pitchFamily="34" charset="0"/>
              </a:rPr>
              <a:t> davet </a:t>
            </a:r>
            <a:r>
              <a:rPr lang="tr-TR" sz="2400" b="0" i="0" u="none" strike="noStrike" baseline="0" dirty="0" err="1">
                <a:latin typeface="Arial" panose="020B0604020202020204" pitchFamily="34" charset="0"/>
              </a:rPr>
              <a:t>ediimişti</a:t>
            </a:r>
            <a:r>
              <a:rPr lang="tr-TR" sz="2400" b="0" i="0" u="none" strike="noStrike" baseline="0" dirty="0">
                <a:latin typeface="Arial" panose="020B0604020202020204" pitchFamily="34" charset="0"/>
              </a:rPr>
              <a:t>. Albert </a:t>
            </a:r>
            <a:r>
              <a:rPr lang="tr-TR" sz="2400" b="0" i="0" u="none" strike="noStrike" baseline="0" dirty="0" err="1">
                <a:latin typeface="Arial" panose="020B0604020202020204" pitchFamily="34" charset="0"/>
              </a:rPr>
              <a:t>Malche</a:t>
            </a:r>
            <a:r>
              <a:rPr lang="tr-TR" sz="2400" b="0" i="0" u="none" strike="noStrike" baseline="0" dirty="0">
                <a:latin typeface="Arial" panose="020B0604020202020204" pitchFamily="34" charset="0"/>
              </a:rPr>
              <a:t> bir rapor hazırlayarak Atatürk’e sunmuştu. </a:t>
            </a:r>
            <a:r>
              <a:rPr lang="tr-TR" sz="2400" b="0" i="0" u="none" strike="noStrike" baseline="0" dirty="0" err="1">
                <a:latin typeface="Arial" panose="020B0604020202020204" pitchFamily="34" charset="0"/>
              </a:rPr>
              <a:t>Malche’nin</a:t>
            </a:r>
            <a:r>
              <a:rPr lang="tr-TR" sz="2400" b="0" i="0" u="none" strike="noStrike" baseline="0" dirty="0">
                <a:latin typeface="Arial" panose="020B0604020202020204" pitchFamily="34" charset="0"/>
              </a:rPr>
              <a:t> hazırladığı raporu titizlikle inceleyen Atatürk düşüncelerini şu şekilde ifade etmiştir. “Bir milleti ancak ve ancak o milletin içinden çıkanlar yükseltebilir... Bir yabancı âlimin fikirlerinden, görüşlerinden ve tetkiklerinden istifade edeceğiz fakat asıl çareyi, asıl kararı kendi içimizden çıkarmak mecburiyetindeyiz.”</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Atatürk bu parçada geçen sözüyle aşağıdakilerden hangisine vurgu yapmıştır? </a:t>
            </a:r>
          </a:p>
          <a:p>
            <a:pPr algn="just"/>
            <a:endParaRPr lang="tr-TR" sz="2400" b="0" i="0" u="none" strike="noStrike" baseline="0" dirty="0">
              <a:latin typeface="Arial" panose="020B0604020202020204" pitchFamily="34" charset="0"/>
            </a:endParaRPr>
          </a:p>
          <a:p>
            <a:pPr algn="just">
              <a:tabLst>
                <a:tab pos="1255713" algn="l"/>
                <a:tab pos="2335213" algn="l"/>
                <a:tab pos="3943350" algn="l"/>
                <a:tab pos="5287963" algn="l"/>
                <a:tab pos="5916613" algn="l"/>
                <a:tab pos="6731000" algn="l"/>
                <a:tab pos="8339138" algn="l"/>
              </a:tabLst>
            </a:pPr>
            <a:r>
              <a:rPr lang="tr-TR" sz="2400" b="0" i="0" u="none" strike="noStrike" baseline="0" dirty="0">
                <a:latin typeface="Arial" panose="020B0604020202020204" pitchFamily="34" charset="0"/>
              </a:rPr>
              <a:t>A) Millîliğe </a:t>
            </a:r>
            <a:r>
              <a:rPr lang="tr-TR" sz="2400" dirty="0">
                <a:latin typeface="Arial" panose="020B0604020202020204" pitchFamily="34" charset="0"/>
              </a:rPr>
              <a:t>	</a:t>
            </a:r>
            <a:r>
              <a:rPr lang="tr-TR" sz="2400" b="0" i="0" u="none" strike="noStrike" baseline="0" dirty="0">
                <a:latin typeface="Arial" panose="020B0604020202020204" pitchFamily="34" charset="0"/>
              </a:rPr>
              <a:t>B) Gelenekçiliğe 	C) Uzlaşmacılığa 	D) Eşitlikçiliğe </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6338" y="503764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A66810BB-3888-421B-8B4B-293C36372D7E}"/>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CAE47595-66EA-4E5A-B7D3-837B32B159F8}"/>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0B914E0C-713E-43A0-A3E1-D06D740F3AE9}"/>
              </a:ext>
            </a:extLst>
          </p:cNvPr>
          <p:cNvSpPr/>
          <p:nvPr/>
        </p:nvSpPr>
        <p:spPr>
          <a:xfrm>
            <a:off x="286725" y="933865"/>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51.</a:t>
            </a:r>
          </a:p>
        </p:txBody>
      </p:sp>
    </p:spTree>
    <p:extLst>
      <p:ext uri="{BB962C8B-B14F-4D97-AF65-F5344CB8AC3E}">
        <p14:creationId xmlns:p14="http://schemas.microsoft.com/office/powerpoint/2010/main" val="200466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88634" y="436172"/>
            <a:ext cx="11005851"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Türkiye İdman Cemiyetleri İttifakı ve Türkiye Millî Olimpiyat Komitesi ülkemizin 1924 Paris Olimpiyat Oyunları’na katılmasına karar vermişlerdi. Ancak her iki kurum da Türkiye’nin olimpiyatlara katılımını sağlayacak maddi güce sahip değildi. Hükümetin de para sıkıntısı çektiği biliniyordu. Buna rağmen hükümet Atatürk’ün direktifiyle toplanarak olimpiyatlar için gereken paranın verilmesini kararlaştırmıştı. Kararnamenin altında Bakanlar Kurulu üyeleriyle birlikte toplantıya başkanlık eden Cumhurbaşkanı Gazi Mustafa Kemal’in de imzası vardı.</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bilgide Atatürk’ün aşağıdakilerden hangisine önem verdiği vurgulanmıştır? </a:t>
            </a:r>
          </a:p>
          <a:p>
            <a:pPr algn="just"/>
            <a:endParaRPr lang="tr-TR" sz="1400" b="0" i="0" u="none" strike="noStrike" baseline="0" dirty="0">
              <a:latin typeface="Arial" panose="020B0604020202020204" pitchFamily="34" charset="0"/>
            </a:endParaRPr>
          </a:p>
          <a:p>
            <a:pPr algn="just"/>
            <a:r>
              <a:rPr lang="sv-SE" sz="2400" b="0" i="0" u="none" strike="noStrike" baseline="0" dirty="0">
                <a:latin typeface="Arial" panose="020B0604020202020204" pitchFamily="34" charset="0"/>
              </a:rPr>
              <a:t>A) Ekonomi </a:t>
            </a:r>
            <a:r>
              <a:rPr lang="tr-TR" sz="2400" b="0" i="0" u="none" strike="noStrike" baseline="0" dirty="0">
                <a:latin typeface="Arial" panose="020B0604020202020204" pitchFamily="34" charset="0"/>
              </a:rPr>
              <a:t>		</a:t>
            </a:r>
            <a:r>
              <a:rPr lang="sv-SE" sz="2400" b="0" i="0" u="none" strike="noStrike" baseline="0" dirty="0">
                <a:latin typeface="Arial" panose="020B0604020202020204" pitchFamily="34" charset="0"/>
              </a:rPr>
              <a:t>B) Spor </a:t>
            </a:r>
            <a:r>
              <a:rPr lang="tr-TR" sz="2400" b="0" i="0" u="none" strike="noStrike" baseline="0" dirty="0">
                <a:latin typeface="Arial" panose="020B0604020202020204" pitchFamily="34" charset="0"/>
              </a:rPr>
              <a:t>	</a:t>
            </a:r>
            <a:r>
              <a:rPr lang="sv-SE" sz="2400" b="0" i="0" u="none" strike="noStrike" baseline="0" dirty="0">
                <a:latin typeface="Arial" panose="020B0604020202020204" pitchFamily="34" charset="0"/>
              </a:rPr>
              <a:t>C) Sanat </a:t>
            </a:r>
            <a:r>
              <a:rPr lang="tr-TR" sz="2400" b="0" i="0" u="none" strike="noStrike" baseline="0" dirty="0">
                <a:latin typeface="Arial" panose="020B0604020202020204" pitchFamily="34" charset="0"/>
              </a:rPr>
              <a:t>	</a:t>
            </a:r>
            <a:r>
              <a:rPr lang="sv-SE" sz="2400" b="0" i="0" u="none" strike="noStrike" baseline="0" dirty="0">
                <a:latin typeface="Arial" panose="020B0604020202020204" pitchFamily="34" charset="0"/>
              </a:rPr>
              <a:t>D) Ordu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8643" y="5132339"/>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77895104-9171-4602-A5DA-F5AA0D4293CC}"/>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DBACE62E-89C5-4141-8796-6B77DF47CAA6}"/>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AA18C4A6-B282-4800-BBC9-E4BEFBD49CA0}"/>
              </a:ext>
            </a:extLst>
          </p:cNvPr>
          <p:cNvSpPr/>
          <p:nvPr/>
        </p:nvSpPr>
        <p:spPr>
          <a:xfrm>
            <a:off x="261135" y="971059"/>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52.</a:t>
            </a:r>
          </a:p>
        </p:txBody>
      </p:sp>
    </p:spTree>
    <p:extLst>
      <p:ext uri="{BB962C8B-B14F-4D97-AF65-F5344CB8AC3E}">
        <p14:creationId xmlns:p14="http://schemas.microsoft.com/office/powerpoint/2010/main" val="112503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83578" y="1112704"/>
            <a:ext cx="10818687" cy="4042006"/>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Atatürk Dönemi’nde Türk kadınının yönetime katılması için çeşitli çalışmalar yapıldı. İlk olarak kadınlara 3 Nisan 1930 tarihinde belediye seçimlerine katılma hakkı verildi. Daha sonra 1933’te kadınların muhtarlık seçimlerine katılmaları sağlandı. Son olarak 1934’te anayasada yapılan bir değişiklikle Türk kadınına milletvekili seçme ve seçilme hakkı tanındı.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gelişmelerle Türk kadınını aşağıdaki alanların hangisinde daha etkin hâle getirmek amaçlanmıştır? </a:t>
            </a:r>
          </a:p>
          <a:p>
            <a:pPr algn="just"/>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A) Siyaset 	B) Eğitim 	C) Kültür 	D) Ekonomi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3578" y="4585951"/>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0D5A88EE-A2FF-4F3E-A526-F7A2B8F6427F}"/>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B0DB2B5B-0810-4081-870D-753956AF34E4}"/>
              </a:ext>
            </a:extLst>
          </p:cNvPr>
          <p:cNvPicPr>
            <a:picLocks noChangeAspect="1"/>
          </p:cNvPicPr>
          <p:nvPr>
            <a:videoFile r:link="rId1"/>
            <p:extLst>
              <p:ext uri="{DAA4B4D4-6D71-4841-9C94-3DE7FCFB9230}">
                <p14:media xmlns:p14="http://schemas.microsoft.com/office/powerpoint/2010/main" r:embed="rId2">
                  <p14:trim st="26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538A9D63-209E-43D1-8DC1-083CE48C82D7}"/>
              </a:ext>
            </a:extLst>
          </p:cNvPr>
          <p:cNvSpPr/>
          <p:nvPr/>
        </p:nvSpPr>
        <p:spPr>
          <a:xfrm>
            <a:off x="322780" y="122116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53.</a:t>
            </a:r>
          </a:p>
        </p:txBody>
      </p:sp>
    </p:spTree>
    <p:extLst>
      <p:ext uri="{BB962C8B-B14F-4D97-AF65-F5344CB8AC3E}">
        <p14:creationId xmlns:p14="http://schemas.microsoft.com/office/powerpoint/2010/main" val="201060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16449" y="604659"/>
            <a:ext cx="11300493" cy="6051000"/>
          </a:xfrm>
          <a:prstGeom prst="rect">
            <a:avLst/>
          </a:prstGeom>
          <a:noFill/>
          <a:ln w="76200" cmpd="tri">
            <a:noFill/>
            <a:miter lim="800000"/>
            <a:headEnd/>
            <a:tailEnd/>
          </a:ln>
        </p:spPr>
        <p:txBody>
          <a:bodyPr lIns="86731" tIns="86731" rIns="86731" bIns="86731" anchor="ctr"/>
          <a:lstStyle/>
          <a:p>
            <a:pPr algn="just"/>
            <a:r>
              <a:rPr lang="tr-TR" sz="2300" i="0" u="none" strike="noStrike" baseline="0" dirty="0">
                <a:latin typeface="Arial" panose="020B0604020202020204" pitchFamily="34" charset="0"/>
              </a:rPr>
              <a:t>İzmir İktisat Kongresi’nin kapanışında konuşan Kazım Karabekir Paşa, ülkenin içinde bulunduğu ekonomik durumu şu çarpıcı sözlerle özetlemiştir: </a:t>
            </a:r>
          </a:p>
          <a:p>
            <a:pPr algn="just"/>
            <a:r>
              <a:rPr lang="tr-TR" sz="2300" b="0" i="1" u="none" strike="noStrike" baseline="0" dirty="0">
                <a:latin typeface="Arial" panose="020B0604020202020204" pitchFamily="34" charset="0"/>
              </a:rPr>
              <a:t>“...Doğduğu günden itibaren çocuklarımızın boğazına yabancı sütü dökersek, yabancı bez ve pamuklarına sarıp yine yabancı beşiğine yatırırsak, ayağındaki patiğinden, başındaki mavi nazar boncuğuna ve elindeki teneke parçasına kadar yabancı malından yaparsak, Avrupa’da çakılmış dört tahtadan ibaret olan sandalyeler en ücra yerlere kadar girerse ve üstüne bir de kulaklarına, benim oğlum paşa olacak, gibi ninniler söyleyerek uyutucu telkinler yaparsak, büyüdükten sonra doğaldır ki üzerinde ve çevresinde, artarak yabancı mallar bulunacak ve paralarımız akıp gidecektir...”</a:t>
            </a:r>
          </a:p>
          <a:p>
            <a:pPr algn="just"/>
            <a:r>
              <a:rPr lang="tr-TR" sz="600" b="0" i="1" u="none" strike="noStrike" baseline="0" dirty="0">
                <a:latin typeface="Arial" panose="020B0604020202020204" pitchFamily="34" charset="0"/>
              </a:rPr>
              <a:t> </a:t>
            </a:r>
            <a:endParaRPr lang="tr-TR" sz="600" b="0" i="0" u="none" strike="noStrike" baseline="0" dirty="0">
              <a:latin typeface="Arial" panose="020B0604020202020204" pitchFamily="34" charset="0"/>
            </a:endParaRPr>
          </a:p>
          <a:p>
            <a:pPr algn="just"/>
            <a:r>
              <a:rPr lang="tr-TR" sz="2300" b="1" i="0" u="none" strike="noStrike" baseline="0" dirty="0">
                <a:latin typeface="Arial" panose="020B0604020202020204" pitchFamily="34" charset="0"/>
              </a:rPr>
              <a:t>Buna göre Kâzım Karabekir Paşa’nın savunduğu düşünce aşağıdakilerden hangisi </a:t>
            </a:r>
            <a:r>
              <a:rPr lang="tr-TR" sz="2300" b="1" i="0" u="sng" strike="noStrike" baseline="0" dirty="0">
                <a:latin typeface="Arial" panose="020B0604020202020204" pitchFamily="34" charset="0"/>
              </a:rPr>
              <a:t>olamaz? </a:t>
            </a:r>
          </a:p>
          <a:p>
            <a:pPr algn="just"/>
            <a:endParaRPr lang="tr-TR" sz="500" b="0" i="0" u="none" strike="noStrike" baseline="0" dirty="0">
              <a:latin typeface="Arial" panose="020B0604020202020204" pitchFamily="34" charset="0"/>
            </a:endParaRPr>
          </a:p>
          <a:p>
            <a:pPr algn="just">
              <a:spcBef>
                <a:spcPts val="400"/>
              </a:spcBef>
            </a:pPr>
            <a:r>
              <a:rPr lang="tr-TR" sz="2300" b="0" i="0" u="none" strike="noStrike" baseline="0" dirty="0">
                <a:latin typeface="Arial" panose="020B0604020202020204" pitchFamily="34" charset="0"/>
              </a:rPr>
              <a:t>A) Yerli malı kullanılmalı ve teşvik edilmeli </a:t>
            </a:r>
          </a:p>
          <a:p>
            <a:pPr algn="just">
              <a:spcBef>
                <a:spcPts val="400"/>
              </a:spcBef>
            </a:pPr>
            <a:r>
              <a:rPr lang="tr-TR" sz="2300" b="0" i="0" u="none" strike="noStrike" baseline="0" dirty="0">
                <a:latin typeface="Arial" panose="020B0604020202020204" pitchFamily="34" charset="0"/>
              </a:rPr>
              <a:t>B) Bağımsız ve millî bir ekonomi kurulmalı </a:t>
            </a:r>
          </a:p>
          <a:p>
            <a:pPr algn="just">
              <a:spcBef>
                <a:spcPts val="400"/>
              </a:spcBef>
            </a:pPr>
            <a:r>
              <a:rPr lang="tr-TR" sz="2300" b="0" i="0" u="none" strike="noStrike" baseline="0" dirty="0">
                <a:latin typeface="Arial" panose="020B0604020202020204" pitchFamily="34" charset="0"/>
              </a:rPr>
              <a:t>C) Türk malları sadece Türkiye’de kullanılmalı </a:t>
            </a:r>
          </a:p>
          <a:p>
            <a:pPr algn="just">
              <a:spcBef>
                <a:spcPts val="400"/>
              </a:spcBef>
            </a:pPr>
            <a:r>
              <a:rPr lang="tr-TR" sz="2300" b="0" i="0" u="none" strike="noStrike" baseline="0" dirty="0">
                <a:latin typeface="Arial" panose="020B0604020202020204" pitchFamily="34" charset="0"/>
              </a:rPr>
              <a:t>D) Yerli üretim artırılmalı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6449" y="565216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4D1956F4-E2FC-4968-8226-81BC5BC57A26}"/>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716F8625-7615-43D4-8D9B-F01FA5365E2D}"/>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62E2F02D-7F24-4E2D-BAB9-6728ABB1C905}"/>
              </a:ext>
            </a:extLst>
          </p:cNvPr>
          <p:cNvSpPr/>
          <p:nvPr/>
        </p:nvSpPr>
        <p:spPr>
          <a:xfrm>
            <a:off x="76200" y="707834"/>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54.</a:t>
            </a:r>
          </a:p>
        </p:txBody>
      </p:sp>
    </p:spTree>
    <p:extLst>
      <p:ext uri="{BB962C8B-B14F-4D97-AF65-F5344CB8AC3E}">
        <p14:creationId xmlns:p14="http://schemas.microsoft.com/office/powerpoint/2010/main" val="328273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939988" y="357981"/>
            <a:ext cx="10851615"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İzmir İktisat Kongresi’nde alınan kararlardan bazıları şunlardır: </a:t>
            </a:r>
          </a:p>
          <a:p>
            <a:pPr algn="just"/>
            <a:r>
              <a:rPr lang="tr-TR" sz="2400" b="0" i="0" u="none" strike="noStrike" baseline="0" dirty="0">
                <a:latin typeface="Arial" panose="020B0604020202020204" pitchFamily="34" charset="0"/>
              </a:rPr>
              <a:t>• Tarım makinelerinin ülkemizde yapılması </a:t>
            </a:r>
          </a:p>
          <a:p>
            <a:pPr algn="just"/>
            <a:r>
              <a:rPr lang="tr-TR" sz="2400" b="0" i="0" u="none" strike="noStrike" baseline="0" dirty="0">
                <a:latin typeface="Arial" panose="020B0604020202020204" pitchFamily="34" charset="0"/>
              </a:rPr>
              <a:t>• Yabancı sermayeye tekel oluşturma yetkisinin verilmemesi </a:t>
            </a:r>
          </a:p>
          <a:p>
            <a:pPr algn="just"/>
            <a:r>
              <a:rPr lang="tr-TR" sz="2400" b="0" i="0" u="none" strike="noStrike" baseline="0" dirty="0">
                <a:latin typeface="Arial" panose="020B0604020202020204" pitchFamily="34" charset="0"/>
              </a:rPr>
              <a:t>• Fabrika üretimini yaygınlaştırmak için gerekli kolaylıkların sağlanması </a:t>
            </a:r>
          </a:p>
          <a:p>
            <a:pPr algn="just"/>
            <a:r>
              <a:rPr lang="tr-TR" sz="2400" b="0" i="0" u="none" strike="noStrike" baseline="0" dirty="0">
                <a:latin typeface="Arial" panose="020B0604020202020204" pitchFamily="34" charset="0"/>
              </a:rPr>
              <a:t>• Yerli malı kullanımını sağlamak için bazı zorunluluklar getirilmesi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kararların ortak amacı aşağıdakilerden hangisidir?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Yabancılara ekonomik ayrıcalık tanımak </a:t>
            </a:r>
          </a:p>
          <a:p>
            <a:pPr algn="just">
              <a:spcBef>
                <a:spcPts val="400"/>
              </a:spcBef>
            </a:pPr>
            <a:r>
              <a:rPr lang="tr-TR" sz="2400" b="0" i="0" u="none" strike="noStrike" baseline="0" dirty="0">
                <a:latin typeface="Arial" panose="020B0604020202020204" pitchFamily="34" charset="0"/>
              </a:rPr>
              <a:t>B) Türk çiftçisini bilinçlendirmek </a:t>
            </a:r>
          </a:p>
          <a:p>
            <a:pPr algn="just">
              <a:spcBef>
                <a:spcPts val="400"/>
              </a:spcBef>
            </a:pPr>
            <a:r>
              <a:rPr lang="tr-TR" sz="2400" b="0" i="0" u="none" strike="noStrike" baseline="0" dirty="0">
                <a:latin typeface="Arial" panose="020B0604020202020204" pitchFamily="34" charset="0"/>
              </a:rPr>
              <a:t>C) Başka ülkelere bağımlılığı azaltmak </a:t>
            </a:r>
          </a:p>
          <a:p>
            <a:pPr algn="just">
              <a:spcBef>
                <a:spcPts val="400"/>
              </a:spcBef>
            </a:pPr>
            <a:r>
              <a:rPr lang="tr-TR" sz="2400" b="0" i="0" u="none" strike="noStrike" baseline="0" dirty="0">
                <a:latin typeface="Arial" panose="020B0604020202020204" pitchFamily="34" charset="0"/>
              </a:rPr>
              <a:t>D) Geleneksel tarımı sürdürmek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9988" y="457567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171579B9-0B45-400E-B4F2-2EB03A2B8620}"/>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266D5501-5D3F-4A07-B6D6-BA643FEE8BFF}"/>
              </a:ext>
            </a:extLst>
          </p:cNvPr>
          <p:cNvPicPr>
            <a:picLocks noChangeAspect="1"/>
          </p:cNvPicPr>
          <p:nvPr>
            <a:videoFile r:link="rId1"/>
            <p:extLst>
              <p:ext uri="{DAA4B4D4-6D71-4841-9C94-3DE7FCFB9230}">
                <p14:media xmlns:p14="http://schemas.microsoft.com/office/powerpoint/2010/main" r:embed="rId2">
                  <p14:trim st="27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CD23D8DD-C2C8-4921-99DB-A47D5480C2F7}"/>
              </a:ext>
            </a:extLst>
          </p:cNvPr>
          <p:cNvSpPr/>
          <p:nvPr/>
        </p:nvSpPr>
        <p:spPr>
          <a:xfrm>
            <a:off x="302232" y="964688"/>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55.</a:t>
            </a:r>
          </a:p>
        </p:txBody>
      </p:sp>
    </p:spTree>
    <p:extLst>
      <p:ext uri="{BB962C8B-B14F-4D97-AF65-F5344CB8AC3E}">
        <p14:creationId xmlns:p14="http://schemas.microsoft.com/office/powerpoint/2010/main" val="211645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01383" y="769914"/>
            <a:ext cx="10975647" cy="4989202"/>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Cumhuriyet Dönemi’nin ilk yıllarından itibaren devlet, bütün sektörlerde olduğu gibi sağlık alanındaki çalışmalara da destek oldu. Bu amaçla hastaneler ve sağlık ocakları açıldı. 1923 yılından itibaren sağlık hizmetleri Türkiye’nin dört bir yanına yayıldı. Faaliyete geçen hastanelerde 1938 yılında yatak sayısı 9000’e, doktor sayısı 1397’ye ulaştı. Dispanserler ve halk sağlık merkezleri ile yurdun en ücra köşelerine sağlık hizmeti götürülerek vatandaşların sağlık hizmetlerinden ücretsiz yararlanması sağlandı.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 Türkiye Cumhuriyeti Devleti’nin aşağıdaki özelliklerinden hangisi ile ilgilidir?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Sosyal Devlet </a:t>
            </a:r>
            <a:r>
              <a:rPr lang="tr-TR" sz="2400" dirty="0">
                <a:latin typeface="Arial" panose="020B0604020202020204" pitchFamily="34" charset="0"/>
              </a:rPr>
              <a:t>		C) Hukuk Devleti </a:t>
            </a:r>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B) Laik Devlet 		D) Demokratik Devlet </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1383" y="473065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DF31AD6C-27C0-48F5-B3F0-771AB8725417}"/>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EC21D980-A4EB-4DF9-825B-7887207F830C}"/>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22036510-85C4-4AC6-8ED3-1C5AEA8DBEC3}"/>
              </a:ext>
            </a:extLst>
          </p:cNvPr>
          <p:cNvSpPr/>
          <p:nvPr/>
        </p:nvSpPr>
        <p:spPr>
          <a:xfrm>
            <a:off x="189216" y="913317"/>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56.</a:t>
            </a:r>
          </a:p>
        </p:txBody>
      </p:sp>
    </p:spTree>
    <p:extLst>
      <p:ext uri="{BB962C8B-B14F-4D97-AF65-F5344CB8AC3E}">
        <p14:creationId xmlns:p14="http://schemas.microsoft.com/office/powerpoint/2010/main" val="10499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42481" y="1098936"/>
            <a:ext cx="10800511" cy="3568281"/>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“Türk milletinin karakteri yüksektir. Türk milleti çalışkandır, Türk milleti zekidir. Çünkü Türk milleti millî birlik ve beraberlik içerisinde güçlükleri yenmesini bilmiştir.”</a:t>
            </a:r>
          </a:p>
          <a:p>
            <a:pPr algn="just"/>
            <a:r>
              <a:rPr lang="tr-TR" sz="2400" b="0" i="0" u="none" strike="noStrike" baseline="0" dirty="0">
                <a:latin typeface="Arial" panose="020B0604020202020204" pitchFamily="34" charset="0"/>
              </a:rPr>
              <a:t> </a:t>
            </a:r>
          </a:p>
          <a:p>
            <a:pPr algn="just"/>
            <a:r>
              <a:rPr lang="tr-TR" sz="2400" b="1" i="0" u="none" strike="noStrike" baseline="0" dirty="0">
                <a:latin typeface="Arial" panose="020B0604020202020204" pitchFamily="34" charset="0"/>
              </a:rPr>
              <a:t>Mustafa Kemal’in bu sözü aşağıdaki millî güç unsurlarından hangisi ile ilişkilendirilebilir?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Askerî güç 			</a:t>
            </a:r>
            <a:r>
              <a:rPr lang="tr-TR" sz="2400" dirty="0">
                <a:latin typeface="Arial" panose="020B0604020202020204" pitchFamily="34" charset="0"/>
              </a:rPr>
              <a:t>C) Ekonomik güç </a:t>
            </a:r>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B) Siyasi güç 			D) Sosyokültürel güç </a:t>
            </a:r>
            <a:endParaRPr lang="tr-TR" altLang="tr-TR" sz="2400" b="1" dirty="0"/>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30848" y="424176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466CC36D-95A5-4FC7-AB15-8F45E37CBB8F}"/>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00A4AD95-8D94-41E8-9CFC-1317543713B6}"/>
              </a:ext>
            </a:extLst>
          </p:cNvPr>
          <p:cNvPicPr>
            <a:picLocks noChangeAspect="1"/>
          </p:cNvPicPr>
          <p:nvPr>
            <a:videoFile r:link="rId1"/>
            <p:extLst>
              <p:ext uri="{DAA4B4D4-6D71-4841-9C94-3DE7FCFB9230}">
                <p14:media xmlns:p14="http://schemas.microsoft.com/office/powerpoint/2010/main" r:embed="rId2">
                  <p14:trim st="32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87956947-C475-41B9-BCAD-BA57D2386515}"/>
              </a:ext>
            </a:extLst>
          </p:cNvPr>
          <p:cNvSpPr/>
          <p:nvPr/>
        </p:nvSpPr>
        <p:spPr>
          <a:xfrm>
            <a:off x="302231" y="109893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57.</a:t>
            </a:r>
          </a:p>
        </p:txBody>
      </p:sp>
    </p:spTree>
    <p:extLst>
      <p:ext uri="{BB962C8B-B14F-4D97-AF65-F5344CB8AC3E}">
        <p14:creationId xmlns:p14="http://schemas.microsoft.com/office/powerpoint/2010/main" val="381883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32207" y="576943"/>
            <a:ext cx="10939200"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Ancak birbirlerinin hâlinden anlayan, derdine ortak olan, geleceğe birlikte yürüyen, ortak hayali paylaşan insanlar millet olabilirler. Onlar birbirlerine gönülden bağlıdır. Dinleri, ırkları farklı olabilir ama sevinçleri ve hüzünleri birdir. Aynı gaye etrafında birleşir ve geleceğe inançla yürürler.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Atatürkçü düşüncede millet anlayışını bu şekilde yorumlayan birine göre bir insan topluluğunun millet olmasında; </a:t>
            </a:r>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I. Ülkü birliği</a:t>
            </a:r>
          </a:p>
          <a:p>
            <a:pPr algn="just"/>
            <a:r>
              <a:rPr lang="tr-TR" sz="2400" dirty="0">
                <a:latin typeface="Arial" panose="020B0604020202020204" pitchFamily="34" charset="0"/>
              </a:rPr>
              <a:t>II. Kan bağı</a:t>
            </a:r>
          </a:p>
          <a:p>
            <a:pPr algn="just"/>
            <a:r>
              <a:rPr lang="tr-TR" sz="2400" b="0" i="0" u="none" strike="noStrike" baseline="0" dirty="0">
                <a:latin typeface="Arial" panose="020B0604020202020204" pitchFamily="34" charset="0"/>
              </a:rPr>
              <a:t>III. Din birliği</a:t>
            </a:r>
          </a:p>
          <a:p>
            <a:pPr algn="just"/>
            <a:r>
              <a:rPr lang="tr-TR" sz="2400" b="0" i="0" u="none" strike="noStrike" baseline="0" dirty="0">
                <a:latin typeface="Arial" panose="020B0604020202020204" pitchFamily="34" charset="0"/>
              </a:rPr>
              <a:t>IV. Duygu birliği </a:t>
            </a:r>
          </a:p>
          <a:p>
            <a:pPr algn="just"/>
            <a:r>
              <a:rPr lang="tr-TR" sz="2400" b="1" i="0" u="none" strike="noStrike" baseline="0" dirty="0">
                <a:latin typeface="Arial" panose="020B0604020202020204" pitchFamily="34" charset="0"/>
              </a:rPr>
              <a:t>unsurlarından hangileri gerekli görülmektedir? </a:t>
            </a:r>
          </a:p>
          <a:p>
            <a:pPr algn="just"/>
            <a:endParaRPr lang="tr-TR" sz="14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 ve IV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II ve IV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40582" y="5448238"/>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2E4F5E61-F617-47E3-9702-3D6E12BAEC6B}"/>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A74173BF-85A2-48E5-9DF7-85E66C1CC42F}"/>
              </a:ext>
            </a:extLst>
          </p:cNvPr>
          <p:cNvPicPr>
            <a:picLocks noChangeAspect="1"/>
          </p:cNvPicPr>
          <p:nvPr>
            <a:videoFile r:link="rId1"/>
            <p:extLst>
              <p:ext uri="{DAA4B4D4-6D71-4841-9C94-3DE7FCFB9230}">
                <p14:media xmlns:p14="http://schemas.microsoft.com/office/powerpoint/2010/main" r:embed="rId2">
                  <p14:trim st="27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C401EA87-5332-46AE-8A24-CF391E29DC26}"/>
              </a:ext>
            </a:extLst>
          </p:cNvPr>
          <p:cNvSpPr/>
          <p:nvPr/>
        </p:nvSpPr>
        <p:spPr>
          <a:xfrm>
            <a:off x="220038" y="944139"/>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58.</a:t>
            </a:r>
          </a:p>
        </p:txBody>
      </p:sp>
    </p:spTree>
    <p:extLst>
      <p:ext uri="{BB962C8B-B14F-4D97-AF65-F5344CB8AC3E}">
        <p14:creationId xmlns:p14="http://schemas.microsoft.com/office/powerpoint/2010/main" val="70044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407281" y="924203"/>
            <a:ext cx="11606991" cy="5334331"/>
          </a:xfrm>
          <a:prstGeom prst="rect">
            <a:avLst/>
          </a:prstGeom>
          <a:noFill/>
          <a:ln w="76200" cmpd="tri">
            <a:noFill/>
            <a:miter lim="800000"/>
            <a:headEnd/>
            <a:tailEnd/>
          </a:ln>
        </p:spPr>
        <p:txBody>
          <a:bodyPr lIns="86731" tIns="86731" rIns="86731" bIns="86731" anchor="ctr"/>
          <a:lstStyle/>
          <a:p>
            <a:pPr marL="266700" algn="just"/>
            <a:r>
              <a:rPr lang="tr-TR" sz="2400" b="0" i="0" u="none" strike="noStrike" baseline="0" dirty="0">
                <a:latin typeface="Arial" panose="020B0604020202020204" pitchFamily="34" charset="0"/>
              </a:rPr>
              <a:t>“Mustafa Kemal’in öğrenim gördüğü yıllarda Osmanlı Devleti sınırları içerisindeki okullarda eğitim birliğinden söz etmek mümkün değildi.” </a:t>
            </a:r>
          </a:p>
          <a:p>
            <a:pPr algn="just"/>
            <a:endParaRPr lang="tr-TR" sz="2300" dirty="0">
              <a:latin typeface="Arial" panose="020B0604020202020204" pitchFamily="34" charset="0"/>
            </a:endParaRPr>
          </a:p>
          <a:p>
            <a:pPr algn="just"/>
            <a:r>
              <a:rPr lang="tr-TR" sz="2300" b="1" i="0" u="none" strike="noStrike" baseline="0" dirty="0">
                <a:latin typeface="Arial" panose="020B0604020202020204" pitchFamily="34" charset="0"/>
              </a:rPr>
              <a:t>diyen bir tarihçi, aşağıdakilerden hangisini bu düşüncesine kanıt olarak gösterir? </a:t>
            </a:r>
          </a:p>
          <a:p>
            <a:pPr algn="just"/>
            <a:endParaRPr lang="tr-TR" sz="2300" b="1" i="0" u="none" strike="noStrike" baseline="0" dirty="0">
              <a:latin typeface="Arial" panose="020B0604020202020204" pitchFamily="34" charset="0"/>
            </a:endParaRPr>
          </a:p>
          <a:p>
            <a:pPr marL="363538" indent="-363538" algn="just" defTabSz="539750">
              <a:spcBef>
                <a:spcPts val="400"/>
              </a:spcBef>
              <a:tabLst>
                <a:tab pos="363538" algn="l"/>
              </a:tabLst>
            </a:pPr>
            <a:r>
              <a:rPr lang="tr-TR" sz="2300" b="0" i="0" u="none" strike="noStrike" baseline="0" dirty="0">
                <a:latin typeface="Arial" panose="020B0604020202020204" pitchFamily="34" charset="0"/>
              </a:rPr>
              <a:t>A) Mustafa Kemal, Harp Okulunda iken Batı’daki gelişmeleri takip etmek için Avrupa’dan dergiler getirtti ve kendi çabasıyla Fransızcasını geliştirmeye çalıştı. </a:t>
            </a:r>
          </a:p>
          <a:p>
            <a:pPr marL="363538" indent="-363538" algn="just">
              <a:spcBef>
                <a:spcPts val="400"/>
              </a:spcBef>
              <a:tabLst>
                <a:tab pos="363538" algn="l"/>
              </a:tabLst>
            </a:pPr>
            <a:r>
              <a:rPr lang="tr-TR" sz="2300" b="0" i="0" u="none" strike="noStrike" baseline="0" dirty="0">
                <a:latin typeface="Arial" panose="020B0604020202020204" pitchFamily="34" charset="0"/>
              </a:rPr>
              <a:t>B) Mustafa Kemal’in öğrencilik yıllarında Osmanlı Devleti’nde farklı kurumlarca yönetilen modern okullar, azınlık okulları, yabancı devlet okulları ve medreseler vardı. </a:t>
            </a:r>
          </a:p>
          <a:p>
            <a:pPr marL="363538" indent="-363538" algn="just">
              <a:spcBef>
                <a:spcPts val="400"/>
              </a:spcBef>
              <a:tabLst>
                <a:tab pos="363538" algn="l"/>
              </a:tabLst>
            </a:pPr>
            <a:r>
              <a:rPr lang="tr-TR" sz="2300" b="0" i="0" u="none" strike="noStrike" baseline="0" dirty="0">
                <a:latin typeface="Arial" panose="020B0604020202020204" pitchFamily="34" charset="0"/>
              </a:rPr>
              <a:t>C) Asker olmak isteyen Mustafa Kemal, annesinden habersiz girdiği askerî okul sınavını kazandı ve Selanik Askerî Rüştiyesine başladı. </a:t>
            </a:r>
          </a:p>
          <a:p>
            <a:pPr marL="363538" indent="-363538" algn="just">
              <a:spcBef>
                <a:spcPts val="400"/>
              </a:spcBef>
              <a:tabLst>
                <a:tab pos="363538" algn="l"/>
              </a:tabLst>
            </a:pPr>
            <a:r>
              <a:rPr lang="tr-TR" sz="2300" b="0" i="0" u="none" strike="noStrike" baseline="0" dirty="0">
                <a:latin typeface="Arial" panose="020B0604020202020204" pitchFamily="34" charset="0"/>
              </a:rPr>
              <a:t>D) Mustafa Kemal,  Manastır Askerî  İdadisinde öğrenci  iken yerli  ve  yabancı fikir adamlarının eserlerini okudu. </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7281" y="375820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16CF7F69-6DDC-4BE8-A6A4-8E0739D8C334}"/>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EE093A32-311C-4B24-86A1-FE2FF3390FC7}"/>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9B981322-0451-4F06-9E31-FE63C78E05DB}"/>
              </a:ext>
            </a:extLst>
          </p:cNvPr>
          <p:cNvSpPr/>
          <p:nvPr/>
        </p:nvSpPr>
        <p:spPr>
          <a:xfrm>
            <a:off x="280442" y="1108606"/>
            <a:ext cx="585627"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a:t>
            </a:r>
          </a:p>
        </p:txBody>
      </p:sp>
    </p:spTree>
    <p:extLst>
      <p:ext uri="{BB962C8B-B14F-4D97-AF65-F5344CB8AC3E}">
        <p14:creationId xmlns:p14="http://schemas.microsoft.com/office/powerpoint/2010/main" val="96550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26" presetClass="emph" presetSubtype="0" repeatCount="indefinite" fill="hold" grpId="1" nodeType="withEffect">
                                  <p:stCondLst>
                                    <p:cond delay="0"/>
                                  </p:stCondLst>
                                  <p:childTnLst>
                                    <p:animEffect transition="out" filter="fade">
                                      <p:cBhvr>
                                        <p:cTn id="18" dur="4000" tmFilter="0, 0; .2, .5; .8, .5; 1, 0"/>
                                        <p:tgtEl>
                                          <p:spTgt spid="5"/>
                                        </p:tgtEl>
                                      </p:cBhvr>
                                    </p:animEffect>
                                    <p:animScale>
                                      <p:cBhvr>
                                        <p:cTn id="19" dur="20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endCondLst>
                    <p:cond evt="onNext" delay="0">
                      <p:tgtEl>
                        <p:sldTgt/>
                      </p:tgtEl>
                    </p:cond>
                  </p:endCondLst>
                </p:cTn>
                <p:tgtEl>
                  <p:spTgt spid="9"/>
                </p:tgtEl>
              </p:cMediaNode>
            </p:video>
          </p:childTnLst>
        </p:cTn>
      </p:par>
    </p:tnLst>
    <p:bldLst>
      <p:bldP spid="5" grpId="0" animBg="1"/>
      <p:bldP spid="5"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73302" y="576943"/>
            <a:ext cx="10758673"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Atatürk ilke ve inkılapları, yaşanan tecrübeler ve geleceğe dair hedefler üzerine kurulmuştur. Bu ilke ve inkılaplar Amasya Genelgesi’yle başlayan, Erzurum ve Sivas Kongreleriyle devam eden ve TBMM’nin açılmasıyla ortaya çıkan ulusal iradenin her şeyin üzerinde tutulmasını esas alır. Aynı zamanda hiçbir devletin himayesi ve etkisi altına girmeyi kabul etmez.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bilgide Atatürk ilke ve inkılaplarının dayandığı temel esaslardan hangisi vurgulanmıştır?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Millî egemenlik ve tam bağımsızlık </a:t>
            </a:r>
          </a:p>
          <a:p>
            <a:pPr algn="just">
              <a:spcBef>
                <a:spcPts val="400"/>
              </a:spcBef>
            </a:pPr>
            <a:r>
              <a:rPr lang="tr-TR" sz="2400" b="0" i="0" u="none" strike="noStrike" baseline="0" dirty="0">
                <a:latin typeface="Arial" panose="020B0604020202020204" pitchFamily="34" charset="0"/>
              </a:rPr>
              <a:t>B) Millî kültürün korunması ve geliştirilmesi </a:t>
            </a:r>
          </a:p>
          <a:p>
            <a:pPr algn="just">
              <a:spcBef>
                <a:spcPts val="400"/>
              </a:spcBef>
            </a:pPr>
            <a:r>
              <a:rPr lang="tr-TR" sz="2400" b="0" i="0" u="none" strike="noStrike" baseline="0" dirty="0">
                <a:latin typeface="Arial" panose="020B0604020202020204" pitchFamily="34" charset="0"/>
              </a:rPr>
              <a:t>C) Sürekli gelişim ve değişimi öngörmesi </a:t>
            </a:r>
          </a:p>
          <a:p>
            <a:pPr algn="just">
              <a:spcBef>
                <a:spcPts val="400"/>
              </a:spcBef>
            </a:pPr>
            <a:r>
              <a:rPr lang="tr-TR" sz="2400" b="0" i="0" u="none" strike="noStrike" baseline="0" dirty="0">
                <a:latin typeface="Arial" panose="020B0604020202020204" pitchFamily="34" charset="0"/>
              </a:rPr>
              <a:t>D) Uluslararası ilişkilerde saygı ve eşitliği esas alması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4123" y="425693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36E76C62-C99A-4752-88EC-CCBCA7C62D3F}"/>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ABF704E9-2211-4BBE-ABA6-5603AD93C1EE}"/>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9A6A6D0B-962E-4D1B-AD73-38E22B9124D4}"/>
              </a:ext>
            </a:extLst>
          </p:cNvPr>
          <p:cNvSpPr/>
          <p:nvPr/>
        </p:nvSpPr>
        <p:spPr>
          <a:xfrm>
            <a:off x="240409" y="839680"/>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59.</a:t>
            </a:r>
          </a:p>
        </p:txBody>
      </p:sp>
    </p:spTree>
    <p:extLst>
      <p:ext uri="{BB962C8B-B14F-4D97-AF65-F5344CB8AC3E}">
        <p14:creationId xmlns:p14="http://schemas.microsoft.com/office/powerpoint/2010/main" val="121532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01384" y="1037309"/>
            <a:ext cx="10797541" cy="5066035"/>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Mustafa Kemal Paşa, ordu mensuplarının politikayla uğraşmalarını uygun bulmuyordu. Terakkiperver Cumhuriyet </a:t>
            </a:r>
            <a:r>
              <a:rPr lang="tr-TR" sz="2400" b="0" i="0" u="none" strike="noStrike" baseline="0" dirty="0" err="1">
                <a:latin typeface="Arial" panose="020B0604020202020204" pitchFamily="34" charset="0"/>
              </a:rPr>
              <a:t>Fırkası’nın</a:t>
            </a:r>
            <a:r>
              <a:rPr lang="tr-TR" sz="2400" b="0" i="0" u="none" strike="noStrike" baseline="0" dirty="0">
                <a:latin typeface="Arial" panose="020B0604020202020204" pitchFamily="34" charset="0"/>
              </a:rPr>
              <a:t> kurulması sürecinde mecliste çıkarılan bir yasa ile askerlik mesleğini yapanların milletvekili olmaları yasaklandı. Milletvekilliği yapan komutanlardan ya ordudaki görevlerini ya da meclisteki görevlerini bırakmaları istendi. Komutanların bazıları askerlik görevinden ayrılıp politikaya devam ettiler.</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bilgilere göre aşağıdaki yargılardan hangisine ulaşılabilir?</a:t>
            </a:r>
          </a:p>
          <a:p>
            <a:pPr algn="just"/>
            <a:r>
              <a:rPr lang="tr-TR" sz="2400" b="1" i="0" u="none" strike="noStrike" baseline="0" dirty="0">
                <a:latin typeface="Arial" panose="020B0604020202020204" pitchFamily="34" charset="0"/>
              </a:rPr>
              <a:t> </a:t>
            </a:r>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Yeni bir anayasa hazırlanması için çalışmalar başlamıştır. </a:t>
            </a:r>
          </a:p>
          <a:p>
            <a:pPr algn="just">
              <a:spcBef>
                <a:spcPts val="400"/>
              </a:spcBef>
            </a:pPr>
            <a:r>
              <a:rPr lang="tr-TR" sz="2400" b="0" i="0" u="none" strike="noStrike" baseline="0" dirty="0">
                <a:latin typeface="Arial" panose="020B0604020202020204" pitchFamily="34" charset="0"/>
              </a:rPr>
              <a:t>B) Bütün vatandaşların kanun önünde eşit hâle getirilmesi amaçlanmıştır. </a:t>
            </a:r>
          </a:p>
          <a:p>
            <a:pPr algn="just">
              <a:spcBef>
                <a:spcPts val="400"/>
              </a:spcBef>
            </a:pPr>
            <a:r>
              <a:rPr lang="tr-TR" sz="2400" b="0" i="0" u="none" strike="noStrike" baseline="0" dirty="0">
                <a:latin typeface="Arial" panose="020B0604020202020204" pitchFamily="34" charset="0"/>
              </a:rPr>
              <a:t>C) Türk ordusu siyasi çekişmelerin dışında tutulmak istenmiştir. </a:t>
            </a:r>
          </a:p>
          <a:p>
            <a:pPr algn="just">
              <a:spcBef>
                <a:spcPts val="400"/>
              </a:spcBef>
            </a:pPr>
            <a:r>
              <a:rPr lang="tr-TR" sz="2400" b="0" i="0" u="none" strike="noStrike" baseline="0" dirty="0">
                <a:latin typeface="Arial" panose="020B0604020202020204" pitchFamily="34" charset="0"/>
              </a:rPr>
              <a:t>D) Mustafa Kemal Paşa, Terakkiperver Cumhuriyet Fırkası’ </a:t>
            </a:r>
            <a:r>
              <a:rPr lang="tr-TR" sz="2400" b="0" i="0" u="none" strike="noStrike" baseline="0" dirty="0" err="1">
                <a:latin typeface="Arial" panose="020B0604020202020204" pitchFamily="34" charset="0"/>
              </a:rPr>
              <a:t>nı</a:t>
            </a:r>
            <a:r>
              <a:rPr lang="tr-TR" sz="2400" b="0" i="0" u="none" strike="noStrike" baseline="0" dirty="0">
                <a:latin typeface="Arial" panose="020B0604020202020204" pitchFamily="34" charset="0"/>
              </a:rPr>
              <a:t> desteklemiştir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1384" y="5248449"/>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63B32A2E-A508-4010-BD35-80814A11BF99}"/>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A6B020B4-F405-4040-9A33-FEEE569DAB84}"/>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FB17FCBF-D1B9-44C1-B2E7-E7B43CA8BCB5}"/>
              </a:ext>
            </a:extLst>
          </p:cNvPr>
          <p:cNvSpPr/>
          <p:nvPr/>
        </p:nvSpPr>
        <p:spPr>
          <a:xfrm>
            <a:off x="234875" y="997827"/>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60.</a:t>
            </a:r>
          </a:p>
        </p:txBody>
      </p:sp>
    </p:spTree>
    <p:extLst>
      <p:ext uri="{BB962C8B-B14F-4D97-AF65-F5344CB8AC3E}">
        <p14:creationId xmlns:p14="http://schemas.microsoft.com/office/powerpoint/2010/main" val="222077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60288" y="1092109"/>
            <a:ext cx="10888214" cy="4100513"/>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Mustafa Kemal, çok yakın arkadaşı olan Fethi Bey’den yeni bir parti kurmasını istediği zaman ona: “Meclis’te bir muhalefet yok ki ben memleketin durumunu anlayayım. Sen bu görevi yapacaksın.” demiştir.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Mustafa Kemal, bu sözüyle aşağıdakilerden hangisine vurgu yapmıştır?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Yabancı devletlerin siyasi yapıya müdahale ettiğine </a:t>
            </a:r>
          </a:p>
          <a:p>
            <a:pPr algn="just">
              <a:spcBef>
                <a:spcPts val="400"/>
              </a:spcBef>
            </a:pPr>
            <a:r>
              <a:rPr lang="tr-TR" sz="2400" b="0" i="0" u="none" strike="noStrike" baseline="0" dirty="0">
                <a:latin typeface="Arial" panose="020B0604020202020204" pitchFamily="34" charset="0"/>
              </a:rPr>
              <a:t>B) Bazı milletvekillerinin Meclis’te muhalif grup oluşturduklarına </a:t>
            </a:r>
          </a:p>
          <a:p>
            <a:pPr algn="just">
              <a:spcBef>
                <a:spcPts val="400"/>
              </a:spcBef>
            </a:pPr>
            <a:r>
              <a:rPr lang="tr-TR" sz="2400" b="0" i="0" u="none" strike="noStrike" baseline="0" dirty="0">
                <a:latin typeface="Arial" panose="020B0604020202020204" pitchFamily="34" charset="0"/>
              </a:rPr>
              <a:t>C) Meclis’te farklı görüşleri temsil edecek bir partiye ihtiyaç olduğuna </a:t>
            </a:r>
          </a:p>
          <a:p>
            <a:pPr algn="just">
              <a:spcBef>
                <a:spcPts val="400"/>
              </a:spcBef>
            </a:pPr>
            <a:r>
              <a:rPr lang="tr-TR" sz="2400" b="0" i="0" u="none" strike="noStrike" baseline="0" dirty="0">
                <a:latin typeface="Arial" panose="020B0604020202020204" pitchFamily="34" charset="0"/>
              </a:rPr>
              <a:t>D) Millî birlik ve beraberlik için yeni bir hükûmetin kurulması gerekliliğine </a:t>
            </a:r>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0836" y="4268690"/>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5FFB9965-EB28-4381-A333-57156A76477D}"/>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BCCE5826-1956-496B-880C-212AA77A5D2C}"/>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B0860B4E-1C41-455C-8443-5A7CF145F43D}"/>
              </a:ext>
            </a:extLst>
          </p:cNvPr>
          <p:cNvSpPr/>
          <p:nvPr/>
        </p:nvSpPr>
        <p:spPr>
          <a:xfrm>
            <a:off x="199488" y="1102383"/>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61.</a:t>
            </a:r>
          </a:p>
        </p:txBody>
      </p:sp>
    </p:spTree>
    <p:extLst>
      <p:ext uri="{BB962C8B-B14F-4D97-AF65-F5344CB8AC3E}">
        <p14:creationId xmlns:p14="http://schemas.microsoft.com/office/powerpoint/2010/main" val="371325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21933" y="948890"/>
            <a:ext cx="10743942" cy="4525963"/>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“Şüphesiz, fikirlerin, inanışların başka </a:t>
            </a:r>
            <a:r>
              <a:rPr lang="tr-TR" sz="2400" b="0" i="0" u="none" strike="noStrike" baseline="0" dirty="0" err="1">
                <a:latin typeface="Arial" panose="020B0604020202020204" pitchFamily="34" charset="0"/>
              </a:rPr>
              <a:t>başka</a:t>
            </a:r>
            <a:r>
              <a:rPr lang="tr-TR" sz="2400" b="0" i="0" u="none" strike="noStrike" baseline="0" dirty="0">
                <a:latin typeface="Arial" panose="020B0604020202020204" pitchFamily="34" charset="0"/>
              </a:rPr>
              <a:t> olmasından şikâyet etmemek lazımdır. Çünkü, bütün fikirler ve inanışlar bir noktada birleştiği takdirde bu, hareketsizlik belirtisidir; ölüm işaretidir. Böyle bir hâl elbette arzu edilmez...”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Atatürk, bu sözleriyle aşağıdakilerden hangisine vurgu yapmıştır? </a:t>
            </a:r>
          </a:p>
          <a:p>
            <a:pPr algn="just"/>
            <a:endParaRPr lang="tr-TR" sz="2400" b="0" i="0" u="none" strike="noStrike" baseline="0" dirty="0">
              <a:latin typeface="Arial" panose="020B0604020202020204" pitchFamily="34" charset="0"/>
            </a:endParaRPr>
          </a:p>
          <a:p>
            <a:pPr algn="just">
              <a:spcBef>
                <a:spcPts val="400"/>
              </a:spcBef>
            </a:pPr>
            <a:r>
              <a:rPr lang="fi-FI" sz="2400" b="0" i="0" u="none" strike="noStrike" baseline="0" dirty="0">
                <a:latin typeface="Arial" panose="020B0604020202020204" pitchFamily="34" charset="0"/>
              </a:rPr>
              <a:t>A) Egemenliğin milletin kendisine ait olmasına </a:t>
            </a:r>
          </a:p>
          <a:p>
            <a:pPr algn="just">
              <a:spcBef>
                <a:spcPts val="400"/>
              </a:spcBef>
            </a:pPr>
            <a:r>
              <a:rPr lang="tr-TR" sz="2400" b="0" i="0" u="none" strike="noStrike" baseline="0" dirty="0">
                <a:latin typeface="Arial" panose="020B0604020202020204" pitchFamily="34" charset="0"/>
              </a:rPr>
              <a:t>B) Bütün vatandaşların kanun önünde eşit sayılmasına </a:t>
            </a:r>
          </a:p>
          <a:p>
            <a:pPr algn="just">
              <a:spcBef>
                <a:spcPts val="400"/>
              </a:spcBef>
            </a:pPr>
            <a:r>
              <a:rPr lang="tr-TR" sz="2400" b="0" i="0" u="none" strike="noStrike" baseline="0" dirty="0">
                <a:latin typeface="Arial" panose="020B0604020202020204" pitchFamily="34" charset="0"/>
              </a:rPr>
              <a:t>C) Farklı düşünce ve inançlara karşı hoşgörülü olunmasına </a:t>
            </a:r>
          </a:p>
          <a:p>
            <a:pPr algn="just">
              <a:spcBef>
                <a:spcPts val="400"/>
              </a:spcBef>
            </a:pPr>
            <a:r>
              <a:rPr lang="tr-TR" sz="2400" b="0" i="0" u="none" strike="noStrike" baseline="0" dirty="0">
                <a:latin typeface="Arial" panose="020B0604020202020204" pitchFamily="34" charset="0"/>
              </a:rPr>
              <a:t>D) Ortak bir gaye etrafında birlik ve beraberliğin sağlanmasına </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1933" y="435459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sp>
        <p:nvSpPr>
          <p:cNvPr id="9" name="Unvan 1">
            <a:extLst>
              <a:ext uri="{FF2B5EF4-FFF2-40B4-BE49-F238E27FC236}">
                <a16:creationId xmlns:a16="http://schemas.microsoft.com/office/drawing/2014/main" id="{75E599C8-7B2E-4D3A-8602-C3A6428B7173}"/>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8" name="60sngerisayımmp4">
            <a:hlinkClick r:id="" action="ppaction://media"/>
            <a:extLst>
              <a:ext uri="{FF2B5EF4-FFF2-40B4-BE49-F238E27FC236}">
                <a16:creationId xmlns:a16="http://schemas.microsoft.com/office/drawing/2014/main" id="{4DD6F47C-3A2F-4EBA-B7BC-84F6D4413051}"/>
              </a:ext>
            </a:extLst>
          </p:cNvPr>
          <p:cNvPicPr>
            <a:picLocks noChangeAspect="1"/>
          </p:cNvPicPr>
          <p:nvPr>
            <a:videoFile r:link="rId1"/>
            <p:extLst>
              <p:ext uri="{DAA4B4D4-6D71-4841-9C94-3DE7FCFB9230}">
                <p14:media xmlns:p14="http://schemas.microsoft.com/office/powerpoint/2010/main" r:embed="rId2">
                  <p14:trim st="32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15739F02-206D-49F1-9CFF-C6F1CD1B28AF}"/>
              </a:ext>
            </a:extLst>
          </p:cNvPr>
          <p:cNvSpPr/>
          <p:nvPr/>
        </p:nvSpPr>
        <p:spPr>
          <a:xfrm>
            <a:off x="334928" y="1221542"/>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62.</a:t>
            </a:r>
          </a:p>
        </p:txBody>
      </p:sp>
    </p:spTree>
    <p:extLst>
      <p:ext uri="{BB962C8B-B14F-4D97-AF65-F5344CB8AC3E}">
        <p14:creationId xmlns:p14="http://schemas.microsoft.com/office/powerpoint/2010/main" val="418845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163" fill="hold"/>
                                        <p:tgtEl>
                                          <p:spTgt spid="8"/>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8"/>
                </p:tgtEl>
              </p:cMediaNode>
            </p:video>
          </p:childTnLst>
        </p:cTn>
      </p:par>
    </p:tnLst>
    <p:bldLst>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73303" y="353979"/>
            <a:ext cx="10716442" cy="5704114"/>
          </a:xfrm>
          <a:prstGeom prst="rect">
            <a:avLst/>
          </a:prstGeom>
          <a:noFill/>
          <a:ln w="76200" cmpd="tri">
            <a:noFill/>
            <a:miter lim="800000"/>
            <a:headEnd/>
            <a:tailEnd/>
          </a:ln>
        </p:spPr>
        <p:txBody>
          <a:bodyPr lIns="86731" tIns="86731" rIns="86731" bIns="86731" anchor="ctr"/>
          <a:lstStyle/>
          <a:p>
            <a:pPr algn="just"/>
            <a:r>
              <a:rPr lang="tr-TR" sz="2400" b="1" i="0" u="none" strike="noStrike" baseline="0" dirty="0">
                <a:latin typeface="Arial" panose="020B0604020202020204" pitchFamily="34" charset="0"/>
              </a:rPr>
              <a:t>Atatürk </a:t>
            </a:r>
            <a:r>
              <a:rPr lang="tr-TR" sz="2400" b="0" i="0" u="none" strike="noStrike" baseline="0" dirty="0">
                <a:latin typeface="Arial" panose="020B0604020202020204" pitchFamily="34" charset="0"/>
              </a:rPr>
              <a:t>“Nasıl ayrı gibi duran parmaklar kazmayı, küreği, kalemi beraberce tutuyor ve gerektiğinde tek bir yumruk oluyorsa bir milletin fertleri de milletin kalkınması ve savunulması uğrunda el ele vermeyi bilmelidirler.” </a:t>
            </a:r>
            <a:r>
              <a:rPr lang="tr-TR" sz="2400" b="1" i="0" u="none" strike="noStrike" baseline="0" dirty="0">
                <a:latin typeface="Arial" panose="020B0604020202020204" pitchFamily="34" charset="0"/>
              </a:rPr>
              <a:t>sözüyle ilke ve inkılaplarının dayandığı temel esaslardan hangisine vurgu yapmıştır?</a:t>
            </a:r>
          </a:p>
          <a:p>
            <a:pPr algn="just"/>
            <a:r>
              <a:rPr lang="tr-TR" sz="2400" b="1" i="0" u="none" strike="noStrike" baseline="0" dirty="0">
                <a:latin typeface="Arial" panose="020B0604020202020204" pitchFamily="34" charset="0"/>
              </a:rPr>
              <a:t> </a:t>
            </a:r>
            <a:endParaRPr lang="tr-TR" sz="2400" b="0" i="0" u="none" strike="noStrike" baseline="0" dirty="0">
              <a:latin typeface="Arial" panose="020B0604020202020204" pitchFamily="34" charset="0"/>
            </a:endParaRPr>
          </a:p>
          <a:p>
            <a:pPr algn="just">
              <a:spcBef>
                <a:spcPts val="500"/>
              </a:spcBef>
            </a:pPr>
            <a:r>
              <a:rPr lang="tr-TR" sz="2400" b="0" i="0" u="none" strike="noStrike" baseline="0" dirty="0">
                <a:latin typeface="Arial" panose="020B0604020202020204" pitchFamily="34" charset="0"/>
              </a:rPr>
              <a:t>A) Millî egemenlik </a:t>
            </a:r>
          </a:p>
          <a:p>
            <a:pPr algn="just">
              <a:spcBef>
                <a:spcPts val="500"/>
              </a:spcBef>
            </a:pPr>
            <a:r>
              <a:rPr lang="tr-TR" sz="2400" b="0" i="0" u="none" strike="noStrike" baseline="0" dirty="0">
                <a:latin typeface="Arial" panose="020B0604020202020204" pitchFamily="34" charset="0"/>
              </a:rPr>
              <a:t>B) Millî tarih bilinci </a:t>
            </a:r>
          </a:p>
          <a:p>
            <a:pPr algn="just">
              <a:spcBef>
                <a:spcPts val="500"/>
              </a:spcBef>
            </a:pPr>
            <a:r>
              <a:rPr lang="tr-TR" sz="2400" b="0" i="0" u="none" strike="noStrike" baseline="0" dirty="0">
                <a:latin typeface="Arial" panose="020B0604020202020204" pitchFamily="34" charset="0"/>
              </a:rPr>
              <a:t>C) Bağımsızlık ve özgürlük </a:t>
            </a:r>
          </a:p>
          <a:p>
            <a:pPr algn="just">
              <a:spcBef>
                <a:spcPts val="500"/>
              </a:spcBef>
            </a:pPr>
            <a:r>
              <a:rPr lang="tr-TR" sz="2400" b="0" i="0" u="none" strike="noStrike" baseline="0" dirty="0">
                <a:latin typeface="Arial" panose="020B0604020202020204" pitchFamily="34" charset="0"/>
              </a:rPr>
              <a:t>D) Millî birlik ve beraberlik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399" y="4629277"/>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8CAD87A3-5477-4021-9A63-33C2BE133325}"/>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8C8EB393-F03F-4F90-B00B-91183C21666D}"/>
              </a:ext>
            </a:extLst>
          </p:cNvPr>
          <p:cNvPicPr>
            <a:picLocks noChangeAspect="1"/>
          </p:cNvPicPr>
          <p:nvPr>
            <a:videoFile r:link="rId1"/>
            <p:extLst>
              <p:ext uri="{DAA4B4D4-6D71-4841-9C94-3DE7FCFB9230}">
                <p14:media xmlns:p14="http://schemas.microsoft.com/office/powerpoint/2010/main" r:embed="rId2">
                  <p14:trim st="32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7E1FB0B4-B638-4D2E-9BA5-DF68AA06FC5C}"/>
              </a:ext>
            </a:extLst>
          </p:cNvPr>
          <p:cNvSpPr/>
          <p:nvPr/>
        </p:nvSpPr>
        <p:spPr>
          <a:xfrm>
            <a:off x="244055" y="1334557"/>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63.</a:t>
            </a:r>
          </a:p>
        </p:txBody>
      </p:sp>
    </p:spTree>
    <p:extLst>
      <p:ext uri="{BB962C8B-B14F-4D97-AF65-F5344CB8AC3E}">
        <p14:creationId xmlns:p14="http://schemas.microsoft.com/office/powerpoint/2010/main" val="404164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29464" y="882789"/>
            <a:ext cx="10979629"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“Boşa çıkarılan suikast teşebbüsünden sonra vatandaşlarımdan aldığım mektup ve telgraflar beni çok mutlu etti. Bu elim olayın benim şahsımdan ziyade Cumhuriyetimize ve onun prensiplerine yönelik olduğuna şüphe yoktur. Temeli, büyük Türk milletinin vicdanında, akıl ve şuurunda atılmış olan Cumhuriyetimizin, bir vücudun koparılması ile yok olacağını zannedenler çok zayıf akıllı bahtsızlardır. Benim naçiz vücudum bir gün elbet toprak olacaktır. Fakat Türkiye Cumhuriyeti ilelebet payidar kalacaktır.” </a:t>
            </a:r>
          </a:p>
          <a:p>
            <a:pPr algn="just"/>
            <a:endParaRPr lang="tr-TR" sz="10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Mustafa Kemal’in kendisine yönelik suikast girişiminden sonra Anadolu Ajansına verdiği bu demeçte aşağıdaki sorulardan hangisinin cevabı </a:t>
            </a:r>
            <a:r>
              <a:rPr lang="tr-TR" sz="2400" b="1" i="0" u="sng" strike="noStrike" baseline="0" dirty="0">
                <a:latin typeface="Arial" panose="020B0604020202020204" pitchFamily="34" charset="0"/>
              </a:rPr>
              <a:t>yoktur? </a:t>
            </a:r>
          </a:p>
          <a:p>
            <a:pPr algn="just"/>
            <a:endParaRPr lang="tr-TR" sz="1000" b="0" i="0" u="none" strike="noStrike" baseline="0" dirty="0">
              <a:latin typeface="Arial" panose="020B0604020202020204" pitchFamily="34" charset="0"/>
            </a:endParaRPr>
          </a:p>
          <a:p>
            <a:pPr algn="just">
              <a:spcBef>
                <a:spcPts val="400"/>
              </a:spcBef>
            </a:pPr>
            <a:r>
              <a:rPr lang="fi-FI" sz="2400" b="0" i="0" u="none" strike="noStrike" baseline="0" dirty="0">
                <a:latin typeface="Arial" panose="020B0604020202020204" pitchFamily="34" charset="0"/>
              </a:rPr>
              <a:t>A) Suikast girişimine halkın tepkisi ne olmuştur? </a:t>
            </a:r>
          </a:p>
          <a:p>
            <a:pPr algn="just">
              <a:spcBef>
                <a:spcPts val="400"/>
              </a:spcBef>
            </a:pPr>
            <a:r>
              <a:rPr lang="tr-TR" sz="2400" b="0" i="0" u="none" strike="noStrike" baseline="0" dirty="0">
                <a:latin typeface="Arial" panose="020B0604020202020204" pitchFamily="34" charset="0"/>
              </a:rPr>
              <a:t>B) Suikastçılar amaçlarına ulaşmışlar mıdır? </a:t>
            </a:r>
          </a:p>
          <a:p>
            <a:pPr algn="just">
              <a:spcBef>
                <a:spcPts val="400"/>
              </a:spcBef>
            </a:pPr>
            <a:r>
              <a:rPr lang="tr-TR" sz="2400" b="0" i="0" u="none" strike="noStrike" baseline="0" dirty="0">
                <a:latin typeface="Arial" panose="020B0604020202020204" pitchFamily="34" charset="0"/>
              </a:rPr>
              <a:t>C) Suikastı planlayanların asıl hedefi nedir? </a:t>
            </a:r>
          </a:p>
          <a:p>
            <a:pPr algn="just">
              <a:spcBef>
                <a:spcPts val="400"/>
              </a:spcBef>
            </a:pPr>
            <a:r>
              <a:rPr lang="tr-TR" sz="2400" b="0" i="0" u="none" strike="noStrike" baseline="0" dirty="0">
                <a:latin typeface="Arial" panose="020B0604020202020204" pitchFamily="34" charset="0"/>
              </a:rPr>
              <a:t>D) Suikastçılar nerede yargılanmışlardır?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9464" y="6161453"/>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CC76B764-8599-4DCF-9B7B-7B3AAEC789D3}"/>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EA57CAD1-186C-48D2-A499-4B2FCE673A97}"/>
              </a:ext>
            </a:extLst>
          </p:cNvPr>
          <p:cNvPicPr>
            <a:picLocks noChangeAspect="1"/>
          </p:cNvPicPr>
          <p:nvPr>
            <a:videoFile r:link="rId2"/>
            <p:extLst>
              <p:ext uri="{DAA4B4D4-6D71-4841-9C94-3DE7FCFB9230}">
                <p14:media xmlns:p14="http://schemas.microsoft.com/office/powerpoint/2010/main" r:embed="rId1"/>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B28D39F5-A014-4169-B2A9-9F51B4EAB6F5}"/>
              </a:ext>
            </a:extLst>
          </p:cNvPr>
          <p:cNvSpPr/>
          <p:nvPr/>
        </p:nvSpPr>
        <p:spPr>
          <a:xfrm>
            <a:off x="186351" y="841693"/>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64.</a:t>
            </a:r>
          </a:p>
        </p:txBody>
      </p:sp>
    </p:spTree>
    <p:extLst>
      <p:ext uri="{BB962C8B-B14F-4D97-AF65-F5344CB8AC3E}">
        <p14:creationId xmlns:p14="http://schemas.microsoft.com/office/powerpoint/2010/main" val="284098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80836" y="353979"/>
            <a:ext cx="10919077"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Atatürk Dönemi Türk dış politikasıyla ilgili bazı ifadeler şunlardır: </a:t>
            </a:r>
          </a:p>
          <a:p>
            <a:pPr algn="just"/>
            <a:r>
              <a:rPr lang="tr-TR" sz="2400" b="0" i="0" u="none" strike="noStrike" baseline="0" dirty="0">
                <a:latin typeface="Arial" panose="020B0604020202020204" pitchFamily="34" charset="0"/>
              </a:rPr>
              <a:t>• Gerçekleşmeyecek hayaller peşinde koşulmamalıdır. </a:t>
            </a:r>
          </a:p>
          <a:p>
            <a:pPr algn="just"/>
            <a:r>
              <a:rPr lang="tr-TR" sz="2400" b="0" i="0" u="none" strike="noStrike" baseline="0" dirty="0">
                <a:latin typeface="Arial" panose="020B0604020202020204" pitchFamily="34" charset="0"/>
              </a:rPr>
              <a:t>• Devletler arası ilişkilerde dostça yöntemler takip edilmelidir. </a:t>
            </a:r>
          </a:p>
          <a:p>
            <a:pPr algn="just"/>
            <a:r>
              <a:rPr lang="tr-TR" sz="2400" b="0" i="0" u="none" strike="noStrike" baseline="0" dirty="0">
                <a:latin typeface="Arial" panose="020B0604020202020204" pitchFamily="34" charset="0"/>
              </a:rPr>
              <a:t>• Siyasi, askerî ve ekonomik alanda kendi iradesiyle hareket etmelidir.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ifadeler Atatürk Dönemi Türk dış politikasının dayandığı aşağıdaki temel ilke ve esaslarla ilişkilendirildiğinde hangisi </a:t>
            </a:r>
            <a:r>
              <a:rPr lang="tr-TR" sz="2400" b="1" i="0" u="sng" strike="noStrike" baseline="0" dirty="0">
                <a:latin typeface="Arial" panose="020B0604020202020204" pitchFamily="34" charset="0"/>
              </a:rPr>
              <a:t>dışarıda kalır? </a:t>
            </a:r>
          </a:p>
          <a:p>
            <a:pPr algn="just"/>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Barışçılık </a:t>
            </a:r>
          </a:p>
          <a:p>
            <a:pPr algn="just">
              <a:spcBef>
                <a:spcPts val="400"/>
              </a:spcBef>
            </a:pPr>
            <a:r>
              <a:rPr lang="tr-TR" sz="2400" b="0" i="0" u="none" strike="noStrike" baseline="0" dirty="0">
                <a:latin typeface="Arial" panose="020B0604020202020204" pitchFamily="34" charset="0"/>
              </a:rPr>
              <a:t>B) Gerçekçilik </a:t>
            </a:r>
          </a:p>
          <a:p>
            <a:pPr algn="just">
              <a:spcBef>
                <a:spcPts val="400"/>
              </a:spcBef>
            </a:pPr>
            <a:r>
              <a:rPr lang="tr-TR" sz="2400" b="0" i="0" u="none" strike="noStrike" baseline="0" dirty="0">
                <a:latin typeface="Arial" panose="020B0604020202020204" pitchFamily="34" charset="0"/>
              </a:rPr>
              <a:t>C) Tam bağımsızlık </a:t>
            </a:r>
          </a:p>
          <a:p>
            <a:pPr algn="just">
              <a:spcBef>
                <a:spcPts val="400"/>
              </a:spcBef>
            </a:pPr>
            <a:r>
              <a:rPr lang="tr-TR" sz="2400" b="0" i="0" u="none" strike="noStrike" baseline="0" dirty="0">
                <a:latin typeface="Arial" panose="020B0604020202020204" pitchFamily="34" charset="0"/>
              </a:rPr>
              <a:t>D) Karşılıklılık (Mütekabiliyet)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0836" y="5137538"/>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LGS-2019</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D0E8C88B-35AA-4A75-BBDD-408B072F4ADB}"/>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C64993E2-DFE0-4AA0-92EA-DFBF97AA9E13}"/>
              </a:ext>
            </a:extLst>
          </p:cNvPr>
          <p:cNvPicPr>
            <a:picLocks noChangeAspect="1"/>
          </p:cNvPicPr>
          <p:nvPr>
            <a:videoFile r:link="rId1"/>
            <p:extLst>
              <p:ext uri="{DAA4B4D4-6D71-4841-9C94-3DE7FCFB9230}">
                <p14:media xmlns:p14="http://schemas.microsoft.com/office/powerpoint/2010/main" r:embed="rId2">
                  <p14:trim st="27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26D2DB56-D8EA-418D-8DB5-944DC31F21B4}"/>
              </a:ext>
            </a:extLst>
          </p:cNvPr>
          <p:cNvSpPr/>
          <p:nvPr/>
        </p:nvSpPr>
        <p:spPr>
          <a:xfrm>
            <a:off x="154435" y="796400"/>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65.</a:t>
            </a:r>
          </a:p>
        </p:txBody>
      </p:sp>
    </p:spTree>
    <p:extLst>
      <p:ext uri="{BB962C8B-B14F-4D97-AF65-F5344CB8AC3E}">
        <p14:creationId xmlns:p14="http://schemas.microsoft.com/office/powerpoint/2010/main" val="114990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88369" y="670741"/>
            <a:ext cx="10965640" cy="570411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Cumhuriyet Dönemi’nde </a:t>
            </a:r>
            <a:r>
              <a:rPr lang="tr-TR" sz="2400" b="0" i="0" u="none" strike="noStrike" baseline="0" dirty="0" err="1">
                <a:latin typeface="Arial" panose="020B0604020202020204" pitchFamily="34" charset="0"/>
              </a:rPr>
              <a:t>Tevhid</a:t>
            </a:r>
            <a:r>
              <a:rPr lang="tr-TR" sz="2400" b="0" i="0" u="none" strike="noStrike" baseline="0" dirty="0">
                <a:latin typeface="Arial" panose="020B0604020202020204" pitchFamily="34" charset="0"/>
              </a:rPr>
              <a:t>-i Tedrisat Kanunu ile eğitim kurumları bir çatı altında toplandı. Daha sonra Maarif Teşkilatı Hakkında Kanun yayımlanarak yabancı okullar, Millî Eğitim Bakanlığına bağlandı. Yapılan düzenlemelere özellikle Fransa karşı çıktı. Fransa, bu konuyu Türk Hükûmeti ile görüşmek istedi. Türkiye’nin, yabancı okullar sorununu bir iç sorun saymasından dolayı Fransa’nın bu isteği kabul edilmedi. Türkiye’nin belirlediği kurallara uyan yabancı okullar eğitimlerine devam etti ve uymayanlar kapatıldı. </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bilgilere göre Türkiye, yabancı okullar sorununun çözümünde aşağıdaki dış politika ilkelerinden hangisini dikkate almıştır?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Tam bağımsızlık </a:t>
            </a:r>
          </a:p>
          <a:p>
            <a:pPr algn="just">
              <a:spcBef>
                <a:spcPts val="400"/>
              </a:spcBef>
            </a:pPr>
            <a:r>
              <a:rPr lang="tr-TR" sz="2400" dirty="0">
                <a:latin typeface="Arial" panose="020B0604020202020204" pitchFamily="34" charset="0"/>
              </a:rPr>
              <a:t>B) Barışçılık </a:t>
            </a:r>
          </a:p>
          <a:p>
            <a:pPr algn="just">
              <a:spcBef>
                <a:spcPts val="400"/>
              </a:spcBef>
            </a:pPr>
            <a:r>
              <a:rPr lang="tr-TR" sz="2400" b="0" i="0" u="none" strike="noStrike" baseline="0" dirty="0">
                <a:latin typeface="Arial" panose="020B0604020202020204" pitchFamily="34" charset="0"/>
              </a:rPr>
              <a:t>C) Mütekabiliyet (Karşılıklılık) </a:t>
            </a:r>
          </a:p>
          <a:p>
            <a:pPr algn="just">
              <a:spcBef>
                <a:spcPts val="400"/>
              </a:spcBef>
            </a:pPr>
            <a:r>
              <a:rPr lang="tr-TR" sz="2400" b="0" i="0" u="none" strike="noStrike" baseline="0" dirty="0">
                <a:latin typeface="Arial" panose="020B0604020202020204" pitchFamily="34" charset="0"/>
              </a:rPr>
              <a:t>D) Dünya kamuoyunu dikkate almak </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LGS-2024</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369" y="456540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0219D4B2-136E-4461-91A9-D09B0DEA46A3}"/>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665EDD14-CC5D-4221-8EBC-D4A980B69F13}"/>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B86D32F1-DB12-4630-8830-A54100A69B5C}"/>
              </a:ext>
            </a:extLst>
          </p:cNvPr>
          <p:cNvSpPr/>
          <p:nvPr/>
        </p:nvSpPr>
        <p:spPr>
          <a:xfrm>
            <a:off x="127570" y="738656"/>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66.</a:t>
            </a:r>
          </a:p>
        </p:txBody>
      </p:sp>
    </p:spTree>
    <p:extLst>
      <p:ext uri="{BB962C8B-B14F-4D97-AF65-F5344CB8AC3E}">
        <p14:creationId xmlns:p14="http://schemas.microsoft.com/office/powerpoint/2010/main" val="97905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sp>
        <p:nvSpPr>
          <p:cNvPr id="8" name="Metin kutusu 7">
            <a:extLst>
              <a:ext uri="{FF2B5EF4-FFF2-40B4-BE49-F238E27FC236}">
                <a16:creationId xmlns:a16="http://schemas.microsoft.com/office/drawing/2014/main" id="{58AD45AE-7DE1-48DE-8E4C-8C55942B2D60}"/>
              </a:ext>
            </a:extLst>
          </p:cNvPr>
          <p:cNvSpPr txBox="1"/>
          <p:nvPr/>
        </p:nvSpPr>
        <p:spPr>
          <a:xfrm>
            <a:off x="780836" y="731455"/>
            <a:ext cx="11125832" cy="461665"/>
          </a:xfrm>
          <a:prstGeom prst="rect">
            <a:avLst/>
          </a:prstGeom>
          <a:noFill/>
        </p:spPr>
        <p:txBody>
          <a:bodyPr wrap="square" rtlCol="0">
            <a:spAutoFit/>
          </a:bodyPr>
          <a:lstStyle/>
          <a:p>
            <a:r>
              <a:rPr lang="tr-TR" sz="2400" b="0" i="0" u="none" strike="noStrike" baseline="0" dirty="0">
                <a:latin typeface="Arial" panose="020B0604020202020204" pitchFamily="34" charset="0"/>
              </a:rPr>
              <a:t>Tabloda, Türk dış politikasının temel ilkeleri ile bu ilkelere ait örnekler verilmiştir.</a:t>
            </a:r>
          </a:p>
        </p:txBody>
      </p:sp>
      <p:sp>
        <p:nvSpPr>
          <p:cNvPr id="13" name="Metin kutusu 12">
            <a:extLst>
              <a:ext uri="{FF2B5EF4-FFF2-40B4-BE49-F238E27FC236}">
                <a16:creationId xmlns:a16="http://schemas.microsoft.com/office/drawing/2014/main" id="{08A8CDC3-3AD2-4AE0-813A-35D74A7E48AC}"/>
              </a:ext>
            </a:extLst>
          </p:cNvPr>
          <p:cNvSpPr txBox="1"/>
          <p:nvPr/>
        </p:nvSpPr>
        <p:spPr>
          <a:xfrm>
            <a:off x="543825" y="5124685"/>
            <a:ext cx="10785110" cy="1354217"/>
          </a:xfrm>
          <a:prstGeom prst="rect">
            <a:avLst/>
          </a:prstGeom>
          <a:noFill/>
        </p:spPr>
        <p:txBody>
          <a:bodyPr wrap="square">
            <a:spAutoFit/>
          </a:bodyPr>
          <a:lstStyle/>
          <a:p>
            <a:pPr algn="just"/>
            <a:r>
              <a:rPr lang="tr-TR" sz="2400" b="1" i="0" u="none" strike="noStrike" baseline="0" dirty="0">
                <a:latin typeface="Arial" panose="020B0604020202020204" pitchFamily="34" charset="0"/>
              </a:rPr>
              <a:t>Tablodaki numaralanmış eşleştirmelerde yer alan örneklerden hangisi ilişkili olduğu temel ilkeye </a:t>
            </a:r>
            <a:r>
              <a:rPr lang="tr-TR" sz="2400" b="1" i="0" u="sng" strike="noStrike" baseline="0" dirty="0">
                <a:latin typeface="Arial" panose="020B0604020202020204" pitchFamily="34" charset="0"/>
              </a:rPr>
              <a:t>ters düşmektedir? </a:t>
            </a:r>
          </a:p>
          <a:p>
            <a:pPr algn="just"/>
            <a:endParaRPr lang="tr-TR" sz="1000" b="0" i="0" u="sng"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A) I 		B) II 		C) III 		D) IV </a:t>
            </a:r>
            <a:endParaRPr lang="tr-TR" sz="2400" dirty="0"/>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6053452"/>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Unvan 1">
            <a:extLst>
              <a:ext uri="{FF2B5EF4-FFF2-40B4-BE49-F238E27FC236}">
                <a16:creationId xmlns:a16="http://schemas.microsoft.com/office/drawing/2014/main" id="{C57804FA-65AB-4D18-AA28-6B70FC5DF6E3}"/>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graphicFrame>
        <p:nvGraphicFramePr>
          <p:cNvPr id="11" name="Tablo 11">
            <a:extLst>
              <a:ext uri="{FF2B5EF4-FFF2-40B4-BE49-F238E27FC236}">
                <a16:creationId xmlns:a16="http://schemas.microsoft.com/office/drawing/2014/main" id="{83404F36-E645-418F-ACC2-44942C8FF3FB}"/>
              </a:ext>
            </a:extLst>
          </p:cNvPr>
          <p:cNvGraphicFramePr>
            <a:graphicFrameLocks noGrp="1"/>
          </p:cNvGraphicFramePr>
          <p:nvPr>
            <p:extLst>
              <p:ext uri="{D42A27DB-BD31-4B8C-83A1-F6EECF244321}">
                <p14:modId xmlns:p14="http://schemas.microsoft.com/office/powerpoint/2010/main" val="1938590860"/>
              </p:ext>
            </p:extLst>
          </p:nvPr>
        </p:nvGraphicFramePr>
        <p:xfrm>
          <a:off x="678873" y="1245019"/>
          <a:ext cx="10515014" cy="3827766"/>
        </p:xfrm>
        <a:graphic>
          <a:graphicData uri="http://schemas.openxmlformats.org/drawingml/2006/table">
            <a:tbl>
              <a:tblPr firstRow="1" bandRow="1">
                <a:tableStyleId>{5940675A-B579-460E-94D1-54222C63F5DA}</a:tableStyleId>
              </a:tblPr>
              <a:tblGrid>
                <a:gridCol w="609515">
                  <a:extLst>
                    <a:ext uri="{9D8B030D-6E8A-4147-A177-3AD203B41FA5}">
                      <a16:colId xmlns:a16="http://schemas.microsoft.com/office/drawing/2014/main" val="1783439903"/>
                    </a:ext>
                  </a:extLst>
                </a:gridCol>
                <a:gridCol w="3251002">
                  <a:extLst>
                    <a:ext uri="{9D8B030D-6E8A-4147-A177-3AD203B41FA5}">
                      <a16:colId xmlns:a16="http://schemas.microsoft.com/office/drawing/2014/main" val="2447430284"/>
                    </a:ext>
                  </a:extLst>
                </a:gridCol>
                <a:gridCol w="6654497">
                  <a:extLst>
                    <a:ext uri="{9D8B030D-6E8A-4147-A177-3AD203B41FA5}">
                      <a16:colId xmlns:a16="http://schemas.microsoft.com/office/drawing/2014/main" val="1923023244"/>
                    </a:ext>
                  </a:extLst>
                </a:gridCol>
              </a:tblGrid>
              <a:tr h="626056">
                <a:tc>
                  <a:txBody>
                    <a:bodyPr/>
                    <a:lstStyle/>
                    <a:p>
                      <a:endParaRPr lang="tr-TR" sz="1900" baseline="0" dirty="0">
                        <a:latin typeface="Arial" panose="020B0604020202020204" pitchFamily="34" charset="0"/>
                      </a:endParaRPr>
                    </a:p>
                  </a:txBody>
                  <a:tcPr>
                    <a:lnL w="12700" cmpd="sng">
                      <a:noFill/>
                    </a:lnL>
                    <a:lnT w="12700" cmpd="sng">
                      <a:noFill/>
                    </a:lnT>
                  </a:tcPr>
                </a:tc>
                <a:tc>
                  <a:txBody>
                    <a:bodyPr/>
                    <a:lstStyle/>
                    <a:p>
                      <a:pPr algn="ctr"/>
                      <a:r>
                        <a:rPr lang="tr-TR" sz="1900" b="1"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Türk Dış Politikasının</a:t>
                      </a:r>
                      <a:endParaRPr lang="tr-TR" sz="19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ctr"/>
                      <a:r>
                        <a:rPr lang="tr-TR" sz="1900" b="1"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Temel İlkeleri</a:t>
                      </a:r>
                      <a:endParaRPr lang="tr-TR" sz="19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800"/>
                        </a:spcAft>
                      </a:pPr>
                      <a:r>
                        <a:rPr lang="tr-TR" sz="1900" b="1" baseline="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Örnekler</a:t>
                      </a:r>
                      <a:endParaRPr lang="tr-TR" sz="1900" baseline="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val="3434105328"/>
                  </a:ext>
                </a:extLst>
              </a:tr>
              <a:tr h="989776">
                <a:tc>
                  <a:txBody>
                    <a:bodyPr/>
                    <a:lstStyle/>
                    <a:p>
                      <a:pPr algn="ctr"/>
                      <a:r>
                        <a:rPr lang="tr-TR" sz="1900" baseline="0" dirty="0">
                          <a:latin typeface="Arial" panose="020B0604020202020204" pitchFamily="34" charset="0"/>
                        </a:rPr>
                        <a:t>I.</a:t>
                      </a:r>
                    </a:p>
                  </a:txBody>
                  <a:tcPr>
                    <a:solidFill>
                      <a:schemeClr val="accent3">
                        <a:lumMod val="20000"/>
                        <a:lumOff val="80000"/>
                      </a:schemeClr>
                    </a:solidFill>
                  </a:tcPr>
                </a:tc>
                <a:tc>
                  <a:txBody>
                    <a:bodyPr/>
                    <a:lstStyle/>
                    <a:p>
                      <a:pPr>
                        <a:lnSpc>
                          <a:spcPct val="107000"/>
                        </a:lnSpc>
                        <a:spcAft>
                          <a:spcPts val="800"/>
                        </a:spcAft>
                      </a:pPr>
                      <a:r>
                        <a:rPr lang="tr-TR" sz="1900" baseline="0" dirty="0">
                          <a:effectLst/>
                          <a:latin typeface="Arial" panose="020B0604020202020204" pitchFamily="34" charset="0"/>
                          <a:ea typeface="Calibri" panose="020F0502020204030204" pitchFamily="34" charset="0"/>
                          <a:cs typeface="Times New Roman" panose="02020603050405020304" pitchFamily="18" charset="0"/>
                        </a:rPr>
                        <a:t>Mütekabiliyet (Karşılıklılık)</a:t>
                      </a:r>
                    </a:p>
                  </a:txBody>
                  <a:tcPr marL="68580" marR="68580" marT="0" marB="0" anchor="ctr"/>
                </a:tc>
                <a:tc>
                  <a:txBody>
                    <a:bodyPr/>
                    <a:lstStyle/>
                    <a:p>
                      <a:pPr algn="just">
                        <a:lnSpc>
                          <a:spcPct val="100000"/>
                        </a:lnSpc>
                        <a:spcAft>
                          <a:spcPts val="800"/>
                        </a:spcAft>
                      </a:pPr>
                      <a:r>
                        <a:rPr lang="tr-TR" sz="1900" baseline="0" dirty="0">
                          <a:effectLst/>
                          <a:latin typeface="Arial" panose="020B0604020202020204" pitchFamily="34" charset="0"/>
                          <a:ea typeface="Calibri" panose="020F0502020204030204" pitchFamily="34" charset="0"/>
                          <a:cs typeface="Times New Roman" panose="02020603050405020304" pitchFamily="18" charset="0"/>
                        </a:rPr>
                        <a:t>Misakımillî’de “Azınlık hakları, komşu ülkelerdeki Müslüman halkın da aynı haklardan yararlanmaları şartı ile kabul edilecektir.” kararı alındı.</a:t>
                      </a:r>
                    </a:p>
                  </a:txBody>
                  <a:tcPr marL="68580" marR="68580" marT="0" marB="0" anchor="ctr"/>
                </a:tc>
                <a:extLst>
                  <a:ext uri="{0D108BD9-81ED-4DB2-BD59-A6C34878D82A}">
                    <a16:rowId xmlns:a16="http://schemas.microsoft.com/office/drawing/2014/main" val="4232744378"/>
                  </a:ext>
                </a:extLst>
              </a:tr>
              <a:tr h="631981">
                <a:tc>
                  <a:txBody>
                    <a:bodyPr/>
                    <a:lstStyle/>
                    <a:p>
                      <a:pPr algn="ctr"/>
                      <a:r>
                        <a:rPr lang="tr-TR" sz="1900" baseline="0" dirty="0">
                          <a:latin typeface="Arial" panose="020B0604020202020204" pitchFamily="34" charset="0"/>
                        </a:rPr>
                        <a:t>II.</a:t>
                      </a:r>
                    </a:p>
                  </a:txBody>
                  <a:tcPr>
                    <a:solidFill>
                      <a:schemeClr val="accent3">
                        <a:lumMod val="20000"/>
                        <a:lumOff val="80000"/>
                      </a:schemeClr>
                    </a:solidFill>
                  </a:tcPr>
                </a:tc>
                <a:tc>
                  <a:txBody>
                    <a:bodyPr/>
                    <a:lstStyle/>
                    <a:p>
                      <a:pPr>
                        <a:lnSpc>
                          <a:spcPct val="107000"/>
                        </a:lnSpc>
                        <a:spcAft>
                          <a:spcPts val="800"/>
                        </a:spcAft>
                      </a:pPr>
                      <a:r>
                        <a:rPr lang="tr-TR" sz="1900" baseline="0" dirty="0">
                          <a:solidFill>
                            <a:srgbClr val="221E1F"/>
                          </a:solidFill>
                          <a:effectLst/>
                          <a:latin typeface="Arial" panose="020B0604020202020204" pitchFamily="34" charset="0"/>
                          <a:ea typeface="Calibri" panose="020F0502020204030204" pitchFamily="34" charset="0"/>
                          <a:cs typeface="Times New Roman" panose="02020603050405020304" pitchFamily="18" charset="0"/>
                        </a:rPr>
                        <a:t>Millî menfaatleri esas alma</a:t>
                      </a:r>
                      <a:endParaRPr lang="tr-TR" sz="1900" baseline="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r>
                        <a:rPr lang="tr-TR" sz="19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Türkiye, doğu sınırlarını güvenlik altına almak için </a:t>
                      </a:r>
                      <a:r>
                        <a:rPr lang="tr-TR" sz="1900" baseline="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Sadabat</a:t>
                      </a:r>
                      <a:r>
                        <a:rPr lang="tr-TR" sz="19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Paktı’nı imzalamıştır.</a:t>
                      </a:r>
                    </a:p>
                  </a:txBody>
                  <a:tcPr marL="68580" marR="68580" marT="0" marB="0" anchor="ctr"/>
                </a:tc>
                <a:extLst>
                  <a:ext uri="{0D108BD9-81ED-4DB2-BD59-A6C34878D82A}">
                    <a16:rowId xmlns:a16="http://schemas.microsoft.com/office/drawing/2014/main" val="1664636040"/>
                  </a:ext>
                </a:extLst>
              </a:tr>
              <a:tr h="947972">
                <a:tc>
                  <a:txBody>
                    <a:bodyPr/>
                    <a:lstStyle/>
                    <a:p>
                      <a:pPr algn="ctr"/>
                      <a:r>
                        <a:rPr lang="tr-TR" sz="1900" baseline="0" dirty="0">
                          <a:latin typeface="Arial" panose="020B0604020202020204" pitchFamily="34" charset="0"/>
                        </a:rPr>
                        <a:t>III.</a:t>
                      </a:r>
                    </a:p>
                  </a:txBody>
                  <a:tcPr>
                    <a:solidFill>
                      <a:schemeClr val="accent3">
                        <a:lumMod val="20000"/>
                        <a:lumOff val="80000"/>
                      </a:schemeClr>
                    </a:solidFill>
                  </a:tcPr>
                </a:tc>
                <a:tc>
                  <a:txBody>
                    <a:bodyPr/>
                    <a:lstStyle/>
                    <a:p>
                      <a:pPr>
                        <a:lnSpc>
                          <a:spcPct val="107000"/>
                        </a:lnSpc>
                        <a:spcAft>
                          <a:spcPts val="800"/>
                        </a:spcAft>
                      </a:pPr>
                      <a:r>
                        <a:rPr lang="tr-TR" sz="1900" baseline="0" dirty="0">
                          <a:effectLst/>
                          <a:latin typeface="Arial" panose="020B0604020202020204" pitchFamily="34" charset="0"/>
                          <a:ea typeface="Calibri" panose="020F0502020204030204" pitchFamily="34" charset="0"/>
                          <a:cs typeface="Times New Roman" panose="02020603050405020304" pitchFamily="18" charset="0"/>
                        </a:rPr>
                        <a:t>Barışçılık</a:t>
                      </a:r>
                    </a:p>
                  </a:txBody>
                  <a:tcPr marL="68580" marR="68580" marT="0" marB="0" anchor="ctr"/>
                </a:tc>
                <a:tc>
                  <a:txBody>
                    <a:bodyPr/>
                    <a:lstStyle/>
                    <a:p>
                      <a:pPr algn="just"/>
                      <a:r>
                        <a:rPr lang="tr-TR" sz="19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Türkiye, I. Dünya Savaşı sonrasında dünyada huzur ve güvenliğin sağlanması için kurulan Milletler Cemiyetine 18 Temmuz 1932’de üye oldu.</a:t>
                      </a:r>
                    </a:p>
                  </a:txBody>
                  <a:tcPr marL="68580" marR="68580" marT="0" marB="0" anchor="ctr"/>
                </a:tc>
                <a:extLst>
                  <a:ext uri="{0D108BD9-81ED-4DB2-BD59-A6C34878D82A}">
                    <a16:rowId xmlns:a16="http://schemas.microsoft.com/office/drawing/2014/main" val="2582592992"/>
                  </a:ext>
                </a:extLst>
              </a:tr>
              <a:tr h="631981">
                <a:tc>
                  <a:txBody>
                    <a:bodyPr/>
                    <a:lstStyle/>
                    <a:p>
                      <a:pPr algn="ctr"/>
                      <a:r>
                        <a:rPr lang="tr-TR" sz="1900" baseline="0" dirty="0">
                          <a:latin typeface="Arial" panose="020B0604020202020204" pitchFamily="34" charset="0"/>
                        </a:rPr>
                        <a:t>IV.</a:t>
                      </a:r>
                    </a:p>
                  </a:txBody>
                  <a:tcPr>
                    <a:solidFill>
                      <a:schemeClr val="accent3">
                        <a:lumMod val="20000"/>
                        <a:lumOff val="80000"/>
                      </a:schemeClr>
                    </a:solidFill>
                  </a:tcPr>
                </a:tc>
                <a:tc>
                  <a:txBody>
                    <a:bodyPr/>
                    <a:lstStyle/>
                    <a:p>
                      <a:pPr>
                        <a:lnSpc>
                          <a:spcPct val="107000"/>
                        </a:lnSpc>
                        <a:spcAft>
                          <a:spcPts val="800"/>
                        </a:spcAft>
                      </a:pPr>
                      <a:r>
                        <a:rPr lang="tr-TR" sz="1900" baseline="0" dirty="0">
                          <a:effectLst/>
                          <a:latin typeface="Arial" panose="020B0604020202020204" pitchFamily="34" charset="0"/>
                          <a:ea typeface="Calibri" panose="020F0502020204030204" pitchFamily="34" charset="0"/>
                          <a:cs typeface="Times New Roman" panose="02020603050405020304" pitchFamily="18" charset="0"/>
                        </a:rPr>
                        <a:t>Tam bağımsızlık</a:t>
                      </a:r>
                    </a:p>
                  </a:txBody>
                  <a:tcPr marL="68580" marR="68580" marT="0" marB="0" anchor="ctr"/>
                </a:tc>
                <a:tc>
                  <a:txBody>
                    <a:bodyPr/>
                    <a:lstStyle/>
                    <a:p>
                      <a:pPr algn="just"/>
                      <a:r>
                        <a:rPr lang="tr-TR" sz="19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Türk Boğazları, 1936 yılına kadar uluslararası bir komisyon tarafından yönetildi.</a:t>
                      </a:r>
                    </a:p>
                  </a:txBody>
                  <a:tcPr marL="68580" marR="68580" marT="0" marB="0" anchor="ctr"/>
                </a:tc>
                <a:extLst>
                  <a:ext uri="{0D108BD9-81ED-4DB2-BD59-A6C34878D82A}">
                    <a16:rowId xmlns:a16="http://schemas.microsoft.com/office/drawing/2014/main" val="3129637482"/>
                  </a:ext>
                </a:extLst>
              </a:tr>
            </a:tbl>
          </a:graphicData>
        </a:graphic>
      </p:graphicFrame>
      <p:pic>
        <p:nvPicPr>
          <p:cNvPr id="12" name="60sngerisayımmp4">
            <a:hlinkClick r:id="" action="ppaction://media"/>
            <a:extLst>
              <a:ext uri="{FF2B5EF4-FFF2-40B4-BE49-F238E27FC236}">
                <a16:creationId xmlns:a16="http://schemas.microsoft.com/office/drawing/2014/main" id="{779BB157-3C23-4317-891A-78F555CC6C11}"/>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10" name="Dikdörtgen 9">
            <a:extLst>
              <a:ext uri="{FF2B5EF4-FFF2-40B4-BE49-F238E27FC236}">
                <a16:creationId xmlns:a16="http://schemas.microsoft.com/office/drawing/2014/main" id="{42B0D1D1-4B74-41BC-8F8E-81953563C11C}"/>
              </a:ext>
            </a:extLst>
          </p:cNvPr>
          <p:cNvSpPr/>
          <p:nvPr/>
        </p:nvSpPr>
        <p:spPr>
          <a:xfrm>
            <a:off x="185625" y="695849"/>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67.</a:t>
            </a:r>
          </a:p>
        </p:txBody>
      </p:sp>
    </p:spTree>
    <p:extLst>
      <p:ext uri="{BB962C8B-B14F-4D97-AF65-F5344CB8AC3E}">
        <p14:creationId xmlns:p14="http://schemas.microsoft.com/office/powerpoint/2010/main" val="61265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12"/>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12"/>
                </p:tgtEl>
              </p:cMediaNode>
            </p:video>
          </p:childTnLst>
        </p:cTn>
      </p:par>
    </p:tnLst>
    <p:bldLst>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4076942" y="2277372"/>
            <a:ext cx="5413900" cy="1664007"/>
          </a:xfrm>
          <a:prstGeom prst="rect">
            <a:avLst/>
          </a:prstGeom>
          <a:noFill/>
          <a:ln w="76200" cmpd="tri">
            <a:noFill/>
            <a:miter lim="800000"/>
            <a:headEnd/>
            <a:tailEnd/>
          </a:ln>
        </p:spPr>
        <p:txBody>
          <a:bodyPr lIns="86731" tIns="86731" rIns="86731" bIns="86731" anchor="ctr"/>
          <a:lstStyle/>
          <a:p>
            <a:pPr algn="just">
              <a:buFontTx/>
              <a:buNone/>
            </a:pP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LGS-2021</a:t>
            </a:r>
            <a:endParaRPr lang="tr-TR" sz="2400" dirty="0">
              <a:solidFill>
                <a:schemeClr val="accent1">
                  <a:lumMod val="20000"/>
                  <a:lumOff val="80000"/>
                </a:schemeClr>
              </a:solidFill>
            </a:endParaRPr>
          </a:p>
        </p:txBody>
      </p:sp>
      <p:pic>
        <p:nvPicPr>
          <p:cNvPr id="4" name="Resim 3">
            <a:extLst>
              <a:ext uri="{FF2B5EF4-FFF2-40B4-BE49-F238E27FC236}">
                <a16:creationId xmlns:a16="http://schemas.microsoft.com/office/drawing/2014/main" id="{420A8E9E-8E73-4F6B-ACA5-BC3DE9166101}"/>
              </a:ext>
            </a:extLst>
          </p:cNvPr>
          <p:cNvPicPr>
            <a:picLocks noChangeAspect="1"/>
          </p:cNvPicPr>
          <p:nvPr/>
        </p:nvPicPr>
        <p:blipFill>
          <a:blip r:embed="rId5"/>
          <a:stretch>
            <a:fillRect/>
          </a:stretch>
        </p:blipFill>
        <p:spPr>
          <a:xfrm>
            <a:off x="5862220" y="788276"/>
            <a:ext cx="6002479" cy="5822731"/>
          </a:xfrm>
          <a:prstGeom prst="rect">
            <a:avLst/>
          </a:prstGeom>
        </p:spPr>
      </p:pic>
      <p:sp>
        <p:nvSpPr>
          <p:cNvPr id="9" name="Metin kutusu 8">
            <a:extLst>
              <a:ext uri="{FF2B5EF4-FFF2-40B4-BE49-F238E27FC236}">
                <a16:creationId xmlns:a16="http://schemas.microsoft.com/office/drawing/2014/main" id="{4DAE3896-C63C-45DE-BF7F-DA975FB57941}"/>
              </a:ext>
            </a:extLst>
          </p:cNvPr>
          <p:cNvSpPr txBox="1"/>
          <p:nvPr/>
        </p:nvSpPr>
        <p:spPr>
          <a:xfrm>
            <a:off x="327301" y="940676"/>
            <a:ext cx="5534919" cy="5006499"/>
          </a:xfrm>
          <a:prstGeom prst="rect">
            <a:avLst/>
          </a:prstGeom>
          <a:noFill/>
        </p:spPr>
        <p:txBody>
          <a:bodyPr wrap="square">
            <a:spAutoFit/>
          </a:bodyPr>
          <a:lstStyle/>
          <a:p>
            <a:pPr marL="266700" indent="93663" algn="just"/>
            <a:r>
              <a:rPr lang="tr-TR" sz="2200" b="1" i="0" u="none" strike="noStrike" baseline="0" dirty="0">
                <a:latin typeface="Arial" panose="020B0604020202020204" pitchFamily="34" charset="0"/>
              </a:rPr>
              <a:t>Yandaki haritalara göre; </a:t>
            </a:r>
            <a:endParaRPr lang="tr-TR" sz="2200" b="0" i="0" u="none" strike="noStrike" baseline="0" dirty="0">
              <a:latin typeface="Arial" panose="020B0604020202020204" pitchFamily="34" charset="0"/>
            </a:endParaRPr>
          </a:p>
          <a:p>
            <a:pPr algn="just"/>
            <a:endParaRPr lang="tr-TR" sz="1100" b="0" i="0" u="none" strike="noStrike" baseline="0" dirty="0">
              <a:latin typeface="Arial" panose="020B0604020202020204" pitchFamily="34" charset="0"/>
            </a:endParaRPr>
          </a:p>
          <a:p>
            <a:pPr marL="265113" indent="-265113" algn="just">
              <a:spcBef>
                <a:spcPts val="400"/>
              </a:spcBef>
            </a:pPr>
            <a:r>
              <a:rPr lang="tr-TR" sz="2200" b="0" i="0" u="none" strike="noStrike" baseline="0" dirty="0">
                <a:latin typeface="Arial" panose="020B0604020202020204" pitchFamily="34" charset="0"/>
              </a:rPr>
              <a:t>I. Her iki ittifakta da Türkiye’nin yalnızca sınır komşuları yer almıştır. </a:t>
            </a:r>
          </a:p>
          <a:p>
            <a:pPr marL="265113" indent="-265113" algn="just">
              <a:spcBef>
                <a:spcPts val="400"/>
              </a:spcBef>
            </a:pPr>
            <a:r>
              <a:rPr lang="tr-TR" sz="2200" b="0" i="0" u="none" strike="noStrike" baseline="0" dirty="0" err="1">
                <a:latin typeface="Arial" panose="020B0604020202020204" pitchFamily="34" charset="0"/>
              </a:rPr>
              <a:t>II.Türkiye</a:t>
            </a:r>
            <a:r>
              <a:rPr lang="tr-TR" sz="2200" b="0" i="0" u="none" strike="noStrike" baseline="0" dirty="0">
                <a:latin typeface="Arial" panose="020B0604020202020204" pitchFamily="34" charset="0"/>
              </a:rPr>
              <a:t>, batısında ve doğusunda kurulan bölgesel ittifakların içinde bulunmuştur. </a:t>
            </a:r>
          </a:p>
          <a:p>
            <a:pPr marL="265113" indent="-265113" algn="just">
              <a:spcBef>
                <a:spcPts val="400"/>
              </a:spcBef>
            </a:pPr>
            <a:r>
              <a:rPr lang="sv-SE" sz="2200" b="0" i="0" u="none" strike="noStrike" baseline="0" dirty="0">
                <a:latin typeface="Arial" panose="020B0604020202020204" pitchFamily="34" charset="0"/>
              </a:rPr>
              <a:t>III.Arnavutluk ve Bulgaristan, Balkan Antantı’na katılmamıştır. </a:t>
            </a:r>
          </a:p>
          <a:p>
            <a:pPr marL="265113" indent="-265113" algn="just">
              <a:spcBef>
                <a:spcPts val="400"/>
              </a:spcBef>
            </a:pPr>
            <a:r>
              <a:rPr lang="tr-TR" sz="2200" b="0" i="0" u="none" strike="noStrike" baseline="0" dirty="0">
                <a:latin typeface="Arial" panose="020B0604020202020204" pitchFamily="34" charset="0"/>
              </a:rPr>
              <a:t>IV. </a:t>
            </a:r>
            <a:r>
              <a:rPr lang="tr-TR" sz="2200" b="0" i="0" u="none" strike="noStrike" baseline="0" dirty="0" err="1">
                <a:latin typeface="Arial" panose="020B0604020202020204" pitchFamily="34" charset="0"/>
              </a:rPr>
              <a:t>Sadabat</a:t>
            </a:r>
            <a:r>
              <a:rPr lang="tr-TR" sz="2200" b="0" i="0" u="none" strike="noStrike" baseline="0" dirty="0">
                <a:latin typeface="Arial" panose="020B0604020202020204" pitchFamily="34" charset="0"/>
              </a:rPr>
              <a:t> Paktı’na üye ülkeler yayılmacı bir politika izlemiştir. </a:t>
            </a:r>
          </a:p>
          <a:p>
            <a:pPr algn="just"/>
            <a:endParaRPr lang="tr-TR" sz="1400" b="0" i="0" u="none" strike="noStrike" baseline="0" dirty="0">
              <a:latin typeface="Arial" panose="020B0604020202020204" pitchFamily="34" charset="0"/>
            </a:endParaRPr>
          </a:p>
          <a:p>
            <a:pPr algn="just"/>
            <a:r>
              <a:rPr lang="tr-TR" sz="2200" b="1" i="0" u="none" strike="noStrike" baseline="0" dirty="0">
                <a:latin typeface="Arial" panose="020B0604020202020204" pitchFamily="34" charset="0"/>
              </a:rPr>
              <a:t>yargılarından hangilerine ulaşılabilir? </a:t>
            </a:r>
          </a:p>
          <a:p>
            <a:pPr algn="just"/>
            <a:endParaRPr lang="tr-TR" sz="1400" b="0" i="0" u="none" strike="noStrike" baseline="0" dirty="0">
              <a:latin typeface="Arial" panose="020B0604020202020204" pitchFamily="34" charset="0"/>
            </a:endParaRPr>
          </a:p>
          <a:p>
            <a:pPr algn="just"/>
            <a:r>
              <a:rPr lang="es-ES" sz="2200" b="0" i="0" u="none" strike="noStrike" baseline="0" dirty="0">
                <a:latin typeface="Arial" panose="020B0604020202020204" pitchFamily="34" charset="0"/>
              </a:rPr>
              <a:t>A) I ve II </a:t>
            </a:r>
            <a:r>
              <a:rPr lang="tr-TR" sz="2200" b="0" i="0" u="none" strike="noStrike" baseline="0" dirty="0">
                <a:latin typeface="Arial" panose="020B0604020202020204" pitchFamily="34" charset="0"/>
              </a:rPr>
              <a:t>		</a:t>
            </a:r>
            <a:r>
              <a:rPr lang="es-ES" sz="2200" b="0" i="0" u="none" strike="noStrike" baseline="0" dirty="0">
                <a:latin typeface="Arial" panose="020B0604020202020204" pitchFamily="34" charset="0"/>
              </a:rPr>
              <a:t>C) II ve III </a:t>
            </a:r>
          </a:p>
          <a:p>
            <a:pPr algn="just"/>
            <a:r>
              <a:rPr lang="es-ES" sz="2200" b="0" i="0" u="none" strike="noStrike" baseline="0" dirty="0">
                <a:latin typeface="Arial" panose="020B0604020202020204" pitchFamily="34" charset="0"/>
              </a:rPr>
              <a:t>B) I ve IV </a:t>
            </a:r>
            <a:r>
              <a:rPr lang="tr-TR" sz="2200" b="0" i="0" u="none" strike="noStrike" baseline="0" dirty="0">
                <a:latin typeface="Arial" panose="020B0604020202020204" pitchFamily="34" charset="0"/>
              </a:rPr>
              <a:t>		</a:t>
            </a:r>
            <a:r>
              <a:rPr lang="es-ES" sz="2200" b="0" i="0" u="none" strike="noStrike" baseline="0" dirty="0">
                <a:latin typeface="Arial" panose="020B0604020202020204" pitchFamily="34" charset="0"/>
              </a:rPr>
              <a:t>D) III ve IV </a:t>
            </a:r>
          </a:p>
        </p:txBody>
      </p:sp>
      <p:pic>
        <p:nvPicPr>
          <p:cNvPr id="6" name="Resim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80078" y="5093469"/>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DAA00E1D-1312-4C87-8E7E-F3759DE89E26}"/>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11" name="60sngerisayımmp4">
            <a:hlinkClick r:id="" action="ppaction://media"/>
            <a:extLst>
              <a:ext uri="{FF2B5EF4-FFF2-40B4-BE49-F238E27FC236}">
                <a16:creationId xmlns:a16="http://schemas.microsoft.com/office/drawing/2014/main" id="{E9D9C4A4-D15F-4EA3-AAD0-CAFC2CE67B42}"/>
              </a:ext>
            </a:extLst>
          </p:cNvPr>
          <p:cNvPicPr>
            <a:picLocks noChangeAspect="1"/>
          </p:cNvPicPr>
          <p:nvPr>
            <a:videoFile r:link="rId1"/>
            <p:extLst>
              <p:ext uri="{DAA4B4D4-6D71-4841-9C94-3DE7FCFB9230}">
                <p14:media xmlns:p14="http://schemas.microsoft.com/office/powerpoint/2010/main" r:embed="rId2">
                  <p14:trim st="11000"/>
                </p14:media>
              </p:ext>
            </p:extLst>
          </p:nvPr>
        </p:nvPicPr>
        <p:blipFill>
          <a:blip r:embed="rId7">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10" name="Dikdörtgen 9">
            <a:extLst>
              <a:ext uri="{FF2B5EF4-FFF2-40B4-BE49-F238E27FC236}">
                <a16:creationId xmlns:a16="http://schemas.microsoft.com/office/drawing/2014/main" id="{A11AAE76-28A6-434D-8D43-D5C91C433083}"/>
              </a:ext>
            </a:extLst>
          </p:cNvPr>
          <p:cNvSpPr/>
          <p:nvPr/>
        </p:nvSpPr>
        <p:spPr>
          <a:xfrm>
            <a:off x="158392" y="859455"/>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68.</a:t>
            </a:r>
          </a:p>
        </p:txBody>
      </p:sp>
    </p:spTree>
    <p:extLst>
      <p:ext uri="{BB962C8B-B14F-4D97-AF65-F5344CB8AC3E}">
        <p14:creationId xmlns:p14="http://schemas.microsoft.com/office/powerpoint/2010/main" val="413952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63" fill="hold"/>
                                        <p:tgtEl>
                                          <p:spTgt spid="11"/>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11"/>
                </p:tgtEl>
              </p:cMediaNode>
            </p:video>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61827" y="1119217"/>
            <a:ext cx="11237205" cy="4100513"/>
          </a:xfrm>
          <a:prstGeom prst="rect">
            <a:avLst/>
          </a:prstGeom>
          <a:noFill/>
          <a:ln w="76200" cmpd="tri">
            <a:noFill/>
            <a:miter lim="800000"/>
            <a:headEnd/>
            <a:tailEnd/>
          </a:ln>
        </p:spPr>
        <p:txBody>
          <a:bodyPr lIns="86731" tIns="86731" rIns="86731" bIns="86731" anchor="ctr"/>
          <a:lstStyle/>
          <a:p>
            <a:pPr marL="174625" indent="-82550" algn="just"/>
            <a:r>
              <a:rPr lang="tr-TR" sz="2400" b="0" i="0" u="none" strike="noStrike" baseline="0" dirty="0">
                <a:latin typeface="Arial" panose="020B0604020202020204" pitchFamily="34" charset="0"/>
              </a:rPr>
              <a:t>Mustafa Kemal; </a:t>
            </a:r>
          </a:p>
          <a:p>
            <a:pPr marL="342900" indent="-168275" algn="just">
              <a:buFont typeface="Arial" panose="020B0604020202020204" pitchFamily="34" charset="0"/>
              <a:buChar char="•"/>
            </a:pPr>
            <a:r>
              <a:rPr lang="tr-TR" sz="2400" b="0" i="0" u="none" strike="noStrike" baseline="0" dirty="0">
                <a:latin typeface="Arial" panose="020B0604020202020204" pitchFamily="34" charset="0"/>
              </a:rPr>
              <a:t>31 Mart </a:t>
            </a:r>
            <a:r>
              <a:rPr lang="tr-TR" sz="2400" b="0" i="0" u="none" strike="noStrike" baseline="0" dirty="0" err="1">
                <a:latin typeface="Arial" panose="020B0604020202020204" pitchFamily="34" charset="0"/>
              </a:rPr>
              <a:t>Olayı’nda</a:t>
            </a:r>
            <a:r>
              <a:rPr lang="tr-TR" sz="2400" b="0" i="0" u="none" strike="noStrike" baseline="0" dirty="0">
                <a:latin typeface="Arial" panose="020B0604020202020204" pitchFamily="34" charset="0"/>
              </a:rPr>
              <a:t> sadece isyanın bastırılmasında değil, ordunun kurulması ve harekâtın planlanmasında da rol oynamıştır. </a:t>
            </a:r>
          </a:p>
          <a:p>
            <a:pPr marL="342900" indent="-168275" algn="just">
              <a:buFont typeface="Arial" panose="020B0604020202020204" pitchFamily="34" charset="0"/>
              <a:buChar char="•"/>
            </a:pPr>
            <a:r>
              <a:rPr lang="tr-TR" sz="2400" b="0" i="0" u="none" strike="noStrike" baseline="0" dirty="0">
                <a:latin typeface="Arial" panose="020B0604020202020204" pitchFamily="34" charset="0"/>
              </a:rPr>
              <a:t>Mondros Ateşkes Antlaşması’ndan sonra İstanbul’a gelmiş ve ülkeyi kurtarmak için arkadaşlarıyla toplantılar düzenlemiştir.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bilgilerden Mustafa Kemal’in kişilik özelliklerinden hangileri çıkarılabilir?</a:t>
            </a:r>
          </a:p>
          <a:p>
            <a:pPr algn="just"/>
            <a:r>
              <a:rPr lang="tr-TR" sz="2400" b="1" i="0" u="none" strike="noStrike" baseline="0" dirty="0">
                <a:latin typeface="Arial" panose="020B0604020202020204" pitchFamily="34" charset="0"/>
              </a:rPr>
              <a:t> </a:t>
            </a:r>
            <a:endParaRPr lang="tr-TR" sz="2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Teşkilatçılık Vatanseverlik</a:t>
            </a:r>
          </a:p>
          <a:p>
            <a:pPr algn="just">
              <a:spcBef>
                <a:spcPts val="400"/>
              </a:spcBef>
            </a:pPr>
            <a:r>
              <a:rPr lang="tr-TR" sz="2400" b="0" i="0" u="none" strike="noStrike" baseline="0" dirty="0">
                <a:latin typeface="Arial" panose="020B0604020202020204" pitchFamily="34" charset="0"/>
              </a:rPr>
              <a:t>B) İleri görüşlülük </a:t>
            </a:r>
            <a:r>
              <a:rPr lang="tr-TR" sz="2400" dirty="0">
                <a:latin typeface="Arial" panose="020B0604020202020204" pitchFamily="34" charset="0"/>
              </a:rPr>
              <a:t>Vatanseverlik </a:t>
            </a:r>
          </a:p>
          <a:p>
            <a:pPr algn="just">
              <a:spcBef>
                <a:spcPts val="400"/>
              </a:spcBef>
            </a:pPr>
            <a:r>
              <a:rPr lang="tr-TR" sz="2400" dirty="0">
                <a:latin typeface="Arial" panose="020B0604020202020204" pitchFamily="34" charset="0"/>
              </a:rPr>
              <a:t>C) Kararlılık İnkılapçılık </a:t>
            </a:r>
          </a:p>
          <a:p>
            <a:pPr algn="just">
              <a:spcBef>
                <a:spcPts val="400"/>
              </a:spcBef>
            </a:pPr>
            <a:r>
              <a:rPr lang="tr-TR" sz="2400" dirty="0">
                <a:latin typeface="Arial" panose="020B0604020202020204" pitchFamily="34" charset="0"/>
              </a:rPr>
              <a:t>D</a:t>
            </a:r>
            <a:r>
              <a:rPr lang="tr-TR" sz="2400" b="0" i="0" u="none" strike="noStrike" baseline="0" dirty="0">
                <a:latin typeface="Arial" panose="020B0604020202020204" pitchFamily="34" charset="0"/>
              </a:rPr>
              <a:t>) Birleştiricilik İnkılapçılık </a:t>
            </a:r>
            <a:endParaRPr lang="tr-TR" altLang="tr-TR" sz="2400" b="1" dirty="0"/>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1827" y="3855516"/>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r>
              <a:rPr lang="tr-TR" sz="2400" dirty="0">
                <a:solidFill>
                  <a:schemeClr val="accent1">
                    <a:lumMod val="20000"/>
                    <a:lumOff val="80000"/>
                  </a:schemeClr>
                </a:solidFill>
                <a:effectLst>
                  <a:outerShdw blurRad="38100" dist="38100" dir="2700000" algn="tl">
                    <a:srgbClr val="C0C0C0"/>
                  </a:outerShdw>
                </a:effectLst>
              </a:rPr>
              <a:t>LGS-2019</a:t>
            </a:r>
          </a:p>
        </p:txBody>
      </p:sp>
      <p:sp>
        <p:nvSpPr>
          <p:cNvPr id="8" name="Unvan 1">
            <a:extLst>
              <a:ext uri="{FF2B5EF4-FFF2-40B4-BE49-F238E27FC236}">
                <a16:creationId xmlns:a16="http://schemas.microsoft.com/office/drawing/2014/main" id="{5B07C73C-906C-47F4-8D2E-1415BF522C99}"/>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F2D40395-E4BF-473F-8A7A-5AED7000968B}"/>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B916CE63-93A0-4C2E-BFE8-C4F4DB0200BE}"/>
              </a:ext>
            </a:extLst>
          </p:cNvPr>
          <p:cNvSpPr/>
          <p:nvPr/>
        </p:nvSpPr>
        <p:spPr>
          <a:xfrm>
            <a:off x="292968" y="797577"/>
            <a:ext cx="585627"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a:t>
            </a:r>
          </a:p>
        </p:txBody>
      </p:sp>
    </p:spTree>
    <p:extLst>
      <p:ext uri="{BB962C8B-B14F-4D97-AF65-F5344CB8AC3E}">
        <p14:creationId xmlns:p14="http://schemas.microsoft.com/office/powerpoint/2010/main" val="258384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70562" y="974896"/>
            <a:ext cx="11022486" cy="5208537"/>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Ölümüne de neden olan siroz hastalığı yüzünden Atatürk’ün karaciğerinde büyüme ve sertleşme vardı. Tedavisi için dinlenmesi ve perhiz yapması gerekirken devlet işleri ile ilgilenmeye devam etti. Hatay’ın bağımsızlığı için her türlü girişimde bulunabileceğini göstermek için Atatürk, Adana ve Mersin’e 1938’in Mayıs ayında yorucu bir gezi yaptı. Ankara’ya döndükten sonra hastalığı iyice ilerledi. Atatürk’ün, hastalığına rağmen Hatay’ı kazanmak için bu kadar çaba göstermesi; </a:t>
            </a:r>
          </a:p>
          <a:p>
            <a:pPr algn="just"/>
            <a:endParaRPr lang="tr-TR" sz="1000" b="0" i="0" u="none" strike="noStrike" baseline="0" dirty="0">
              <a:latin typeface="Arial" panose="020B0604020202020204" pitchFamily="34" charset="0"/>
            </a:endParaRPr>
          </a:p>
          <a:p>
            <a:pPr algn="just">
              <a:spcBef>
                <a:spcPts val="400"/>
              </a:spcBef>
            </a:pPr>
            <a:r>
              <a:rPr lang="nn-NO" sz="2400" b="0" i="0" u="none" strike="noStrike" baseline="0" dirty="0">
                <a:latin typeface="Arial" panose="020B0604020202020204" pitchFamily="34" charset="0"/>
              </a:rPr>
              <a:t>I. İnkılapçı, </a:t>
            </a:r>
            <a:endParaRPr lang="tr-TR" sz="2400" b="0" i="0" u="none" strike="noStrike" baseline="0" dirty="0">
              <a:latin typeface="Arial" panose="020B0604020202020204" pitchFamily="34" charset="0"/>
            </a:endParaRPr>
          </a:p>
          <a:p>
            <a:pPr algn="just">
              <a:spcBef>
                <a:spcPts val="400"/>
              </a:spcBef>
            </a:pPr>
            <a:r>
              <a:rPr lang="nn-NO" sz="2400" b="0" i="0" u="none" strike="noStrike" baseline="0" dirty="0">
                <a:latin typeface="Arial" panose="020B0604020202020204" pitchFamily="34" charset="0"/>
              </a:rPr>
              <a:t>II. Kararlı, </a:t>
            </a:r>
            <a:endParaRPr lang="tr-TR" sz="2400" b="0" i="0" u="none" strike="noStrike" baseline="0" dirty="0">
              <a:latin typeface="Arial" panose="020B0604020202020204" pitchFamily="34" charset="0"/>
            </a:endParaRPr>
          </a:p>
          <a:p>
            <a:pPr algn="just">
              <a:spcBef>
                <a:spcPts val="400"/>
              </a:spcBef>
            </a:pPr>
            <a:r>
              <a:rPr lang="nn-NO" sz="2400" b="0" i="0" u="none" strike="noStrike" baseline="0" dirty="0">
                <a:latin typeface="Arial" panose="020B0604020202020204" pitchFamily="34" charset="0"/>
              </a:rPr>
              <a:t>III. Vatansever </a:t>
            </a:r>
            <a:endParaRPr lang="tr-TR" sz="2400" b="0" i="0" u="none" strike="noStrike" baseline="0" dirty="0">
              <a:latin typeface="Arial" panose="020B0604020202020204" pitchFamily="34" charset="0"/>
            </a:endParaRPr>
          </a:p>
          <a:p>
            <a:pPr algn="just"/>
            <a:endParaRPr lang="nn-NO" sz="10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kişilik özelliklerinden hangilerine sahip olduğunu gösterir? </a:t>
            </a:r>
          </a:p>
          <a:p>
            <a:pPr algn="just"/>
            <a:endParaRPr lang="tr-TR" sz="24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 II ve III </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29799" y="5821460"/>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49728685-C723-4F2D-94D9-9B61D117F556}"/>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FFEC166F-ADC5-40C1-85B1-7FD7E10C782B}"/>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48F64458-60A0-4CC2-84FA-792F9816C4A4}"/>
              </a:ext>
            </a:extLst>
          </p:cNvPr>
          <p:cNvSpPr/>
          <p:nvPr/>
        </p:nvSpPr>
        <p:spPr>
          <a:xfrm>
            <a:off x="209763" y="871721"/>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69.</a:t>
            </a:r>
          </a:p>
        </p:txBody>
      </p:sp>
    </p:spTree>
    <p:extLst>
      <p:ext uri="{BB962C8B-B14F-4D97-AF65-F5344CB8AC3E}">
        <p14:creationId xmlns:p14="http://schemas.microsoft.com/office/powerpoint/2010/main" val="38523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852755" y="1053721"/>
            <a:ext cx="10792074" cy="4906404"/>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İkinci Dünya Savaşı sırasında bir milyona yakın erkek savaşa girme olasılığı nedeniyle askere alındı. Nüfusun dinamik ve aktif kısmını oluşturan bu nüfus, tarım ve sanayide iş gücü kaybı anlamına geliyordu. Ayrıca, erkek nüfusun büyük oranda silah altında olması, evlilik ve doğum oranlarını azalttı; nüfus artış hızı düştü.</a:t>
            </a:r>
          </a:p>
          <a:p>
            <a:pPr algn="just"/>
            <a:endParaRPr lang="tr-TR" sz="1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bilgiye göre İkinci Dünya Savaşı hangi alanlarda Türkiye’yi olumsuz etkilemiştir? </a:t>
            </a:r>
          </a:p>
          <a:p>
            <a:pPr algn="just"/>
            <a:endParaRPr lang="tr-TR" sz="1400" b="0" i="0" u="none" strike="noStrike" baseline="0" dirty="0">
              <a:latin typeface="Arial" panose="020B0604020202020204" pitchFamily="34" charset="0"/>
            </a:endParaRPr>
          </a:p>
          <a:p>
            <a:pPr algn="just">
              <a:spcBef>
                <a:spcPts val="400"/>
              </a:spcBef>
            </a:pPr>
            <a:r>
              <a:rPr lang="tr-TR" sz="2400" b="0" i="0" u="none" strike="noStrike" baseline="0" dirty="0">
                <a:latin typeface="Arial" panose="020B0604020202020204" pitchFamily="34" charset="0"/>
              </a:rPr>
              <a:t>A) Sosyal – Kültürel </a:t>
            </a:r>
          </a:p>
          <a:p>
            <a:pPr algn="just">
              <a:spcBef>
                <a:spcPts val="400"/>
              </a:spcBef>
            </a:pPr>
            <a:r>
              <a:rPr lang="tr-TR" sz="2400" dirty="0">
                <a:latin typeface="Arial" panose="020B0604020202020204" pitchFamily="34" charset="0"/>
              </a:rPr>
              <a:t>B) Ekonomik – Sosyal </a:t>
            </a:r>
          </a:p>
          <a:p>
            <a:pPr algn="just">
              <a:spcBef>
                <a:spcPts val="400"/>
              </a:spcBef>
            </a:pPr>
            <a:r>
              <a:rPr lang="tr-TR" sz="2400" b="0" i="0" u="none" strike="noStrike" baseline="0" dirty="0">
                <a:latin typeface="Arial" panose="020B0604020202020204" pitchFamily="34" charset="0"/>
              </a:rPr>
              <a:t>C) Siyasal – Sosyal </a:t>
            </a:r>
          </a:p>
          <a:p>
            <a:pPr algn="just">
              <a:spcBef>
                <a:spcPts val="400"/>
              </a:spcBef>
            </a:pPr>
            <a:r>
              <a:rPr lang="tr-TR" sz="2400" b="0" i="0" u="none" strike="noStrike" baseline="0" dirty="0">
                <a:latin typeface="Arial" panose="020B0604020202020204" pitchFamily="34" charset="0"/>
              </a:rPr>
              <a:t>D) Sanatsal – Siyasal </a:t>
            </a:r>
            <a:endParaRPr lang="tr-TR" altLang="tr-TR" sz="2400" b="1" dirty="0"/>
          </a:p>
        </p:txBody>
      </p:sp>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LGS-2018</a:t>
            </a:r>
            <a:endParaRPr lang="tr-TR" sz="2400" dirty="0">
              <a:solidFill>
                <a:schemeClr val="accent1">
                  <a:lumMod val="20000"/>
                  <a:lumOff val="80000"/>
                </a:schemeClr>
              </a:solidFill>
            </a:endParaRP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2755" y="4641779"/>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nvan 1">
            <a:extLst>
              <a:ext uri="{FF2B5EF4-FFF2-40B4-BE49-F238E27FC236}">
                <a16:creationId xmlns:a16="http://schemas.microsoft.com/office/drawing/2014/main" id="{111F5ED5-DE36-428B-8EFA-06BB1A103119}"/>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FFE80216-BAAA-4D49-8D2D-79B018117D09}"/>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6">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4871B431-5952-462C-9609-C70D344D27F6}"/>
              </a:ext>
            </a:extLst>
          </p:cNvPr>
          <p:cNvSpPr/>
          <p:nvPr/>
        </p:nvSpPr>
        <p:spPr>
          <a:xfrm>
            <a:off x="271409" y="1074269"/>
            <a:ext cx="716399"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70.</a:t>
            </a:r>
          </a:p>
        </p:txBody>
      </p:sp>
    </p:spTree>
    <p:extLst>
      <p:ext uri="{BB962C8B-B14F-4D97-AF65-F5344CB8AC3E}">
        <p14:creationId xmlns:p14="http://schemas.microsoft.com/office/powerpoint/2010/main" val="85815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500" tmFilter="0, 0; .2, .5; .8, .5; 1, 0"/>
                                        <p:tgtEl>
                                          <p:spTgt spid="5"/>
                                        </p:tgtEl>
                                      </p:cBhvr>
                                    </p:animEffect>
                                    <p:animScale>
                                      <p:cBhvr>
                                        <p:cTn id="9" dur="25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1">
            <a:extLst>
              <a:ext uri="{FF2B5EF4-FFF2-40B4-BE49-F238E27FC236}">
                <a16:creationId xmlns:a16="http://schemas.microsoft.com/office/drawing/2014/main" id="{111F5ED5-DE36-428B-8EFA-06BB1A103119}"/>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sp>
        <p:nvSpPr>
          <p:cNvPr id="2" name="Metin kutusu 1">
            <a:extLst>
              <a:ext uri="{FF2B5EF4-FFF2-40B4-BE49-F238E27FC236}">
                <a16:creationId xmlns:a16="http://schemas.microsoft.com/office/drawing/2014/main" id="{A27682A4-68CE-47DE-8C65-A8486EC3B2E6}"/>
              </a:ext>
            </a:extLst>
          </p:cNvPr>
          <p:cNvSpPr txBox="1"/>
          <p:nvPr/>
        </p:nvSpPr>
        <p:spPr>
          <a:xfrm>
            <a:off x="1795496" y="2505670"/>
            <a:ext cx="8234627" cy="2751522"/>
          </a:xfrm>
          <a:prstGeom prst="rect">
            <a:avLst/>
          </a:prstGeom>
          <a:noFill/>
        </p:spPr>
        <p:txBody>
          <a:bodyPr wrap="none" rtlCol="0">
            <a:spAutoFit/>
          </a:bodyPr>
          <a:lstStyle/>
          <a:p>
            <a:pPr algn="ctr">
              <a:lnSpc>
                <a:spcPct val="90000"/>
              </a:lnSpc>
              <a:spcBef>
                <a:spcPct val="0"/>
              </a:spcBef>
            </a:pPr>
            <a:r>
              <a:rPr lang="tr-TR" sz="4800" b="1" dirty="0">
                <a:solidFill>
                  <a:schemeClr val="accent3">
                    <a:lumMod val="75000"/>
                  </a:schemeClr>
                </a:solidFill>
                <a:latin typeface="+mj-lt"/>
                <a:ea typeface="+mj-ea"/>
                <a:cs typeface="+mj-cs"/>
              </a:rPr>
              <a:t>Faydası olması dileğiyle…</a:t>
            </a:r>
          </a:p>
          <a:p>
            <a:pPr algn="ctr">
              <a:lnSpc>
                <a:spcPct val="90000"/>
              </a:lnSpc>
              <a:spcBef>
                <a:spcPct val="0"/>
              </a:spcBef>
            </a:pPr>
            <a:endParaRPr lang="tr-TR" sz="4800" b="1" dirty="0">
              <a:solidFill>
                <a:schemeClr val="accent3">
                  <a:lumMod val="75000"/>
                </a:schemeClr>
              </a:solidFill>
              <a:latin typeface="+mj-lt"/>
              <a:ea typeface="+mj-ea"/>
              <a:cs typeface="+mj-cs"/>
            </a:endParaRPr>
          </a:p>
          <a:p>
            <a:pPr algn="ctr">
              <a:lnSpc>
                <a:spcPct val="90000"/>
              </a:lnSpc>
              <a:spcBef>
                <a:spcPct val="0"/>
              </a:spcBef>
            </a:pPr>
            <a:endParaRPr lang="tr-TR" sz="4800" b="1" dirty="0">
              <a:solidFill>
                <a:schemeClr val="accent3">
                  <a:lumMod val="75000"/>
                </a:schemeClr>
              </a:solidFill>
              <a:latin typeface="+mj-lt"/>
              <a:ea typeface="+mj-ea"/>
              <a:cs typeface="+mj-cs"/>
            </a:endParaRPr>
          </a:p>
          <a:p>
            <a:pPr algn="ctr">
              <a:lnSpc>
                <a:spcPct val="90000"/>
              </a:lnSpc>
              <a:spcBef>
                <a:spcPct val="0"/>
              </a:spcBef>
            </a:pPr>
            <a:r>
              <a:rPr lang="tr-TR" sz="4800" b="1" dirty="0">
                <a:solidFill>
                  <a:schemeClr val="accent3">
                    <a:lumMod val="75000"/>
                  </a:schemeClr>
                </a:solidFill>
                <a:latin typeface="+mj-lt"/>
                <a:ea typeface="+mj-ea"/>
                <a:cs typeface="+mj-cs"/>
              </a:rPr>
              <a:t>Bir «</a:t>
            </a:r>
            <a:r>
              <a:rPr lang="tr-TR" sz="4800" b="1" dirty="0">
                <a:solidFill>
                  <a:srgbClr val="FF0000"/>
                </a:solidFill>
                <a:latin typeface="+mj-lt"/>
                <a:ea typeface="+mj-ea"/>
                <a:cs typeface="+mj-cs"/>
              </a:rPr>
              <a:t>Allah razı olsun</a:t>
            </a:r>
            <a:r>
              <a:rPr lang="tr-TR" sz="4800" b="1" dirty="0">
                <a:solidFill>
                  <a:schemeClr val="accent3">
                    <a:lumMod val="75000"/>
                  </a:schemeClr>
                </a:solidFill>
                <a:latin typeface="+mj-lt"/>
                <a:ea typeface="+mj-ea"/>
                <a:cs typeface="+mj-cs"/>
              </a:rPr>
              <a:t>» yeter.</a:t>
            </a:r>
          </a:p>
        </p:txBody>
      </p:sp>
    </p:spTree>
    <p:extLst>
      <p:ext uri="{BB962C8B-B14F-4D97-AF65-F5344CB8AC3E}">
        <p14:creationId xmlns:p14="http://schemas.microsoft.com/office/powerpoint/2010/main" val="2220823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25095" y="563563"/>
            <a:ext cx="11204154" cy="6073833"/>
          </a:xfrm>
          <a:prstGeom prst="rect">
            <a:avLst/>
          </a:prstGeom>
          <a:noFill/>
          <a:ln w="76200" cmpd="tri">
            <a:noFill/>
            <a:miter lim="800000"/>
            <a:headEnd/>
            <a:tailEnd/>
          </a:ln>
        </p:spPr>
        <p:txBody>
          <a:bodyPr lIns="86731" tIns="86731" rIns="86731" bIns="86731" anchor="ctr"/>
          <a:lstStyle/>
          <a:p>
            <a:pPr marL="266700" indent="-174625" algn="just">
              <a:buFont typeface="Arial" panose="020B0604020202020204" pitchFamily="34" charset="0"/>
              <a:buChar char="•"/>
            </a:pPr>
            <a:r>
              <a:rPr lang="tr-TR" sz="2400" b="0" i="0" u="none" strike="noStrike" baseline="0" dirty="0">
                <a:latin typeface="Arial" panose="020B0604020202020204" pitchFamily="34" charset="0"/>
              </a:rPr>
              <a:t>İngiltere ve Fransa 12-18 Eylül 1910’da bir tatbikat yapma kararı almıştır. Bu tatbikata </a:t>
            </a:r>
            <a:r>
              <a:rPr lang="tr-TR" sz="2400" b="0" i="0" u="none" strike="noStrike" baseline="0" dirty="0" err="1">
                <a:latin typeface="Arial" panose="020B0604020202020204" pitchFamily="34" charset="0"/>
              </a:rPr>
              <a:t>Picardie</a:t>
            </a:r>
            <a:r>
              <a:rPr lang="tr-TR" sz="2400" b="0" i="0" u="none" strike="noStrike" baseline="0" dirty="0">
                <a:latin typeface="Arial" panose="020B0604020202020204" pitchFamily="34" charset="0"/>
              </a:rPr>
              <a:t> (</a:t>
            </a:r>
            <a:r>
              <a:rPr lang="tr-TR" sz="2400" b="0" i="0" u="none" strike="noStrike" baseline="0" dirty="0" err="1">
                <a:latin typeface="Arial" panose="020B0604020202020204" pitchFamily="34" charset="0"/>
              </a:rPr>
              <a:t>Pikardi</a:t>
            </a:r>
            <a:r>
              <a:rPr lang="tr-TR" sz="2400" b="0" i="0" u="none" strike="noStrike" baseline="0" dirty="0">
                <a:latin typeface="Arial" panose="020B0604020202020204" pitchFamily="34" charset="0"/>
              </a:rPr>
              <a:t>) Manevraları adı verilmiştir. Bu manevralara Osmanlı ordusunu temsilen Mustafa Kemal katılmıştır. Tatbikat sırasında yaptığı gözlem ve değerlendirmelerle dikkatleri üzerine toplamıştır.</a:t>
            </a:r>
          </a:p>
          <a:p>
            <a:pPr marL="266700" indent="-174625" algn="just"/>
            <a:endParaRPr lang="tr-TR" sz="1050" b="0" i="0" u="none" strike="noStrike" baseline="0" dirty="0">
              <a:latin typeface="Arial" panose="020B0604020202020204" pitchFamily="34" charset="0"/>
            </a:endParaRPr>
          </a:p>
          <a:p>
            <a:pPr marL="266700" indent="-174625" algn="just">
              <a:buFont typeface="Arial" panose="020B0604020202020204" pitchFamily="34" charset="0"/>
              <a:buChar char="•"/>
            </a:pPr>
            <a:r>
              <a:rPr lang="tr-TR" sz="2400" b="0" i="0" u="none" strike="noStrike" baseline="0" dirty="0">
                <a:latin typeface="Arial" panose="020B0604020202020204" pitchFamily="34" charset="0"/>
              </a:rPr>
              <a:t>Mustafa Kemal, Balkan Savaşlarının sona ermesinden sonra Sofya’ya ataşe olarak atanmıştır. Bu şehirde sık sık üst düzey toplantı, balo ve davetlere katılmıştır. </a:t>
            </a:r>
            <a:endParaRPr lang="tr-TR" sz="2800" b="0" i="0" u="none" strike="noStrike" baseline="0" dirty="0">
              <a:solidFill>
                <a:srgbClr val="000000"/>
              </a:solidFill>
              <a:latin typeface="Arial" panose="020B0604020202020204" pitchFamily="34" charset="0"/>
            </a:endParaRPr>
          </a:p>
          <a:p>
            <a:pPr algn="just"/>
            <a:endParaRPr lang="tr-TR" sz="1400" b="1"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bilgilere göre Mustafa Kemal’in aşağıdaki alanlardan hangileri ile ilgili çalışmalar yaptığı söylenebilir? </a:t>
            </a:r>
          </a:p>
          <a:p>
            <a:pPr algn="just"/>
            <a:endParaRPr lang="tr-TR" sz="1600" b="0" i="0" u="none" strike="noStrike" baseline="0" dirty="0">
              <a:latin typeface="Arial" panose="020B0604020202020204" pitchFamily="34" charset="0"/>
            </a:endParaRPr>
          </a:p>
          <a:p>
            <a:pPr algn="just"/>
            <a:r>
              <a:rPr lang="tr-TR" sz="2400" dirty="0">
                <a:latin typeface="Arial" panose="020B0604020202020204" pitchFamily="34" charset="0"/>
              </a:rPr>
              <a:t>A) </a:t>
            </a:r>
            <a:r>
              <a:rPr lang="sv-SE" sz="2400" b="0" i="0" u="none" strike="noStrike" baseline="0" dirty="0">
                <a:latin typeface="Arial" panose="020B0604020202020204" pitchFamily="34" charset="0"/>
              </a:rPr>
              <a:t>Ekonomik </a:t>
            </a:r>
            <a:r>
              <a:rPr lang="tr-TR" sz="2400" b="0" i="0" u="none" strike="noStrike" baseline="0" dirty="0">
                <a:latin typeface="Arial" panose="020B0604020202020204" pitchFamily="34" charset="0"/>
              </a:rPr>
              <a:t>- </a:t>
            </a:r>
            <a:r>
              <a:rPr lang="sv-SE" sz="2400" b="0" i="0" u="none" strike="noStrike" baseline="0" dirty="0">
                <a:latin typeface="Arial" panose="020B0604020202020204" pitchFamily="34" charset="0"/>
              </a:rPr>
              <a:t>Sosyal </a:t>
            </a:r>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B) Askerî - Diplomatik </a:t>
            </a:r>
          </a:p>
          <a:p>
            <a:pPr algn="just"/>
            <a:r>
              <a:rPr lang="sv-SE" sz="2400" dirty="0">
                <a:latin typeface="Arial" panose="020B0604020202020204" pitchFamily="34" charset="0"/>
              </a:rPr>
              <a:t>C) Hukuki </a:t>
            </a:r>
            <a:r>
              <a:rPr lang="tr-TR" sz="2400" dirty="0">
                <a:latin typeface="Arial" panose="020B0604020202020204" pitchFamily="34" charset="0"/>
              </a:rPr>
              <a:t>- </a:t>
            </a:r>
            <a:r>
              <a:rPr lang="sv-SE" sz="2400" dirty="0">
                <a:latin typeface="Arial" panose="020B0604020202020204" pitchFamily="34" charset="0"/>
              </a:rPr>
              <a:t>Diplomatik </a:t>
            </a:r>
          </a:p>
          <a:p>
            <a:pPr algn="just"/>
            <a:r>
              <a:rPr lang="tr-TR" sz="2400" b="0" i="0" u="none" strike="noStrike" baseline="0" dirty="0">
                <a:latin typeface="Arial" panose="020B0604020202020204" pitchFamily="34" charset="0"/>
              </a:rPr>
              <a:t>D) Siyasi - Ekonomik </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4121" y="5181605"/>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LGS-2020</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BFFAE61C-8DF5-4A89-B7BC-72D3774AF3BF}"/>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DF6E3DAD-9D3E-4CDF-9AD1-DA08DBD8585B}"/>
              </a:ext>
            </a:extLst>
          </p:cNvPr>
          <p:cNvPicPr>
            <a:picLocks noChangeAspect="1"/>
          </p:cNvPicPr>
          <p:nvPr>
            <a:videoFile r:link="rId1"/>
            <p:extLst>
              <p:ext uri="{DAA4B4D4-6D71-4841-9C94-3DE7FCFB9230}">
                <p14:media xmlns:p14="http://schemas.microsoft.com/office/powerpoint/2010/main" r:embed="rId2">
                  <p14:trim st="16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C2733D6C-4184-4C0F-80A6-AC1196399CF3}"/>
              </a:ext>
            </a:extLst>
          </p:cNvPr>
          <p:cNvSpPr/>
          <p:nvPr/>
        </p:nvSpPr>
        <p:spPr>
          <a:xfrm>
            <a:off x="148727" y="776594"/>
            <a:ext cx="585627"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7.</a:t>
            </a:r>
          </a:p>
        </p:txBody>
      </p:sp>
    </p:spTree>
    <p:extLst>
      <p:ext uri="{BB962C8B-B14F-4D97-AF65-F5344CB8AC3E}">
        <p14:creationId xmlns:p14="http://schemas.microsoft.com/office/powerpoint/2010/main" val="372618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606174" y="1159525"/>
            <a:ext cx="11279189" cy="4538950"/>
          </a:xfrm>
          <a:prstGeom prst="rect">
            <a:avLst/>
          </a:prstGeom>
          <a:noFill/>
          <a:ln w="76200" cmpd="tri">
            <a:noFill/>
            <a:miter lim="800000"/>
            <a:headEnd/>
            <a:tailEnd/>
          </a:ln>
        </p:spPr>
        <p:txBody>
          <a:bodyPr lIns="86731" tIns="86731" rIns="86731" bIns="86731" anchor="ctr"/>
          <a:lstStyle/>
          <a:p>
            <a:pPr algn="just"/>
            <a:r>
              <a:rPr lang="tr-TR" sz="2400" b="0" i="0" u="none" strike="noStrike" baseline="0" dirty="0">
                <a:latin typeface="Arial" panose="020B0604020202020204" pitchFamily="34" charset="0"/>
              </a:rPr>
              <a:t>Trablusgarp Savaşı devam ederken Balkanlarda da savaş çıktı. Bu durum karşısında Osmanlı Devleti, İtalya ile olan savaşını sonlandırmak zorunda kaldı. İmzalanan </a:t>
            </a:r>
            <a:r>
              <a:rPr lang="tr-TR" sz="2400" b="0" i="0" u="none" strike="noStrike" baseline="0" dirty="0" err="1">
                <a:latin typeface="Arial" panose="020B0604020202020204" pitchFamily="34" charset="0"/>
              </a:rPr>
              <a:t>Uşi</a:t>
            </a:r>
            <a:r>
              <a:rPr lang="tr-TR" sz="2400" b="0" i="0" u="none" strike="noStrike" baseline="0" dirty="0">
                <a:latin typeface="Arial" panose="020B0604020202020204" pitchFamily="34" charset="0"/>
              </a:rPr>
              <a:t> Antlaşması ile Trablusgarp İtalya’ya bırakıldı.</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Bu bilgilerden,</a:t>
            </a:r>
          </a:p>
          <a:p>
            <a:pPr algn="just"/>
            <a:endParaRPr lang="tr-TR" sz="2400" b="0" i="0" u="none" strike="noStrike" baseline="0" dirty="0">
              <a:latin typeface="Arial" panose="020B0604020202020204" pitchFamily="34" charset="0"/>
            </a:endParaRPr>
          </a:p>
          <a:p>
            <a:pPr algn="just"/>
            <a:r>
              <a:rPr lang="tr-TR" sz="2400" b="0" i="0" u="none" strike="noStrike" baseline="0" dirty="0">
                <a:latin typeface="Arial" panose="020B0604020202020204" pitchFamily="34" charset="0"/>
              </a:rPr>
              <a:t>I- </a:t>
            </a:r>
            <a:r>
              <a:rPr lang="tr-TR" sz="2400" b="0" i="0" u="none" strike="noStrike" baseline="0" dirty="0" err="1">
                <a:latin typeface="Arial" panose="020B0604020202020204" pitchFamily="34" charset="0"/>
              </a:rPr>
              <a:t>Uşi</a:t>
            </a:r>
            <a:r>
              <a:rPr lang="tr-TR" sz="2400" b="0" i="0" u="none" strike="noStrike" baseline="0" dirty="0">
                <a:latin typeface="Arial" panose="020B0604020202020204" pitchFamily="34" charset="0"/>
              </a:rPr>
              <a:t> Antlaşması’nın imzalanmasında Balkanlarda çıkan savaş etkili olmuştur. </a:t>
            </a:r>
          </a:p>
          <a:p>
            <a:pPr algn="just"/>
            <a:r>
              <a:rPr lang="tr-TR" sz="2400" dirty="0">
                <a:latin typeface="Arial" panose="020B0604020202020204" pitchFamily="34" charset="0"/>
              </a:rPr>
              <a:t>II- </a:t>
            </a:r>
            <a:r>
              <a:rPr lang="tr-TR" sz="2400" b="0" i="0" u="none" strike="noStrike" baseline="0" dirty="0">
                <a:latin typeface="Arial" panose="020B0604020202020204" pitchFamily="34" charset="0"/>
              </a:rPr>
              <a:t>Osmanlı Devleti, Kuzey Afrika’da toprak kaybetmiştir. </a:t>
            </a:r>
          </a:p>
          <a:p>
            <a:pPr algn="just"/>
            <a:r>
              <a:rPr lang="tr-TR" sz="2400" b="0" i="0" u="none" strike="noStrike" baseline="0" dirty="0">
                <a:latin typeface="Arial" panose="020B0604020202020204" pitchFamily="34" charset="0"/>
              </a:rPr>
              <a:t>III- Trablusgarp Savaşı ile Balkanlardaki Türk hâkimiyeti sona ermiştir. </a:t>
            </a:r>
          </a:p>
          <a:p>
            <a:pPr algn="just"/>
            <a:endParaRPr lang="tr-TR" sz="2400" b="0" i="0" u="none" strike="noStrike" baseline="0" dirty="0">
              <a:latin typeface="Arial" panose="020B0604020202020204" pitchFamily="34" charset="0"/>
            </a:endParaRPr>
          </a:p>
          <a:p>
            <a:pPr algn="just"/>
            <a:r>
              <a:rPr lang="tr-TR" sz="2400" b="1" i="0" u="none" strike="noStrike" baseline="0" dirty="0">
                <a:latin typeface="Arial" panose="020B0604020202020204" pitchFamily="34" charset="0"/>
              </a:rPr>
              <a:t>yargılarından hangilerine ulaşılabilir? </a:t>
            </a:r>
          </a:p>
          <a:p>
            <a:pPr algn="just"/>
            <a:endParaRPr lang="tr-TR" sz="2400" b="0" i="0" u="none" strike="noStrike" baseline="0" dirty="0">
              <a:latin typeface="Arial" panose="020B0604020202020204" pitchFamily="34" charset="0"/>
            </a:endParaRPr>
          </a:p>
          <a:p>
            <a:pPr algn="just"/>
            <a:r>
              <a:rPr lang="es-ES" sz="2400" b="0" i="0" u="none" strike="noStrike" baseline="0" dirty="0">
                <a:latin typeface="Arial" panose="020B0604020202020204" pitchFamily="34" charset="0"/>
              </a:rPr>
              <a:t>A) I ve 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B) 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C) II ve III </a:t>
            </a:r>
            <a:r>
              <a:rPr lang="tr-TR" sz="2400" b="0" i="0" u="none" strike="noStrike" baseline="0" dirty="0">
                <a:latin typeface="Arial" panose="020B0604020202020204" pitchFamily="34" charset="0"/>
              </a:rPr>
              <a:t>	</a:t>
            </a:r>
            <a:r>
              <a:rPr lang="es-ES" sz="2400" b="0" i="0" u="none" strike="noStrike" baseline="0" dirty="0">
                <a:latin typeface="Arial" panose="020B0604020202020204" pitchFamily="34" charset="0"/>
              </a:rPr>
              <a:t>D) I, II ve III </a:t>
            </a:r>
            <a:endParaRPr lang="tr-TR" altLang="tr-TR" sz="2400" b="1"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6174" y="5403558"/>
            <a:ext cx="45878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title"/>
          </p:nvPr>
        </p:nvSpPr>
        <p:spPr bwMode="auto">
          <a:xfrm>
            <a:off x="76200" y="152400"/>
            <a:ext cx="2971800" cy="411163"/>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tr-TR" sz="2400" b="1" dirty="0">
                <a:solidFill>
                  <a:schemeClr val="accent1">
                    <a:lumMod val="20000"/>
                    <a:lumOff val="80000"/>
                  </a:schemeClr>
                </a:solidFill>
                <a:effectLst>
                  <a:outerShdw blurRad="38100" dist="38100" dir="2700000" algn="tl">
                    <a:srgbClr val="C0C0C0"/>
                  </a:outerShdw>
                </a:effectLst>
              </a:rPr>
              <a:t>LGS-2022</a:t>
            </a:r>
            <a:endParaRPr lang="tr-TR" sz="2400" dirty="0">
              <a:solidFill>
                <a:schemeClr val="accent1">
                  <a:lumMod val="20000"/>
                  <a:lumOff val="80000"/>
                </a:schemeClr>
              </a:solidFill>
            </a:endParaRPr>
          </a:p>
        </p:txBody>
      </p:sp>
      <p:sp>
        <p:nvSpPr>
          <p:cNvPr id="8" name="Unvan 1">
            <a:extLst>
              <a:ext uri="{FF2B5EF4-FFF2-40B4-BE49-F238E27FC236}">
                <a16:creationId xmlns:a16="http://schemas.microsoft.com/office/drawing/2014/main" id="{19985CFD-2A1C-484E-9BBA-E9BDD81EAC2C}"/>
              </a:ext>
            </a:extLst>
          </p:cNvPr>
          <p:cNvSpPr txBox="1">
            <a:spLocks/>
          </p:cNvSpPr>
          <p:nvPr/>
        </p:nvSpPr>
        <p:spPr>
          <a:xfrm>
            <a:off x="3215450" y="49224"/>
            <a:ext cx="5763126" cy="617514"/>
          </a:xfrm>
          <a:prstGeom prst="rect">
            <a:avLst/>
          </a:prstGeom>
          <a:noFill/>
          <a:ln>
            <a:noFill/>
          </a:ln>
          <a:effectLst>
            <a:outerShdw blurRad="50800" dist="114300" dir="17040000" sx="113000" sy="113000" algn="bl" rotWithShape="0">
              <a:schemeClr val="accent2">
                <a:lumMod val="75000"/>
                <a:alpha val="40000"/>
              </a:schemeClr>
            </a:outerShdw>
          </a:effectLst>
        </p:spPr>
        <p:txBody>
          <a:bodyPr vert="horz" lIns="91440" tIns="45720" rIns="91440" bIns="45720" rtlCol="0" anchor="ctr">
            <a:noAutofit/>
            <a:scene3d>
              <a:camera prst="perspectiveFront"/>
              <a:lightRig rig="threePt" dir="t"/>
            </a:scene3d>
            <a:sp3d extrusionH="57150" prstMaterial="dkEdge">
              <a:bevelT w="82550" h="38100" prst="coolSlant"/>
              <a:bevelB h="25400" prst="softRound"/>
              <a:extrusionClr>
                <a:srgbClr val="FF0000"/>
              </a:extrusion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200" b="1" dirty="0">
                <a:solidFill>
                  <a:schemeClr val="bg1"/>
                </a:solidFill>
              </a:rPr>
              <a:t>2018 - 2024 LGS SORULARI</a:t>
            </a:r>
          </a:p>
        </p:txBody>
      </p:sp>
      <p:pic>
        <p:nvPicPr>
          <p:cNvPr id="9" name="60sngerisayımmp4">
            <a:hlinkClick r:id="" action="ppaction://media"/>
            <a:extLst>
              <a:ext uri="{FF2B5EF4-FFF2-40B4-BE49-F238E27FC236}">
                <a16:creationId xmlns:a16="http://schemas.microsoft.com/office/drawing/2014/main" id="{C16C8B64-F295-4AE2-8496-404B9CE0A0DC}"/>
              </a:ext>
            </a:extLst>
          </p:cNvPr>
          <p:cNvPicPr>
            <a:picLocks noChangeAspect="1"/>
          </p:cNvPicPr>
          <p:nvPr>
            <a:videoFile r:link="rId1"/>
            <p:extLst>
              <p:ext uri="{DAA4B4D4-6D71-4841-9C94-3DE7FCFB9230}">
                <p14:media xmlns:p14="http://schemas.microsoft.com/office/powerpoint/2010/main" r:embed="rId2">
                  <p14:trim st="21000"/>
                </p14:media>
              </p:ext>
            </p:extLst>
          </p:nvPr>
        </p:nvPicPr>
        <p:blipFill>
          <a:blip r:embed="rId5">
            <a:duotone>
              <a:schemeClr val="accent5">
                <a:shade val="45000"/>
                <a:satMod val="135000"/>
              </a:schemeClr>
              <a:prstClr val="white"/>
            </a:duotone>
            <a:lum contrast="20000"/>
          </a:blip>
          <a:stretch>
            <a:fillRect/>
          </a:stretch>
        </p:blipFill>
        <p:spPr>
          <a:xfrm>
            <a:off x="10966463" y="69772"/>
            <a:ext cx="940205" cy="553821"/>
          </a:xfrm>
          <a:prstGeom prst="rect">
            <a:avLst/>
          </a:prstGeom>
          <a:effectLst>
            <a:softEdge rad="0"/>
          </a:effectLst>
        </p:spPr>
      </p:pic>
      <p:sp>
        <p:nvSpPr>
          <p:cNvPr id="7" name="Dikdörtgen 6">
            <a:extLst>
              <a:ext uri="{FF2B5EF4-FFF2-40B4-BE49-F238E27FC236}">
                <a16:creationId xmlns:a16="http://schemas.microsoft.com/office/drawing/2014/main" id="{68923606-4A7E-40D8-B8B3-06DB80FF765B}"/>
              </a:ext>
            </a:extLst>
          </p:cNvPr>
          <p:cNvSpPr/>
          <p:nvPr/>
        </p:nvSpPr>
        <p:spPr>
          <a:xfrm>
            <a:off x="137844" y="946800"/>
            <a:ext cx="585627"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a:ln/>
                <a:solidFill>
                  <a:schemeClr val="accent3"/>
                </a:solidFill>
              </a:rPr>
              <a:t>8.</a:t>
            </a:r>
          </a:p>
        </p:txBody>
      </p:sp>
    </p:spTree>
    <p:extLst>
      <p:ext uri="{BB962C8B-B14F-4D97-AF65-F5344CB8AC3E}">
        <p14:creationId xmlns:p14="http://schemas.microsoft.com/office/powerpoint/2010/main" val="88057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163" fill="hold"/>
                                        <p:tgtEl>
                                          <p:spTgt spid="9"/>
                                        </p:tgtEl>
                                      </p:cBhvr>
                                    </p:cmd>
                                  </p:childTnLst>
                                </p:cTn>
                              </p:par>
                              <p:par>
                                <p:cTn id="7" presetID="26" presetClass="emph" presetSubtype="0" repeatCount="indefinite" fill="hold" grpId="0" nodeType="withEffect">
                                  <p:stCondLst>
                                    <p:cond delay="0"/>
                                  </p:stCondLst>
                                  <p:childTnLst>
                                    <p:animEffect transition="out" filter="fade">
                                      <p:cBhvr>
                                        <p:cTn id="8" dur="4000" tmFilter="0, 0; .2, .5; .8, .5; 1, 0"/>
                                        <p:tgtEl>
                                          <p:spTgt spid="5"/>
                                        </p:tgtEl>
                                      </p:cBhvr>
                                    </p:animEffect>
                                    <p:animScale>
                                      <p:cBhvr>
                                        <p:cTn id="9" dur="2000" autoRev="1" fill="hold"/>
                                        <p:tgtEl>
                                          <p:spTgt spid="5"/>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endCondLst>
                    <p:cond evt="onNext" delay="0">
                      <p:tgtEl>
                        <p:sldTgt/>
                      </p:tgtEl>
                    </p:cond>
                  </p:endCondLst>
                </p:cTn>
                <p:tgtEl>
                  <p:spTgt spid="9"/>
                </p:tgtEl>
              </p:cMediaNode>
            </p:video>
          </p:childTnLst>
        </p:cTn>
      </p:par>
    </p:tnLst>
    <p:bldLst>
      <p:bldP spid="5" grpId="0" animBg="1"/>
    </p:bldLst>
  </p:timing>
</p:sld>
</file>

<file path=ppt/theme/theme1.xml><?xml version="1.0" encoding="utf-8"?>
<a:theme xmlns:a="http://schemas.openxmlformats.org/drawingml/2006/main" name="Template PresentationGo">
  <a:themeElements>
    <a:clrScheme name="PGO">
      <a:dk1>
        <a:sysClr val="windowText" lastClr="000000"/>
      </a:dk1>
      <a:lt1>
        <a:sysClr val="window" lastClr="FFFFFF"/>
      </a:lt1>
      <a:dk2>
        <a:srgbClr val="063951"/>
      </a:dk2>
      <a:lt2>
        <a:srgbClr val="F0EEEF"/>
      </a:lt2>
      <a:accent1>
        <a:srgbClr val="00B09B"/>
      </a:accent1>
      <a:accent2>
        <a:srgbClr val="F36F13"/>
      </a:accent2>
      <a:accent3>
        <a:srgbClr val="0D95BC"/>
      </a:accent3>
      <a:accent4>
        <a:srgbClr val="EBCB38"/>
      </a:accent4>
      <a:accent5>
        <a:srgbClr val="C13018"/>
      </a:accent5>
      <a:accent6>
        <a:srgbClr val="A2B969"/>
      </a:accent6>
      <a:hlink>
        <a:srgbClr val="6C2B43"/>
      </a:hlink>
      <a:folHlink>
        <a:srgbClr val="6C2B4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 PresentationGo Dark">
  <a:themeElements>
    <a:clrScheme name="PGO">
      <a:dk1>
        <a:sysClr val="windowText" lastClr="000000"/>
      </a:dk1>
      <a:lt1>
        <a:sysClr val="window" lastClr="FFFFFF"/>
      </a:lt1>
      <a:dk2>
        <a:srgbClr val="063951"/>
      </a:dk2>
      <a:lt2>
        <a:srgbClr val="F0EEEF"/>
      </a:lt2>
      <a:accent1>
        <a:srgbClr val="00B09B"/>
      </a:accent1>
      <a:accent2>
        <a:srgbClr val="F36F13"/>
      </a:accent2>
      <a:accent3>
        <a:srgbClr val="0D95BC"/>
      </a:accent3>
      <a:accent4>
        <a:srgbClr val="EBCB38"/>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TEMPLATE-PGO(16_9)</Template>
  <TotalTime>9593</TotalTime>
  <Words>7610</Words>
  <Application>Microsoft Office PowerPoint</Application>
  <PresentationFormat>Geniş ekran</PresentationFormat>
  <Paragraphs>868</Paragraphs>
  <Slides>72</Slides>
  <Notes>18</Notes>
  <HiddenSlides>0</HiddenSlides>
  <MMClips>70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72</vt:i4>
      </vt:variant>
    </vt:vector>
  </HeadingPairs>
  <TitlesOfParts>
    <vt:vector size="83" baseType="lpstr">
      <vt:lpstr>Arial</vt:lpstr>
      <vt:lpstr>Arial Black</vt:lpstr>
      <vt:lpstr>Arial-BoldMT</vt:lpstr>
      <vt:lpstr>Calibri</vt:lpstr>
      <vt:lpstr>Calibri Light</vt:lpstr>
      <vt:lpstr>Helvetica</vt:lpstr>
      <vt:lpstr>Open Sans</vt:lpstr>
      <vt:lpstr>Wingdings</vt:lpstr>
      <vt:lpstr>Template PresentationGo</vt:lpstr>
      <vt:lpstr>Template PresentationGo Dark</vt:lpstr>
      <vt:lpstr>Custom Design</vt:lpstr>
      <vt:lpstr>PowerPoint Sunusu</vt:lpstr>
      <vt:lpstr>PowerPoint Sunusu</vt:lpstr>
      <vt:lpstr>PowerPoint Sunusu</vt:lpstr>
      <vt:lpstr>LGS-2020</vt:lpstr>
      <vt:lpstr>LGS-2018</vt:lpstr>
      <vt:lpstr>LGS-2021</vt:lpstr>
      <vt:lpstr>LGS-2019</vt:lpstr>
      <vt:lpstr>LGS-2020</vt:lpstr>
      <vt:lpstr>LGS-2022</vt:lpstr>
      <vt:lpstr>LGS-2024</vt:lpstr>
      <vt:lpstr>LGS-2023</vt:lpstr>
      <vt:lpstr>LGS-2023</vt:lpstr>
      <vt:lpstr>LGS-2024</vt:lpstr>
      <vt:lpstr>LGS-2019</vt:lpstr>
      <vt:lpstr>LGS-2023</vt:lpstr>
      <vt:lpstr>LGS-2020</vt:lpstr>
      <vt:lpstr>LGS-2022</vt:lpstr>
      <vt:lpstr>LGS-2023</vt:lpstr>
      <vt:lpstr>LGS-2021</vt:lpstr>
      <vt:lpstr>LGS-2020</vt:lpstr>
      <vt:lpstr>LGS-2018</vt:lpstr>
      <vt:lpstr>LGS-2024</vt:lpstr>
      <vt:lpstr>LGS-2023</vt:lpstr>
      <vt:lpstr>LGS-2020</vt:lpstr>
      <vt:lpstr>LGS-2023</vt:lpstr>
      <vt:lpstr>LGS-2019</vt:lpstr>
      <vt:lpstr>LGS-2021</vt:lpstr>
      <vt:lpstr>LGS-2022</vt:lpstr>
      <vt:lpstr>LGS-2018</vt:lpstr>
      <vt:lpstr>LGS-2020</vt:lpstr>
      <vt:lpstr>LGS-2019</vt:lpstr>
      <vt:lpstr>LGS-2020</vt:lpstr>
      <vt:lpstr>LGS-2020</vt:lpstr>
      <vt:lpstr>LGS-2021</vt:lpstr>
      <vt:lpstr>LGS-2022</vt:lpstr>
      <vt:lpstr>LGS-2020</vt:lpstr>
      <vt:lpstr>LGS-2023</vt:lpstr>
      <vt:lpstr>LGS-2023</vt:lpstr>
      <vt:lpstr>LGS-2019</vt:lpstr>
      <vt:lpstr>LGS-2023</vt:lpstr>
      <vt:lpstr>LGS-2024</vt:lpstr>
      <vt:lpstr>LGS-2022</vt:lpstr>
      <vt:lpstr>LGS-2021</vt:lpstr>
      <vt:lpstr>LGS-2024</vt:lpstr>
      <vt:lpstr>LGS-2018</vt:lpstr>
      <vt:lpstr>LGS-2019</vt:lpstr>
      <vt:lpstr>LGS-2024</vt:lpstr>
      <vt:lpstr>LGS-2021</vt:lpstr>
      <vt:lpstr>LGS-2021</vt:lpstr>
      <vt:lpstr>LGS-2024</vt:lpstr>
      <vt:lpstr>LGS-2024</vt:lpstr>
      <vt:lpstr>LGS-2018</vt:lpstr>
      <vt:lpstr>LGS-2018</vt:lpstr>
      <vt:lpstr>LGS-2022</vt:lpstr>
      <vt:lpstr>LGS-2018</vt:lpstr>
      <vt:lpstr>LGS-2019</vt:lpstr>
      <vt:lpstr>LGS-2021</vt:lpstr>
      <vt:lpstr>LGS-2018</vt:lpstr>
      <vt:lpstr>LGS-2019</vt:lpstr>
      <vt:lpstr>LGS-2019</vt:lpstr>
      <vt:lpstr>LGS-2024</vt:lpstr>
      <vt:lpstr>LGS-2022</vt:lpstr>
      <vt:lpstr>LGS-2022</vt:lpstr>
      <vt:lpstr>LGS-2022</vt:lpstr>
      <vt:lpstr>LGS-2021</vt:lpstr>
      <vt:lpstr>LGS-2019</vt:lpstr>
      <vt:lpstr>LGS-2024</vt:lpstr>
      <vt:lpstr>LGS-2022</vt:lpstr>
      <vt:lpstr>LGS-2021</vt:lpstr>
      <vt:lpstr>LGS-2018</vt:lpstr>
      <vt:lpstr>LGS-2018</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 Şablonu</dc:title>
  <dc:creator>Erkan İSANMAZ</dc:creator>
  <dc:description>© Copyright sosyalbilgiler.biz</dc:description>
  <cp:lastModifiedBy>Merdal</cp:lastModifiedBy>
  <cp:revision>166</cp:revision>
  <dcterms:created xsi:type="dcterms:W3CDTF">2014-11-26T05:14:11Z</dcterms:created>
  <dcterms:modified xsi:type="dcterms:W3CDTF">2025-05-10T09:01:54Z</dcterms:modified>
</cp:coreProperties>
</file>