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60" r:id="rId5"/>
    <p:sldId id="261" r:id="rId6"/>
    <p:sldId id="262" r:id="rId7"/>
    <p:sldId id="273" r:id="rId8"/>
    <p:sldId id="264" r:id="rId9"/>
    <p:sldId id="267" r:id="rId10"/>
    <p:sldId id="266" r:id="rId11"/>
  </p:sldIdLst>
  <p:sldSz cx="11704638" cy="6583363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780080"/>
    <a:srgbClr val="33401A"/>
    <a:srgbClr val="800080"/>
    <a:srgbClr val="D7DB02"/>
    <a:srgbClr val="BCBE01"/>
    <a:srgbClr val="0100FF"/>
    <a:srgbClr val="47D30E"/>
    <a:srgbClr val="F200FF"/>
    <a:srgbClr val="8B0094"/>
    <a:srgbClr val="77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750" y="-90"/>
      </p:cViewPr>
      <p:guideLst>
        <p:guide orient="horz" pos="2074"/>
        <p:guide pos="36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4087B-AB65-284C-B08E-13CC99A526D5}" type="datetimeFigureOut">
              <a:rPr lang="en-US" smtClean="0"/>
              <a:pPr/>
              <a:t>4/22/2014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3B17F-07B5-724F-80C4-D9DF2454D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343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CC7E5-C8F0-1A47-8EEA-5AD665A1F6B3}" type="datetimeFigureOut">
              <a:rPr lang="en-US" smtClean="0"/>
              <a:pPr/>
              <a:t>4/22/2014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BBB83-79E8-704E-883B-3BFFFF9B2C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223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848" y="2045110"/>
            <a:ext cx="9948942" cy="141115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5696" y="3730572"/>
            <a:ext cx="8193247" cy="1682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8A47-B69C-6341-B046-1136A4568278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5ECF-0864-6D4D-8CC6-AEC941DFC373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63368" y="252972"/>
            <a:ext cx="3369148" cy="5391652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830" y="252972"/>
            <a:ext cx="9918461" cy="5391652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A9C-4F8A-7A4B-86BB-4314FA486444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C14D9-CFEA-0241-897F-78F301B73F0A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586" y="4230421"/>
            <a:ext cx="9948942" cy="130752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586" y="2790311"/>
            <a:ext cx="9948942" cy="144011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E4F93-129F-1F4D-AA72-E24732563CEE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830" y="1475161"/>
            <a:ext cx="6642788" cy="4169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7695" y="1475161"/>
            <a:ext cx="6644821" cy="4169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A207-18E9-D944-BFA8-4B28DAC29282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2" y="263640"/>
            <a:ext cx="10534174" cy="10972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473637"/>
            <a:ext cx="5171581" cy="614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32" y="2087779"/>
            <a:ext cx="5171581" cy="37930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45794" y="1473637"/>
            <a:ext cx="5173613" cy="614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45794" y="2087779"/>
            <a:ext cx="5173613" cy="37930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E9FE-0867-934F-A5DD-930AA25F658E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E8DF9-9DF5-D349-AE4C-FCDD6DC6096E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286FE-920F-A14D-9657-3A7918A7B5FA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3" y="262116"/>
            <a:ext cx="3850745" cy="11155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188" y="262116"/>
            <a:ext cx="6543218" cy="56187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5233" y="1377630"/>
            <a:ext cx="3850745" cy="45032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D21B-39B9-0B40-A863-47D2A1731759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4191" y="4608354"/>
            <a:ext cx="7022783" cy="5440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94191" y="588236"/>
            <a:ext cx="7022783" cy="39500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4191" y="5152397"/>
            <a:ext cx="7022783" cy="772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4A5F-C78E-FF4A-BB7B-164024A2E338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5232" y="263640"/>
            <a:ext cx="10534174" cy="1097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536119"/>
            <a:ext cx="10534174" cy="4344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232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3812D-BF62-3B4B-8E09-457EAA1C3F84}" type="datetime1">
              <a:rPr lang="en-US" smtClean="0"/>
              <a:pPr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99085" y="6101803"/>
            <a:ext cx="3706469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24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4031012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180040"/>
            <a:ext cx="11644977" cy="830997"/>
          </a:xfrm>
          <a:prstGeom prst="rect">
            <a:avLst/>
          </a:prstGeom>
          <a:noFill/>
        </p:spPr>
        <p:txBody>
          <a:bodyPr vert="horz" wrap="square" lIns="108000" rtlCol="0" anchor="t" anchorCtr="0">
            <a:spAutoFit/>
            <a:scene3d>
              <a:camera prst="orthographicFront"/>
              <a:lightRig rig="soft" dir="t">
                <a:rot lat="0" lon="0" rev="3240000"/>
              </a:lightRig>
            </a:scene3d>
            <a:sp3d contourW="12700" prstMaterial="plastic">
              <a:bevelT w="2540000" h="127000"/>
              <a:bevelB w="6350000" h="6350000"/>
              <a:contourClr>
                <a:schemeClr val="tx1"/>
              </a:contourClr>
            </a:sp3d>
          </a:bodyPr>
          <a:lstStyle/>
          <a:p>
            <a:pPr algn="ctr"/>
            <a:r>
              <a:rPr lang="en-US" sz="4800" b="1" kern="100" spc="5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/>
                <a:latin typeface="Myriad Pro"/>
                <a:cs typeface="Myriad Pro"/>
              </a:rPr>
              <a:t>DÜNYA SAVAŞI BAŞLIYOR</a:t>
            </a:r>
            <a:endParaRPr lang="en-US" sz="4800" b="1" kern="100" spc="5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6F0000"/>
              </a:solidFill>
              <a:effectLst/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9344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0525" y="2328351"/>
            <a:ext cx="9596588" cy="255454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780080"/>
                </a:solidFill>
                <a:effectLst>
                  <a:outerShdw blurRad="381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SONUÇ:</a:t>
            </a:r>
          </a:p>
          <a:p>
            <a:pPr algn="ctr"/>
            <a:r>
              <a:rPr lang="tr-TR" sz="3200" b="1" dirty="0" smtClean="0">
                <a:solidFill>
                  <a:srgbClr val="780080"/>
                </a:solidFill>
                <a:effectLst>
                  <a:outerShdw blurRad="381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Tüm </a:t>
            </a:r>
            <a:r>
              <a:rPr lang="tr-TR" sz="3200" b="1" dirty="0">
                <a:solidFill>
                  <a:srgbClr val="780080"/>
                </a:solidFill>
                <a:effectLst>
                  <a:outerShdw blurRad="381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ülkelerden yaklaşık 60 milyon askerin katıldığı savaş, arkasında resmi rakamlara </a:t>
            </a:r>
            <a:r>
              <a:rPr lang="tr-TR" sz="3200" b="1" smtClean="0">
                <a:solidFill>
                  <a:srgbClr val="780080"/>
                </a:solidFill>
                <a:effectLst>
                  <a:outerShdw blurRad="381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göre; toplam </a:t>
            </a:r>
            <a:r>
              <a:rPr lang="tr-TR" sz="3200" b="1" dirty="0">
                <a:solidFill>
                  <a:srgbClr val="780080"/>
                </a:solidFill>
                <a:effectLst>
                  <a:outerShdw blurRad="381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8 milyon ölü, 21 milyon yaralı ve yaklaşık 7 milyon kayıp veya esir bırakmıştır.</a:t>
            </a:r>
            <a:endParaRPr lang="en-US" sz="3200" b="1" dirty="0">
              <a:solidFill>
                <a:srgbClr val="780080"/>
              </a:solidFill>
              <a:effectLst>
                <a:outerShdw blurRad="38100" dist="254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39993" y="1332127"/>
            <a:ext cx="822960" cy="822960"/>
          </a:xfrm>
          <a:prstGeom prst="ellipse">
            <a:avLst/>
          </a:prstGeom>
          <a:solidFill>
            <a:srgbClr val="900096"/>
          </a:solidFill>
          <a:ln>
            <a:solidFill>
              <a:srgbClr val="813D07"/>
            </a:solidFill>
          </a:ln>
          <a:effectLst>
            <a:outerShdw blurRad="40000" dist="23000" dir="5400000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rgbClr val="E300E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03024" y="1081855"/>
            <a:ext cx="312624" cy="1246495"/>
          </a:xfrm>
          <a:prstGeom prst="rect">
            <a:avLst/>
          </a:prstGeom>
          <a:noFill/>
          <a:effectLst>
            <a:outerShdw blurRad="38100" dist="38100" dir="2700000" algn="tl" rotWithShape="0">
              <a:schemeClr val="tx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  <a:sp3d extrusionH="57150">
              <a:bevelT w="38100" h="38100"/>
              <a:bevelB w="38100" h="38100"/>
            </a:sp3d>
          </a:bodyPr>
          <a:lstStyle/>
          <a:p>
            <a:r>
              <a:rPr lang="en-US" sz="7500" dirty="0" smtClean="0">
                <a:solidFill>
                  <a:srgbClr val="FAC6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Rounded MT Bold"/>
                <a:cs typeface="Arial Rounded MT Bold"/>
              </a:rPr>
              <a:t>!</a:t>
            </a:r>
            <a:endParaRPr lang="en-US" sz="7500" dirty="0">
              <a:solidFill>
                <a:srgbClr val="FAC6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4281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4042454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938719"/>
            <a:ext cx="11704638" cy="830997"/>
          </a:xfrm>
          <a:prstGeom prst="rect">
            <a:avLst/>
          </a:prstGeom>
          <a:noFill/>
          <a:effectLst/>
        </p:spPr>
        <p:txBody>
          <a:bodyPr vert="horz" wrap="square" lIns="108000" rtlCol="0" anchor="t" anchorCtr="0">
            <a:spAutoFit/>
            <a:scene3d>
              <a:camera prst="orthographicFront"/>
              <a:lightRig rig="soft" dir="t">
                <a:rot lat="0" lon="0" rev="3240000"/>
              </a:lightRig>
            </a:scene3d>
            <a:sp3d contourW="12700" prstMaterial="plastic">
              <a:contourClr>
                <a:schemeClr val="tx1"/>
              </a:contourClr>
            </a:sp3d>
          </a:bodyPr>
          <a:lstStyle/>
          <a:p>
            <a:pPr lvl="0" algn="ctr"/>
            <a:r>
              <a:rPr lang="tr-TR" sz="4800" b="1" dirty="0" smtClean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1.DÜNYA </a:t>
            </a:r>
            <a:r>
              <a:rPr lang="tr-TR" sz="4800" b="1" dirty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</a:rPr>
              <a:t>SAVAŞI ‘NIN GÖRÜNEN SEBEBİ</a:t>
            </a:r>
            <a:endParaRPr lang="en-US" sz="4800" b="1" dirty="0">
              <a:solidFill>
                <a:srgbClr val="0000A1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Picture 8" descr="2. SLAYT HARİT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93" y="1842135"/>
            <a:ext cx="4320053" cy="3456042"/>
          </a:xfrm>
          <a:prstGeom prst="rect">
            <a:avLst/>
          </a:prstGeom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 smtClean="0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66753" y="5536265"/>
            <a:ext cx="7771133" cy="70788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Saraybosna’da </a:t>
            </a:r>
            <a:r>
              <a:rPr lang="tr-TR" sz="2000" b="1" dirty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Avusturya- Macaristan İmparatorluğu </a:t>
            </a:r>
            <a:r>
              <a:rPr lang="tr-TR" sz="2000" b="1" dirty="0" err="1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veliahtı</a:t>
            </a:r>
            <a:r>
              <a:rPr lang="tr-TR" sz="2000" b="1" dirty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endParaRPr lang="tr-TR" sz="2000" b="1" dirty="0" smtClean="0">
              <a:solidFill>
                <a:srgbClr val="0000A1"/>
              </a:solidFill>
              <a:effectLst>
                <a:outerShdw blurRad="50800" dist="25400" dir="2700000" algn="tl" rotWithShape="0">
                  <a:srgbClr val="000000">
                    <a:alpha val="43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r>
              <a:rPr lang="tr-TR" sz="2000" b="1" dirty="0" err="1" smtClean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Ferdinad’ın</a:t>
            </a:r>
            <a:r>
              <a:rPr lang="tr-TR" sz="2000" b="1" dirty="0" smtClean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tr-TR" sz="2000" b="1" dirty="0">
                <a:solidFill>
                  <a:srgbClr val="0000A1"/>
                </a:solidFill>
                <a:effectLst>
                  <a:outerShdw blurRad="50800" dist="254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bir Sırp milliyetçisi tarafından öldürülmesi</a:t>
            </a:r>
            <a:endParaRPr lang="en-US" sz="2000" b="1" dirty="0">
              <a:solidFill>
                <a:srgbClr val="0000A1"/>
              </a:solidFill>
              <a:effectLst>
                <a:outerShdw blurRad="50800" dist="25400" dir="2700000" algn="tl" rotWithShape="0">
                  <a:srgbClr val="000000">
                    <a:alpha val="43000"/>
                  </a:srgbClr>
                </a:outerShdw>
              </a:effectLst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94895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896" y="1654521"/>
            <a:ext cx="1085191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Sanayi </a:t>
            </a:r>
            <a:r>
              <a:rPr lang="tr-TR" sz="3200" b="1" dirty="0" err="1" smtClean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İnkılâbı’ndan</a:t>
            </a:r>
            <a:r>
              <a:rPr lang="tr-TR" sz="3200" b="1" dirty="0" smtClean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tr-TR" sz="3200" b="1" dirty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sonra hızlanan ucuz hammadde ve pazar </a:t>
            </a:r>
            <a:r>
              <a:rPr lang="tr-TR" sz="3200" b="1" dirty="0" smtClean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arayışı </a:t>
            </a:r>
          </a:p>
          <a:p>
            <a:pPr algn="ctr"/>
            <a:endParaRPr lang="tr-TR" sz="1000" b="1" dirty="0" smtClean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 smtClean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 smtClean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 smtClean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r>
              <a:rPr lang="tr-TR" sz="3200" b="1" dirty="0" smtClean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SÖMÜRGECİLİK</a:t>
            </a:r>
            <a:endParaRPr lang="en-US" sz="32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3774" y="833618"/>
            <a:ext cx="6135756" cy="769441"/>
          </a:xfrm>
          <a:prstGeom prst="rect">
            <a:avLst/>
          </a:prstGeom>
          <a:noFill/>
          <a:effectLst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4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GE</a:t>
            </a:r>
            <a:r>
              <a:rPr lang="tr-TR" sz="4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RÇEK</a:t>
            </a:r>
            <a:r>
              <a:rPr lang="en-US" sz="4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 SEBEPLER</a:t>
            </a:r>
            <a:endParaRPr lang="en-US" sz="44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5561425" y="2860487"/>
            <a:ext cx="314072" cy="497642"/>
          </a:xfrm>
          <a:prstGeom prst="downArrow">
            <a:avLst/>
          </a:prstGeom>
          <a:solidFill>
            <a:srgbClr val="8D0000"/>
          </a:solidFill>
          <a:ln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5561425" y="5015645"/>
            <a:ext cx="314072" cy="497642"/>
          </a:xfrm>
          <a:prstGeom prst="downArrow">
            <a:avLst/>
          </a:prstGeom>
          <a:solidFill>
            <a:srgbClr val="8D0000"/>
          </a:solidFill>
          <a:ln>
            <a:solidFill>
              <a:schemeClr val="tx1"/>
            </a:solidFill>
          </a:ln>
          <a:effectLst/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0896" y="4323853"/>
            <a:ext cx="1085191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 Fransız İhtilali’nin yaymış olduğu milliyetçilik akımı</a:t>
            </a:r>
          </a:p>
          <a:p>
            <a:pPr algn="ctr"/>
            <a:endParaRPr lang="tr-TR" sz="10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tr-TR" sz="10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r>
              <a:rPr lang="tr-TR" sz="3200" b="1" dirty="0">
                <a:solidFill>
                  <a:srgbClr val="35421B"/>
                </a:solidFill>
                <a:effectLst>
                  <a:outerShdw blurRad="50800" dist="254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 PARÇALANMA</a:t>
            </a:r>
            <a:endParaRPr lang="en-US" sz="32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/>
            <a:endParaRPr lang="en-US" sz="3200" b="1" dirty="0">
              <a:solidFill>
                <a:srgbClr val="35421B"/>
              </a:solidFill>
              <a:effectLst>
                <a:outerShdw blurRad="50800" dist="254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25368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pic>
        <p:nvPicPr>
          <p:cNvPr id="8" name="Resi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70" y="2203272"/>
            <a:ext cx="2870144" cy="1923395"/>
          </a:xfrm>
          <a:prstGeom prst="rect">
            <a:avLst/>
          </a:prstGeom>
          <a:noFill/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9" name="Resim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332" y="2203272"/>
            <a:ext cx="2870144" cy="1923395"/>
          </a:xfrm>
          <a:prstGeom prst="rect">
            <a:avLst/>
          </a:prstGeom>
          <a:noFill/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sp>
        <p:nvSpPr>
          <p:cNvPr id="15" name="Down Arrow 14"/>
          <p:cNvSpPr/>
          <p:nvPr/>
        </p:nvSpPr>
        <p:spPr>
          <a:xfrm rot="17677063">
            <a:off x="4997882" y="3664151"/>
            <a:ext cx="360430" cy="2039108"/>
          </a:xfrm>
          <a:prstGeom prst="downArrow">
            <a:avLst>
              <a:gd name="adj1" fmla="val 25578"/>
              <a:gd name="adj2" fmla="val 67443"/>
            </a:avLst>
          </a:prstGeom>
          <a:solidFill>
            <a:srgbClr val="8D0000"/>
          </a:solidFill>
          <a:ln>
            <a:solidFill>
              <a:srgbClr val="8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770746"/>
            <a:ext cx="11704638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40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SAVAŞAN DEVLETLERİN ÖZEL SEBEPLERİ</a:t>
            </a:r>
            <a:endParaRPr lang="en-US" sz="40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1457002"/>
            <a:ext cx="11704637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40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"/>
              </a:rPr>
              <a:t>ALMANYA		</a:t>
            </a:r>
            <a:r>
              <a:rPr lang="tr-TR" sz="40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"/>
              </a:rPr>
              <a:t>     </a:t>
            </a:r>
            <a:r>
              <a:rPr lang="en-US" sz="40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"/>
              </a:rPr>
              <a:t>FRANSA</a:t>
            </a:r>
            <a:endParaRPr lang="en-US" sz="40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15846" y="5100876"/>
            <a:ext cx="8829535" cy="101566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tr-TR" sz="3000" b="1" dirty="0" smtClean="0">
                <a:solidFill>
                  <a:srgbClr val="000093"/>
                </a:solidFill>
                <a:latin typeface="Myriad Pro"/>
                <a:cs typeface="Myriad Pro"/>
              </a:rPr>
              <a:t>Almanya ile Fransa arasındaki </a:t>
            </a:r>
            <a:r>
              <a:rPr lang="tr-TR" sz="3000" b="1" dirty="0" err="1" smtClean="0">
                <a:solidFill>
                  <a:srgbClr val="000093"/>
                </a:solidFill>
                <a:latin typeface="Myriad Pro"/>
                <a:cs typeface="Myriad Pro"/>
              </a:rPr>
              <a:t>Alses</a:t>
            </a:r>
            <a:r>
              <a:rPr lang="tr-TR" sz="3000" b="1" dirty="0" smtClean="0">
                <a:solidFill>
                  <a:srgbClr val="000093"/>
                </a:solidFill>
                <a:latin typeface="Myriad Pro"/>
                <a:cs typeface="Myriad Pro"/>
              </a:rPr>
              <a:t> </a:t>
            </a:r>
            <a:r>
              <a:rPr lang="en-US" sz="3000" b="1" dirty="0" smtClean="0">
                <a:solidFill>
                  <a:srgbClr val="000093"/>
                </a:solidFill>
                <a:latin typeface="Myriad Pro"/>
                <a:cs typeface="Myriad Pro"/>
              </a:rPr>
              <a:t>–</a:t>
            </a:r>
            <a:r>
              <a:rPr lang="tr-TR" sz="3000" b="1" dirty="0" smtClean="0">
                <a:solidFill>
                  <a:srgbClr val="000093"/>
                </a:solidFill>
                <a:latin typeface="Myriad Pro"/>
                <a:cs typeface="Myriad Pro"/>
              </a:rPr>
              <a:t> </a:t>
            </a:r>
            <a:r>
              <a:rPr lang="tr-TR" sz="3000" b="1" dirty="0" err="1" smtClean="0">
                <a:solidFill>
                  <a:srgbClr val="000093"/>
                </a:solidFill>
                <a:latin typeface="Myriad Pro"/>
                <a:cs typeface="Myriad Pro"/>
              </a:rPr>
              <a:t>Loren</a:t>
            </a:r>
            <a:r>
              <a:rPr lang="tr-TR" sz="3000" b="1" dirty="0" smtClean="0">
                <a:solidFill>
                  <a:srgbClr val="000093"/>
                </a:solidFill>
                <a:latin typeface="Myriad Pro"/>
                <a:cs typeface="Myriad Pro"/>
              </a:rPr>
              <a:t> sorunu</a:t>
            </a:r>
            <a:endParaRPr lang="en-US" sz="3000" b="1" dirty="0">
              <a:solidFill>
                <a:srgbClr val="000093"/>
              </a:solidFill>
              <a:latin typeface="Myriad Pro"/>
              <a:cs typeface="Myriad Pro"/>
            </a:endParaRPr>
          </a:p>
        </p:txBody>
      </p:sp>
      <p:sp>
        <p:nvSpPr>
          <p:cNvPr id="25" name="Down Arrow 24"/>
          <p:cNvSpPr/>
          <p:nvPr/>
        </p:nvSpPr>
        <p:spPr>
          <a:xfrm rot="3897634">
            <a:off x="6999845" y="3657898"/>
            <a:ext cx="360430" cy="2039108"/>
          </a:xfrm>
          <a:prstGeom prst="downArrow">
            <a:avLst>
              <a:gd name="adj1" fmla="val 25578"/>
              <a:gd name="adj2" fmla="val 67443"/>
            </a:avLst>
          </a:prstGeom>
          <a:solidFill>
            <a:srgbClr val="8D0000"/>
          </a:solidFill>
          <a:ln>
            <a:solidFill>
              <a:srgbClr val="8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33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pic>
        <p:nvPicPr>
          <p:cNvPr id="11" name="Resi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170" y="2536094"/>
            <a:ext cx="2797770" cy="1958438"/>
          </a:xfrm>
          <a:prstGeom prst="rect">
            <a:avLst/>
          </a:prstGeom>
          <a:noFill/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12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637" y="2536094"/>
            <a:ext cx="2797770" cy="1958439"/>
          </a:xfrm>
          <a:prstGeom prst="rect">
            <a:avLst/>
          </a:prstGeom>
          <a:noFill/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sp>
        <p:nvSpPr>
          <p:cNvPr id="16" name="TextBox 15"/>
          <p:cNvSpPr txBox="1"/>
          <p:nvPr/>
        </p:nvSpPr>
        <p:spPr>
          <a:xfrm>
            <a:off x="0" y="764459"/>
            <a:ext cx="11704638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40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SAVAŞAN DEVLETLERİN ÖZEL SEBEPLERİ</a:t>
            </a:r>
            <a:endParaRPr lang="en-US" sz="40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1779" y="1581987"/>
            <a:ext cx="4862546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AVUSTURYA–MACARİSTAN </a:t>
            </a:r>
          </a:p>
          <a:p>
            <a:pPr algn="ctr"/>
            <a:r>
              <a:rPr lang="en-US" sz="2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İMP.</a:t>
            </a:r>
            <a:endParaRPr lang="en-US" sz="24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76640" y="1581987"/>
            <a:ext cx="209483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2400" b="1" dirty="0" smtClean="0">
                <a:ln>
                  <a:solidFill>
                    <a:srgbClr val="65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		RUSYA</a:t>
            </a:r>
            <a:endParaRPr lang="en-US" sz="2400" b="1" dirty="0">
              <a:ln>
                <a:solidFill>
                  <a:srgbClr val="65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35372" y="5258049"/>
            <a:ext cx="7474428" cy="55399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tr-TR" sz="3000" b="1" dirty="0" smtClean="0">
                <a:ln>
                  <a:solidFill>
                    <a:srgbClr val="000090"/>
                  </a:solidFill>
                </a:ln>
                <a:solidFill>
                  <a:srgbClr val="000099"/>
                </a:solidFill>
                <a:latin typeface="Myriad Pro"/>
                <a:cs typeface="Myriad Pro"/>
              </a:rPr>
              <a:t>Panslavizm ve Balkanları ele geçirme isteği</a:t>
            </a:r>
            <a:endParaRPr lang="en-US" sz="3000" b="1" dirty="0">
              <a:ln>
                <a:solidFill>
                  <a:srgbClr val="000090"/>
                </a:solidFill>
              </a:ln>
              <a:solidFill>
                <a:srgbClr val="000099"/>
              </a:solidFill>
              <a:latin typeface="Myriad Pro"/>
              <a:cs typeface="Myriad Pro"/>
            </a:endParaRPr>
          </a:p>
        </p:txBody>
      </p:sp>
      <p:sp>
        <p:nvSpPr>
          <p:cNvPr id="22" name="Down Arrow 21"/>
          <p:cNvSpPr/>
          <p:nvPr/>
        </p:nvSpPr>
        <p:spPr>
          <a:xfrm rot="17677063">
            <a:off x="4695454" y="4282379"/>
            <a:ext cx="251018" cy="1420117"/>
          </a:xfrm>
          <a:prstGeom prst="downArrow">
            <a:avLst>
              <a:gd name="adj1" fmla="val 25578"/>
              <a:gd name="adj2" fmla="val 67443"/>
            </a:avLst>
          </a:prstGeom>
          <a:solidFill>
            <a:srgbClr val="8D0000"/>
          </a:solidFill>
          <a:ln>
            <a:solidFill>
              <a:srgbClr val="8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Down Arrow 23"/>
          <p:cNvSpPr/>
          <p:nvPr/>
        </p:nvSpPr>
        <p:spPr>
          <a:xfrm rot="3851530">
            <a:off x="6246931" y="4163599"/>
            <a:ext cx="251018" cy="1565665"/>
          </a:xfrm>
          <a:prstGeom prst="downArrow">
            <a:avLst>
              <a:gd name="adj1" fmla="val 25578"/>
              <a:gd name="adj2" fmla="val 67443"/>
            </a:avLst>
          </a:prstGeom>
          <a:solidFill>
            <a:srgbClr val="8D0000"/>
          </a:solidFill>
          <a:ln>
            <a:solidFill>
              <a:srgbClr val="8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80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078809"/>
            <a:ext cx="11704638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4000" b="1" dirty="0" smtClean="0">
                <a:ln>
                  <a:solidFill>
                    <a:srgbClr val="6A0101"/>
                  </a:solidFill>
                </a:ln>
                <a:solidFill>
                  <a:srgbClr val="800000"/>
                </a:solidFill>
                <a:effectLst>
                  <a:outerShdw blurRad="38100" dist="25400" dir="2700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SAVAŞAN DEVLETLERİN ÖZEL SEBEPLERİ</a:t>
            </a:r>
            <a:endParaRPr lang="en-US" sz="4000" b="1" dirty="0">
              <a:ln>
                <a:solidFill>
                  <a:srgbClr val="6A0101"/>
                </a:solidFill>
              </a:ln>
              <a:solidFill>
                <a:srgbClr val="800000"/>
              </a:solidFill>
              <a:effectLst>
                <a:outerShdw blurRad="38100" dist="25400" dir="2700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58120" y="2285122"/>
            <a:ext cx="2588398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3600" b="1" dirty="0" smtClean="0">
                <a:ln>
                  <a:solidFill>
                    <a:srgbClr val="6A0101"/>
                  </a:solidFill>
                </a:ln>
                <a:solidFill>
                  <a:srgbClr val="800000"/>
                </a:solidFill>
                <a:effectLst>
                  <a:outerShdw blurRad="38100" dist="25400" dir="2700000" sx="99000" sy="99000" algn="tl" rotWithShape="0">
                    <a:schemeClr val="tx1">
                      <a:alpha val="40000"/>
                    </a:schemeClr>
                  </a:outerShdw>
                </a:effectLst>
                <a:latin typeface="Myriad Pro"/>
                <a:cs typeface="Myriad Pro"/>
              </a:rPr>
              <a:t>İNGİLTERE</a:t>
            </a:r>
            <a:endParaRPr lang="en-US" sz="3600" b="1" dirty="0">
              <a:ln>
                <a:solidFill>
                  <a:srgbClr val="6A0101"/>
                </a:solidFill>
              </a:ln>
              <a:solidFill>
                <a:srgbClr val="800000"/>
              </a:solidFill>
              <a:effectLst>
                <a:outerShdw blurRad="38100" dist="25400" dir="2700000" sx="99000" sy="99000" algn="tl" rotWithShape="0">
                  <a:schemeClr val="tx1">
                    <a:alpha val="40000"/>
                  </a:scheme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15105" y="5434079"/>
            <a:ext cx="7474428" cy="55399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tr-TR" sz="3000" b="1" dirty="0" smtClean="0">
                <a:ln>
                  <a:solidFill>
                    <a:srgbClr val="00009E"/>
                  </a:solidFill>
                </a:ln>
                <a:solidFill>
                  <a:srgbClr val="00009E"/>
                </a:solidFill>
                <a:latin typeface="Myriad Pro"/>
                <a:cs typeface="Myriad Pro"/>
              </a:rPr>
              <a:t>Güneşi Batmayan Ülke</a:t>
            </a:r>
            <a:endParaRPr lang="en-US" sz="3000" b="1" dirty="0">
              <a:ln>
                <a:solidFill>
                  <a:srgbClr val="00009E"/>
                </a:solidFill>
              </a:ln>
              <a:solidFill>
                <a:srgbClr val="00009E"/>
              </a:solidFill>
              <a:latin typeface="Myriad Pro"/>
              <a:cs typeface="Myriad Pro"/>
            </a:endParaRPr>
          </a:p>
        </p:txBody>
      </p:sp>
      <p:pic>
        <p:nvPicPr>
          <p:cNvPr id="17" name="Resi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34" y="3203548"/>
            <a:ext cx="2797770" cy="1958437"/>
          </a:xfrm>
          <a:prstGeom prst="rect">
            <a:avLst/>
          </a:prstGeom>
          <a:noFill/>
          <a:effectLst>
            <a:outerShdw blurRad="76200" dist="762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</p:spTree>
    <p:extLst>
      <p:ext uri="{BB962C8B-B14F-4D97-AF65-F5344CB8AC3E}">
        <p14:creationId xmlns:p14="http://schemas.microsoft.com/office/powerpoint/2010/main" val="27061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93330" y="773314"/>
            <a:ext cx="5599092" cy="40011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SAVAŞIN </a:t>
            </a:r>
            <a:r>
              <a:rPr lang="tr-TR" sz="2000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BAŞLAMASI</a:t>
            </a:r>
          </a:p>
        </p:txBody>
      </p:sp>
      <p:pic>
        <p:nvPicPr>
          <p:cNvPr id="11" name="Resim 1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82" y="1061201"/>
            <a:ext cx="4522431" cy="44337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762000" dist="76200" dir="6300000" sx="102000" sy="102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coolSlant"/>
            <a:bevelB w="165100" prst="coolSlant"/>
            <a:extrusionClr>
              <a:srgbClr val="000000"/>
            </a:extrusionClr>
          </a:sp3d>
        </p:spPr>
      </p:pic>
      <p:sp>
        <p:nvSpPr>
          <p:cNvPr id="12" name="Down Arrow 11"/>
          <p:cNvSpPr/>
          <p:nvPr/>
        </p:nvSpPr>
        <p:spPr>
          <a:xfrm>
            <a:off x="7858860" y="1281250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7858860" y="2144075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7858860" y="3006900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7858860" y="3869725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7858860" y="4732550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7858860" y="5595377"/>
            <a:ext cx="268033" cy="424694"/>
          </a:xfrm>
          <a:prstGeom prst="downArrow">
            <a:avLst/>
          </a:prstGeom>
          <a:solidFill>
            <a:srgbClr val="FF00FF"/>
          </a:solidFill>
          <a:ln>
            <a:solidFill>
              <a:srgbClr val="9C009C"/>
            </a:solidFill>
          </a:ln>
          <a:effectLst>
            <a:outerShdw blurRad="276225" dist="139700" dir="840000" sx="115000" sy="115000" algn="tl" rotWithShape="0">
              <a:srgbClr val="8D0000">
                <a:alpha val="58000"/>
              </a:srgb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5319" y="1724805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nl-NL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28 Haziran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 1914</a:t>
            </a:r>
            <a:r>
              <a:rPr lang="nl-NL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</a:t>
            </a:r>
            <a:r>
              <a:rPr lang="nl-NL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uikast</a:t>
            </a:r>
            <a:endParaRPr lang="nl-NL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92302" y="2566121"/>
            <a:ext cx="5427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b="1" dirty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28 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Temmuz’da Avusturya, Sırbistan’a saldırdı.</a:t>
            </a:r>
            <a:endParaRPr lang="tr-TR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70905" y="3431594"/>
            <a:ext cx="42439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Rusya, Sırbistan’ın </a:t>
            </a:r>
            <a:r>
              <a:rPr lang="tr-TR" b="1" dirty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yanında yer 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aldı.</a:t>
            </a:r>
            <a:endParaRPr lang="tr-TR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26643" y="4325854"/>
            <a:ext cx="3332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Fransa, Rusya’yı destekledi.</a:t>
            </a:r>
            <a:endParaRPr lang="tr-TR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95363" y="5175875"/>
            <a:ext cx="4799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b="1" dirty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Almanya, Fransa ve Rusya’ya savaş 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açtı.</a:t>
            </a:r>
            <a:endParaRPr lang="tr-TR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66615" y="6077063"/>
            <a:ext cx="3852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İngiltere, Almanya’ya </a:t>
            </a:r>
            <a:r>
              <a:rPr lang="tr-TR" b="1" dirty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savaş </a:t>
            </a:r>
            <a:r>
              <a:rPr lang="tr-TR" b="1" dirty="0" smtClean="0"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açtı.</a:t>
            </a:r>
            <a:endParaRPr lang="tr-TR" b="1" dirty="0">
              <a:solidFill>
                <a:srgbClr val="0000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0485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9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68968" y="2447803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pic>
        <p:nvPicPr>
          <p:cNvPr id="9" name="Resim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142" y="2910784"/>
            <a:ext cx="1526450" cy="1717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1827" y="1454020"/>
            <a:ext cx="36375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sz="3200" b="1" dirty="0">
                <a:solidFill>
                  <a:srgbClr val="0100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İTİLAF DEVLETLERİ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6122" y="1454020"/>
            <a:ext cx="38837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sz="3200" b="1" dirty="0">
                <a:solidFill>
                  <a:srgbClr val="33401A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İTTİFAK DEVLETLERİ</a:t>
            </a:r>
          </a:p>
        </p:txBody>
      </p:sp>
      <p:sp>
        <p:nvSpPr>
          <p:cNvPr id="16" name="Round Diagonal Corner Rectangle 15"/>
          <p:cNvSpPr/>
          <p:nvPr/>
        </p:nvSpPr>
        <p:spPr>
          <a:xfrm>
            <a:off x="6086129" y="2158461"/>
            <a:ext cx="3552337" cy="296765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8B0094"/>
          </a:solidFill>
          <a:ln>
            <a:solidFill>
              <a:srgbClr val="F200FF"/>
            </a:solidFill>
          </a:ln>
          <a:effectLst>
            <a:outerShdw blurRad="76200" dist="76200" dir="5400000" sx="102000" sy="102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 Diagonal Corner Rectangle 17"/>
          <p:cNvSpPr/>
          <p:nvPr/>
        </p:nvSpPr>
        <p:spPr>
          <a:xfrm>
            <a:off x="479030" y="2143759"/>
            <a:ext cx="3420304" cy="2967652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8B0094"/>
          </a:solidFill>
          <a:ln>
            <a:solidFill>
              <a:srgbClr val="F200FF"/>
            </a:solidFill>
          </a:ln>
          <a:effectLst>
            <a:outerShdw blurRad="76200" dist="76200" dir="5400000" sx="102000" sy="102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210472" y="2323880"/>
            <a:ext cx="3435684" cy="21441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Almanya</a:t>
            </a:r>
          </a:p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Avusturya Macaristan </a:t>
            </a: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İmp</a:t>
            </a: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.</a:t>
            </a:r>
          </a:p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47D30E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İtalya</a:t>
            </a:r>
          </a:p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Osmanlı Devleti</a:t>
            </a:r>
          </a:p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Bulgaristan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63851" y="2610073"/>
            <a:ext cx="1250662" cy="25801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İngiltere </a:t>
            </a:r>
          </a:p>
          <a:p>
            <a:pPr algn="ctr">
              <a:spcBef>
                <a:spcPts val="1000"/>
              </a:spcBef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Fransa</a:t>
            </a:r>
          </a:p>
          <a:p>
            <a:pPr algn="ctr">
              <a:spcBef>
                <a:spcPts val="1000"/>
              </a:spcBef>
            </a:pP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Rusya</a:t>
            </a:r>
            <a:endParaRPr lang="tr-TR" sz="2000" b="1" dirty="0">
              <a:solidFill>
                <a:srgbClr val="FFFFFF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>
              <a:spcBef>
                <a:spcPts val="1000"/>
              </a:spcBef>
            </a:pPr>
            <a:r>
              <a:rPr lang="tr-TR" sz="2000" b="1" dirty="0" smtClean="0">
                <a:solidFill>
                  <a:srgbClr val="47D30E"/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Myriad Pro"/>
                <a:cs typeface="Myriad Pro"/>
              </a:rPr>
              <a:t>İtalya</a:t>
            </a:r>
          </a:p>
          <a:p>
            <a:pPr algn="ctr">
              <a:spcBef>
                <a:spcPts val="1000"/>
              </a:spcBef>
            </a:pPr>
            <a:endParaRPr lang="tr-TR" sz="2000" b="1" dirty="0" smtClean="0">
              <a:solidFill>
                <a:srgbClr val="47D30E"/>
              </a:solidFill>
              <a:effectLst>
                <a:outerShdw blurRad="38100" dist="38100" dir="2700000" algn="tl" rotWithShape="0">
                  <a:srgbClr val="000000">
                    <a:alpha val="40000"/>
                  </a:srgbClr>
                </a:outerShdw>
              </a:effectLst>
              <a:latin typeface="Myriad Pro"/>
              <a:cs typeface="Myriad Pro"/>
            </a:endParaRPr>
          </a:p>
          <a:p>
            <a:pPr algn="ctr">
              <a:spcBef>
                <a:spcPts val="1000"/>
              </a:spcBef>
            </a:pPr>
            <a:endParaRPr lang="en-US" sz="2000" dirty="0">
              <a:solidFill>
                <a:srgbClr val="47D3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6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85246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 smtClean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50699" y="232835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742615" y="60033"/>
            <a:ext cx="2093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1.Dünya </a:t>
            </a:r>
            <a:r>
              <a:rPr lang="en-US" sz="2400" dirty="0" err="1">
                <a:solidFill>
                  <a:srgbClr val="FFFF00"/>
                </a:solidFill>
                <a:latin typeface="Myriad Pro"/>
                <a:cs typeface="Myriad Pro"/>
              </a:rPr>
              <a:t>Savaşı</a:t>
            </a:r>
            <a:endParaRPr lang="en-US" sz="2400" dirty="0">
              <a:solidFill>
                <a:srgbClr val="FFFF00"/>
              </a:solidFill>
              <a:latin typeface="Myriad Pro"/>
              <a:cs typeface="Myriad Pro"/>
            </a:endParaRPr>
          </a:p>
        </p:txBody>
      </p:sp>
      <p:pic>
        <p:nvPicPr>
          <p:cNvPr id="5" name="Picture 4" descr="Avrupa_1914-kullanilacak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4000"/>
                    </a14:imgEffect>
                    <a14:imgEffect>
                      <a14:colorTemperature colorTemp="7804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14" y="821581"/>
            <a:ext cx="7860100" cy="566216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pic>
        <p:nvPicPr>
          <p:cNvPr id="22" name="Picture 21" descr="King George V of England"/>
          <p:cNvPicPr/>
          <p:nvPr/>
        </p:nvPicPr>
        <p:blipFill>
          <a:blip r:embed="rId5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279" y="1873049"/>
            <a:ext cx="984002" cy="117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23" name="TextBox 22"/>
          <p:cNvSpPr txBox="1"/>
          <p:nvPr/>
        </p:nvSpPr>
        <p:spPr>
          <a:xfrm>
            <a:off x="3183357" y="3103290"/>
            <a:ext cx="1603267" cy="369332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Myriad Pro"/>
                <a:cs typeface="Myriad Pro"/>
              </a:rPr>
              <a:t>V</a:t>
            </a:r>
            <a:r>
              <a:rPr lang="en-US" b="1" dirty="0">
                <a:latin typeface="Myriad Pro"/>
                <a:cs typeface="Myriad Pro"/>
              </a:rPr>
              <a:t>. GEORGE</a:t>
            </a:r>
          </a:p>
        </p:txBody>
      </p:sp>
      <p:pic>
        <p:nvPicPr>
          <p:cNvPr id="24" name="Resim 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25" y="2350876"/>
            <a:ext cx="979046" cy="11757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25" name="Rectangle 24"/>
          <p:cNvSpPr/>
          <p:nvPr/>
        </p:nvSpPr>
        <p:spPr>
          <a:xfrm>
            <a:off x="6538817" y="3541103"/>
            <a:ext cx="1527851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rgbClr val="900096"/>
              </a:solidFill>
              <a:latin typeface="Myriad Pro"/>
              <a:cs typeface="Myriad Pro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74956" y="3585817"/>
            <a:ext cx="1603267" cy="369332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Myriad Pro"/>
                <a:cs typeface="Myriad Pro"/>
              </a:rPr>
              <a:t>II. WILHELM</a:t>
            </a:r>
            <a:endParaRPr lang="en-US" b="1" dirty="0">
              <a:solidFill>
                <a:schemeClr val="bg1"/>
              </a:solidFill>
              <a:latin typeface="Myriad Pro"/>
              <a:cs typeface="Myriad Pro"/>
            </a:endParaRPr>
          </a:p>
        </p:txBody>
      </p:sp>
      <p:pic>
        <p:nvPicPr>
          <p:cNvPr id="27" name="Resim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400" y="3687890"/>
            <a:ext cx="979046" cy="11757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28" name="TextBox 27"/>
          <p:cNvSpPr txBox="1"/>
          <p:nvPr/>
        </p:nvSpPr>
        <p:spPr>
          <a:xfrm>
            <a:off x="6380327" y="4913896"/>
            <a:ext cx="2007997" cy="369332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Myriad Pro"/>
                <a:cs typeface="Myriad Pro"/>
              </a:rPr>
              <a:t>FRANZ JOSEF </a:t>
            </a:r>
          </a:p>
        </p:txBody>
      </p:sp>
      <p:pic>
        <p:nvPicPr>
          <p:cNvPr id="29" name="Resim 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60" y="3585817"/>
            <a:ext cx="924795" cy="11106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0" name="TextBox 29"/>
          <p:cNvSpPr txBox="1"/>
          <p:nvPr/>
        </p:nvSpPr>
        <p:spPr>
          <a:xfrm>
            <a:off x="2253243" y="4744572"/>
            <a:ext cx="1603267" cy="369332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Myriad Pro"/>
                <a:cs typeface="Myriad Pro"/>
              </a:rPr>
              <a:t>POINCARE</a:t>
            </a:r>
            <a:r>
              <a:rPr lang="en-US" b="1" dirty="0">
                <a:solidFill>
                  <a:srgbClr val="900096"/>
                </a:solidFill>
                <a:latin typeface="Myriad Pro"/>
                <a:cs typeface="Myriad Pro"/>
              </a:rPr>
              <a:t>    </a:t>
            </a:r>
          </a:p>
        </p:txBody>
      </p:sp>
      <p:pic>
        <p:nvPicPr>
          <p:cNvPr id="31" name="Resim 4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979" y="4663989"/>
            <a:ext cx="920748" cy="1098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2" name="TextBox 31"/>
          <p:cNvSpPr txBox="1"/>
          <p:nvPr/>
        </p:nvSpPr>
        <p:spPr>
          <a:xfrm>
            <a:off x="3706663" y="5819299"/>
            <a:ext cx="1603267" cy="584776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Myriad Pro"/>
                <a:cs typeface="Myriad Pro"/>
              </a:rPr>
              <a:t>II VICTOR EMMANUEL </a:t>
            </a:r>
          </a:p>
        </p:txBody>
      </p:sp>
      <p:pic>
        <p:nvPicPr>
          <p:cNvPr id="33" name="Resim 6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927" y="1302549"/>
            <a:ext cx="964096" cy="11578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34" name="TextBox 33"/>
          <p:cNvSpPr txBox="1"/>
          <p:nvPr/>
        </p:nvSpPr>
        <p:spPr>
          <a:xfrm>
            <a:off x="7501286" y="2545181"/>
            <a:ext cx="1921010" cy="369332"/>
          </a:xfrm>
          <a:prstGeom prst="rect">
            <a:avLst/>
          </a:prstGeom>
          <a:solidFill>
            <a:srgbClr val="B90202"/>
          </a:solidFill>
          <a:ln>
            <a:solidFill>
              <a:srgbClr val="800000"/>
            </a:solidFill>
          </a:ln>
          <a:effectLst>
            <a:outerShdw blurRad="63500" dist="63500" dir="2700000" sx="102000" sy="102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  <a:latin typeface="Myriad Pro"/>
                <a:cs typeface="Myriad Pro"/>
              </a:rPr>
              <a:t>II. NICHOLAS </a:t>
            </a:r>
            <a:endParaRPr lang="en-US" b="1" dirty="0">
              <a:solidFill>
                <a:srgbClr val="FFFFFF"/>
              </a:solidFill>
              <a:latin typeface="Myriad Pro"/>
              <a:cs typeface="Myriad Pro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H="1" flipV="1">
            <a:off x="3635365" y="4306652"/>
            <a:ext cx="640015" cy="150890"/>
          </a:xfrm>
          <a:prstGeom prst="straightConnector1">
            <a:avLst/>
          </a:prstGeom>
          <a:ln>
            <a:solidFill>
              <a:srgbClr val="B9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928727" y="5376966"/>
            <a:ext cx="381203" cy="150890"/>
          </a:xfrm>
          <a:prstGeom prst="straightConnector1">
            <a:avLst/>
          </a:prstGeom>
          <a:ln>
            <a:solidFill>
              <a:srgbClr val="B9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47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  <p:bldP spid="30" grpId="0" animBg="1"/>
      <p:bldP spid="32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272</Words>
  <Application>Microsoft Office PowerPoint</Application>
  <PresentationFormat>Özel</PresentationFormat>
  <Paragraphs>86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Tibet Oğuzoğlu</dc:creator>
  <cp:lastModifiedBy>didem</cp:lastModifiedBy>
  <cp:revision>98</cp:revision>
  <dcterms:created xsi:type="dcterms:W3CDTF">2014-03-24T15:31:55Z</dcterms:created>
  <dcterms:modified xsi:type="dcterms:W3CDTF">2014-04-22T10:53:57Z</dcterms:modified>
</cp:coreProperties>
</file>