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C1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3C29D79-67B0-4EBF-9EA7-EA26B7A9985B}" type="datetimeFigureOut">
              <a:rPr lang="tr-TR" smtClean="0"/>
              <a:t>23.07.2025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6BCB7D-BF88-4004-9D4C-F351A034F9E8}" type="slidenum">
              <a:rPr lang="tr-TR" smtClean="0"/>
              <a:t>‹#›</a:t>
            </a:fld>
            <a:endParaRPr lang="tr-TR"/>
          </a:p>
        </p:txBody>
      </p:sp>
    </p:spTree>
    <p:extLst>
      <p:ext uri="{BB962C8B-B14F-4D97-AF65-F5344CB8AC3E}">
        <p14:creationId xmlns:p14="http://schemas.microsoft.com/office/powerpoint/2010/main" val="2576045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3C29D79-67B0-4EBF-9EA7-EA26B7A9985B}" type="datetimeFigureOut">
              <a:rPr lang="tr-TR" smtClean="0"/>
              <a:t>23.07.2025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6BCB7D-BF88-4004-9D4C-F351A034F9E8}" type="slidenum">
              <a:rPr lang="tr-TR" smtClean="0"/>
              <a:t>‹#›</a:t>
            </a:fld>
            <a:endParaRPr lang="tr-TR"/>
          </a:p>
        </p:txBody>
      </p:sp>
    </p:spTree>
    <p:extLst>
      <p:ext uri="{BB962C8B-B14F-4D97-AF65-F5344CB8AC3E}">
        <p14:creationId xmlns:p14="http://schemas.microsoft.com/office/powerpoint/2010/main" val="21260041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3C29D79-67B0-4EBF-9EA7-EA26B7A9985B}" type="datetimeFigureOut">
              <a:rPr lang="tr-TR" smtClean="0"/>
              <a:t>23.07.2025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6BCB7D-BF88-4004-9D4C-F351A034F9E8}" type="slidenum">
              <a:rPr lang="tr-TR" smtClean="0"/>
              <a:t>‹#›</a:t>
            </a:fld>
            <a:endParaRPr lang="tr-TR"/>
          </a:p>
        </p:txBody>
      </p:sp>
    </p:spTree>
    <p:extLst>
      <p:ext uri="{BB962C8B-B14F-4D97-AF65-F5344CB8AC3E}">
        <p14:creationId xmlns:p14="http://schemas.microsoft.com/office/powerpoint/2010/main" val="1719790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3C29D79-67B0-4EBF-9EA7-EA26B7A9985B}" type="datetimeFigureOut">
              <a:rPr lang="tr-TR" smtClean="0"/>
              <a:t>23.07.2025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6BCB7D-BF88-4004-9D4C-F351A034F9E8}" type="slidenum">
              <a:rPr lang="tr-TR" smtClean="0"/>
              <a:t>‹#›</a:t>
            </a:fld>
            <a:endParaRPr lang="tr-TR"/>
          </a:p>
        </p:txBody>
      </p:sp>
    </p:spTree>
    <p:extLst>
      <p:ext uri="{BB962C8B-B14F-4D97-AF65-F5344CB8AC3E}">
        <p14:creationId xmlns:p14="http://schemas.microsoft.com/office/powerpoint/2010/main" val="417068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3C29D79-67B0-4EBF-9EA7-EA26B7A9985B}" type="datetimeFigureOut">
              <a:rPr lang="tr-TR" smtClean="0"/>
              <a:t>23.07.2025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6BCB7D-BF88-4004-9D4C-F351A034F9E8}" type="slidenum">
              <a:rPr lang="tr-TR" smtClean="0"/>
              <a:t>‹#›</a:t>
            </a:fld>
            <a:endParaRPr lang="tr-TR"/>
          </a:p>
        </p:txBody>
      </p:sp>
    </p:spTree>
    <p:extLst>
      <p:ext uri="{BB962C8B-B14F-4D97-AF65-F5344CB8AC3E}">
        <p14:creationId xmlns:p14="http://schemas.microsoft.com/office/powerpoint/2010/main" val="2368343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3C29D79-67B0-4EBF-9EA7-EA26B7A9985B}" type="datetimeFigureOut">
              <a:rPr lang="tr-TR" smtClean="0"/>
              <a:t>23.07.2025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A6BCB7D-BF88-4004-9D4C-F351A034F9E8}" type="slidenum">
              <a:rPr lang="tr-TR" smtClean="0"/>
              <a:t>‹#›</a:t>
            </a:fld>
            <a:endParaRPr lang="tr-TR"/>
          </a:p>
        </p:txBody>
      </p:sp>
    </p:spTree>
    <p:extLst>
      <p:ext uri="{BB962C8B-B14F-4D97-AF65-F5344CB8AC3E}">
        <p14:creationId xmlns:p14="http://schemas.microsoft.com/office/powerpoint/2010/main" val="34410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3C29D79-67B0-4EBF-9EA7-EA26B7A9985B}" type="datetimeFigureOut">
              <a:rPr lang="tr-TR" smtClean="0"/>
              <a:t>23.07.2025</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A6BCB7D-BF88-4004-9D4C-F351A034F9E8}" type="slidenum">
              <a:rPr lang="tr-TR" smtClean="0"/>
              <a:t>‹#›</a:t>
            </a:fld>
            <a:endParaRPr lang="tr-TR"/>
          </a:p>
        </p:txBody>
      </p:sp>
    </p:spTree>
    <p:extLst>
      <p:ext uri="{BB962C8B-B14F-4D97-AF65-F5344CB8AC3E}">
        <p14:creationId xmlns:p14="http://schemas.microsoft.com/office/powerpoint/2010/main" val="1641495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3C29D79-67B0-4EBF-9EA7-EA26B7A9985B}" type="datetimeFigureOut">
              <a:rPr lang="tr-TR" smtClean="0"/>
              <a:t>23.07.2025</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A6BCB7D-BF88-4004-9D4C-F351A034F9E8}" type="slidenum">
              <a:rPr lang="tr-TR" smtClean="0"/>
              <a:t>‹#›</a:t>
            </a:fld>
            <a:endParaRPr lang="tr-TR"/>
          </a:p>
        </p:txBody>
      </p:sp>
    </p:spTree>
    <p:extLst>
      <p:ext uri="{BB962C8B-B14F-4D97-AF65-F5344CB8AC3E}">
        <p14:creationId xmlns:p14="http://schemas.microsoft.com/office/powerpoint/2010/main" val="3525371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3C29D79-67B0-4EBF-9EA7-EA26B7A9985B}" type="datetimeFigureOut">
              <a:rPr lang="tr-TR" smtClean="0"/>
              <a:t>23.07.2025</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A6BCB7D-BF88-4004-9D4C-F351A034F9E8}" type="slidenum">
              <a:rPr lang="tr-TR" smtClean="0"/>
              <a:t>‹#›</a:t>
            </a:fld>
            <a:endParaRPr lang="tr-TR"/>
          </a:p>
        </p:txBody>
      </p:sp>
    </p:spTree>
    <p:extLst>
      <p:ext uri="{BB962C8B-B14F-4D97-AF65-F5344CB8AC3E}">
        <p14:creationId xmlns:p14="http://schemas.microsoft.com/office/powerpoint/2010/main" val="4045586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3C29D79-67B0-4EBF-9EA7-EA26B7A9985B}" type="datetimeFigureOut">
              <a:rPr lang="tr-TR" smtClean="0"/>
              <a:t>23.07.2025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A6BCB7D-BF88-4004-9D4C-F351A034F9E8}" type="slidenum">
              <a:rPr lang="tr-TR" smtClean="0"/>
              <a:t>‹#›</a:t>
            </a:fld>
            <a:endParaRPr lang="tr-TR"/>
          </a:p>
        </p:txBody>
      </p:sp>
    </p:spTree>
    <p:extLst>
      <p:ext uri="{BB962C8B-B14F-4D97-AF65-F5344CB8AC3E}">
        <p14:creationId xmlns:p14="http://schemas.microsoft.com/office/powerpoint/2010/main" val="2268830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3C29D79-67B0-4EBF-9EA7-EA26B7A9985B}" type="datetimeFigureOut">
              <a:rPr lang="tr-TR" smtClean="0"/>
              <a:t>23.07.2025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A6BCB7D-BF88-4004-9D4C-F351A034F9E8}" type="slidenum">
              <a:rPr lang="tr-TR" smtClean="0"/>
              <a:t>‹#›</a:t>
            </a:fld>
            <a:endParaRPr lang="tr-TR"/>
          </a:p>
        </p:txBody>
      </p:sp>
    </p:spTree>
    <p:extLst>
      <p:ext uri="{BB962C8B-B14F-4D97-AF65-F5344CB8AC3E}">
        <p14:creationId xmlns:p14="http://schemas.microsoft.com/office/powerpoint/2010/main" val="2724967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C29D79-67B0-4EBF-9EA7-EA26B7A9985B}" type="datetimeFigureOut">
              <a:rPr lang="tr-TR" smtClean="0"/>
              <a:t>23.07.2025</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6BCB7D-BF88-4004-9D4C-F351A034F9E8}" type="slidenum">
              <a:rPr lang="tr-TR" smtClean="0"/>
              <a:t>‹#›</a:t>
            </a:fld>
            <a:endParaRPr lang="tr-TR"/>
          </a:p>
        </p:txBody>
      </p:sp>
    </p:spTree>
    <p:extLst>
      <p:ext uri="{BB962C8B-B14F-4D97-AF65-F5344CB8AC3E}">
        <p14:creationId xmlns:p14="http://schemas.microsoft.com/office/powerpoint/2010/main" val="3622771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jpe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jpe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jpe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jpe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jpe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jpe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jpe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jpe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jpe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jpe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jpe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jpeg"/><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jpe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jpe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jpe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jpe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jpe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jpe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jpe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jpe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886"/>
            <a:ext cx="12192000" cy="6919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Resim 2"/>
          <p:cNvPicPr>
            <a:picLocks noChangeAspect="1"/>
          </p:cNvPicPr>
          <p:nvPr/>
        </p:nvPicPr>
        <p:blipFill>
          <a:blip r:embed="rId3"/>
          <a:stretch>
            <a:fillRect/>
          </a:stretch>
        </p:blipFill>
        <p:spPr>
          <a:xfrm>
            <a:off x="10698351" y="5364351"/>
            <a:ext cx="1493649" cy="1493649"/>
          </a:xfrm>
          <a:prstGeom prst="rect">
            <a:avLst/>
          </a:prstGeom>
        </p:spPr>
      </p:pic>
      <p:grpSp>
        <p:nvGrpSpPr>
          <p:cNvPr id="4" name="Grup 3"/>
          <p:cNvGrpSpPr/>
          <p:nvPr/>
        </p:nvGrpSpPr>
        <p:grpSpPr>
          <a:xfrm>
            <a:off x="8249537" y="6479833"/>
            <a:ext cx="6391275" cy="466090"/>
            <a:chOff x="517647" y="6391910"/>
            <a:chExt cx="6391275" cy="466090"/>
          </a:xfrm>
        </p:grpSpPr>
        <p:grpSp>
          <p:nvGrpSpPr>
            <p:cNvPr id="5" name="Grup 4"/>
            <p:cNvGrpSpPr/>
            <p:nvPr/>
          </p:nvGrpSpPr>
          <p:grpSpPr>
            <a:xfrm>
              <a:off x="517647" y="6391910"/>
              <a:ext cx="6391275" cy="466090"/>
              <a:chOff x="0" y="0"/>
              <a:chExt cx="6310215" cy="466090"/>
            </a:xfrm>
          </p:grpSpPr>
          <p:sp>
            <p:nvSpPr>
              <p:cNvPr id="7" name="Metin Kutusu 116"/>
              <p:cNvSpPr txBox="1">
                <a:spLocks noChangeArrowheads="1"/>
              </p:cNvSpPr>
              <p:nvPr/>
            </p:nvSpPr>
            <p:spPr bwMode="auto">
              <a:xfrm>
                <a:off x="0" y="0"/>
                <a:ext cx="6310215" cy="46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270510" marR="24765" algn="just">
                  <a:lnSpc>
                    <a:spcPct val="150000"/>
                  </a:lnSpc>
                  <a:spcAft>
                    <a:spcPts val="0"/>
                  </a:spcAft>
                </a:pPr>
                <a:r>
                  <a:rPr lang="tr-TR" sz="900" b="1">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endParaRPr lang="tr-TR" sz="900">
                  <a:effectLst/>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tr-TR" sz="1100">
                    <a:effectLst/>
                    <a:latin typeface="Verdana" panose="020B0604030504040204" pitchFamily="34" charset="0"/>
                    <a:ea typeface="Verdana" panose="020B0604030504040204" pitchFamily="34" charset="0"/>
                    <a:cs typeface="Verdana" panose="020B0604030504040204" pitchFamily="34" charset="0"/>
                  </a:rPr>
                  <a:t> </a:t>
                </a:r>
              </a:p>
            </p:txBody>
          </p:sp>
          <p:sp>
            <p:nvSpPr>
              <p:cNvPr id="8" name="Metin Kutusu 117"/>
              <p:cNvSpPr txBox="1"/>
              <p:nvPr/>
            </p:nvSpPr>
            <p:spPr>
              <a:xfrm>
                <a:off x="597065" y="45719"/>
                <a:ext cx="2466340" cy="32321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tr-TR" sz="1400" b="1" dirty="0" err="1">
                    <a:effectLst/>
                    <a:latin typeface="Arial" panose="020B0604020202020204" pitchFamily="34" charset="0"/>
                    <a:ea typeface="Verdana" panose="020B0604030504040204" pitchFamily="34" charset="0"/>
                    <a:cs typeface="Verdana" panose="020B0604030504040204" pitchFamily="34" charset="0"/>
                  </a:rPr>
                  <a:t>sosyalbilgilerinsesi</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pic>
          <p:nvPicPr>
            <p:cNvPr id="6" name="Picture 2"/>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3134" y="6391910"/>
              <a:ext cx="410845" cy="414655"/>
            </a:xfrm>
            <a:prstGeom prst="rect">
              <a:avLst/>
            </a:prstGeom>
            <a:noFill/>
            <a:ln>
              <a:noFill/>
            </a:ln>
            <a:effectLst/>
            <a:extLst/>
          </p:spPr>
        </p:pic>
      </p:grpSp>
    </p:spTree>
    <p:extLst>
      <p:ext uri="{BB962C8B-B14F-4D97-AF65-F5344CB8AC3E}">
        <p14:creationId xmlns:p14="http://schemas.microsoft.com/office/powerpoint/2010/main" val="7683760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4145" y="-98139"/>
            <a:ext cx="751153" cy="6956139"/>
          </a:xfrm>
          <a:prstGeom prst="rect">
            <a:avLst/>
          </a:prstGeom>
        </p:spPr>
      </p:pic>
      <p:sp>
        <p:nvSpPr>
          <p:cNvPr id="4" name="Yuvarlatılmış Dikdörtgen 3"/>
          <p:cNvSpPr/>
          <p:nvPr/>
        </p:nvSpPr>
        <p:spPr>
          <a:xfrm>
            <a:off x="301431" y="0"/>
            <a:ext cx="11890569" cy="648072"/>
          </a:xfrm>
          <a:prstGeom prst="roundRect">
            <a:avLst>
              <a:gd name="adj" fmla="val 50000"/>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chemeClr val="tx1"/>
                </a:solidFill>
                <a:latin typeface="Arial" panose="020B0604020202020204" pitchFamily="34" charset="0"/>
                <a:cs typeface="Arial" panose="020B0604020202020204" pitchFamily="34" charset="0"/>
              </a:rPr>
              <a:t>2018-2025 LGS </a:t>
            </a:r>
            <a:r>
              <a:rPr lang="tr-TR" sz="3600" b="1" dirty="0" smtClean="0">
                <a:solidFill>
                  <a:schemeClr val="tx1"/>
                </a:solidFill>
                <a:latin typeface="Arial" panose="020B0604020202020204" pitchFamily="34" charset="0"/>
                <a:cs typeface="Arial" panose="020B0604020202020204" pitchFamily="34" charset="0"/>
              </a:rPr>
              <a:t>2. </a:t>
            </a:r>
            <a:r>
              <a:rPr lang="tr-TR" sz="3600" b="1" dirty="0">
                <a:solidFill>
                  <a:schemeClr val="tx1"/>
                </a:solidFill>
                <a:latin typeface="Arial" panose="020B0604020202020204" pitchFamily="34" charset="0"/>
                <a:cs typeface="Arial" panose="020B0604020202020204" pitchFamily="34" charset="0"/>
              </a:rPr>
              <a:t>ÜNİTE ÇIKMIŞ SORULAR</a:t>
            </a:r>
          </a:p>
        </p:txBody>
      </p:sp>
      <p:pic>
        <p:nvPicPr>
          <p:cNvPr id="6" name="Resim 5"/>
          <p:cNvPicPr>
            <a:picLocks noChangeAspect="1"/>
          </p:cNvPicPr>
          <p:nvPr/>
        </p:nvPicPr>
        <p:blipFill>
          <a:blip r:embed="rId3">
            <a:extLst>
              <a:ext uri="{BEBA8EAE-BF5A-486C-A8C5-ECC9F3942E4B}">
                <a14:imgProps xmlns:a14="http://schemas.microsoft.com/office/drawing/2010/main">
                  <a14:imgLayer r:embed="rId4">
                    <a14:imgEffect>
                      <a14:backgroundRemoval t="2051" b="98730" l="977" r="97852"/>
                    </a14:imgEffect>
                  </a14:imgLayer>
                </a14:imgProps>
              </a:ext>
            </a:extLst>
          </a:blip>
          <a:stretch>
            <a:fillRect/>
          </a:stretch>
        </p:blipFill>
        <p:spPr>
          <a:xfrm>
            <a:off x="10697308" y="5363308"/>
            <a:ext cx="1494692" cy="1494692"/>
          </a:xfrm>
          <a:prstGeom prst="rect">
            <a:avLst/>
          </a:prstGeom>
        </p:spPr>
      </p:pic>
      <p:grpSp>
        <p:nvGrpSpPr>
          <p:cNvPr id="7" name="Grup 6"/>
          <p:cNvGrpSpPr/>
          <p:nvPr/>
        </p:nvGrpSpPr>
        <p:grpSpPr>
          <a:xfrm>
            <a:off x="517647" y="6391910"/>
            <a:ext cx="6391275" cy="466090"/>
            <a:chOff x="0" y="0"/>
            <a:chExt cx="6310215" cy="466090"/>
          </a:xfrm>
        </p:grpSpPr>
        <p:sp>
          <p:nvSpPr>
            <p:cNvPr id="8" name="Metin Kutusu 116"/>
            <p:cNvSpPr txBox="1">
              <a:spLocks noChangeArrowheads="1"/>
            </p:cNvSpPr>
            <p:nvPr/>
          </p:nvSpPr>
          <p:spPr bwMode="auto">
            <a:xfrm>
              <a:off x="0" y="0"/>
              <a:ext cx="6310215" cy="46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270510" marR="24765" algn="just">
                <a:lnSpc>
                  <a:spcPct val="150000"/>
                </a:lnSpc>
                <a:spcAft>
                  <a:spcPts val="0"/>
                </a:spcAft>
              </a:pPr>
              <a:r>
                <a:rPr lang="tr-TR" sz="900" b="1">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endParaRPr lang="tr-TR" sz="900">
                <a:effectLst/>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tr-TR" sz="1100">
                  <a:effectLst/>
                  <a:latin typeface="Verdana" panose="020B0604030504040204" pitchFamily="34" charset="0"/>
                  <a:ea typeface="Verdana" panose="020B0604030504040204" pitchFamily="34" charset="0"/>
                  <a:cs typeface="Verdana" panose="020B0604030504040204" pitchFamily="34" charset="0"/>
                </a:rPr>
                <a:t> </a:t>
              </a:r>
            </a:p>
          </p:txBody>
        </p:sp>
        <p:sp>
          <p:nvSpPr>
            <p:cNvPr id="9" name="Metin Kutusu 117"/>
            <p:cNvSpPr txBox="1"/>
            <p:nvPr/>
          </p:nvSpPr>
          <p:spPr>
            <a:xfrm>
              <a:off x="597065" y="45719"/>
              <a:ext cx="2466340" cy="32321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tr-TR" sz="1400" b="1" dirty="0" err="1">
                  <a:effectLst/>
                  <a:latin typeface="Arial" panose="020B0604020202020204" pitchFamily="34" charset="0"/>
                  <a:ea typeface="Verdana" panose="020B0604030504040204" pitchFamily="34" charset="0"/>
                  <a:cs typeface="Verdana" panose="020B0604030504040204" pitchFamily="34" charset="0"/>
                </a:rPr>
                <a:t>sosyalbilgilerinsesi</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pic>
        <p:nvPicPr>
          <p:cNvPr id="10" name="Picture 2"/>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3134" y="6391910"/>
            <a:ext cx="410845" cy="414655"/>
          </a:xfrm>
          <a:prstGeom prst="rect">
            <a:avLst/>
          </a:prstGeom>
          <a:noFill/>
          <a:ln>
            <a:noFill/>
          </a:ln>
          <a:effectLst/>
          <a:extLst/>
        </p:spPr>
      </p:pic>
      <p:sp>
        <p:nvSpPr>
          <p:cNvPr id="3" name="Dikdörtgen 2"/>
          <p:cNvSpPr/>
          <p:nvPr/>
        </p:nvSpPr>
        <p:spPr>
          <a:xfrm>
            <a:off x="1268851" y="1173004"/>
            <a:ext cx="10536218" cy="5170646"/>
          </a:xfrm>
          <a:prstGeom prst="rect">
            <a:avLst/>
          </a:prstGeom>
        </p:spPr>
        <p:txBody>
          <a:bodyPr wrap="square">
            <a:spAutoFit/>
          </a:bodyPr>
          <a:lstStyle/>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 </a:t>
            </a:r>
          </a:p>
          <a:p>
            <a:pPr algn="just">
              <a:lnSpc>
                <a:spcPct val="150000"/>
              </a:lnSpc>
              <a:spcAft>
                <a:spcPts val="0"/>
              </a:spcAft>
            </a:pPr>
            <a:endParaRPr lang="tr-TR" sz="2000" b="1" dirty="0" smtClean="0">
              <a:latin typeface="Arial" panose="020B0604020202020204" pitchFamily="34" charset="0"/>
              <a:ea typeface="Times New Roman" panose="02020603050405020304" pitchFamily="18" charset="0"/>
              <a:cs typeface="Verdana" panose="020B0604030504040204" pitchFamily="34" charset="0"/>
            </a:endParaRPr>
          </a:p>
          <a:p>
            <a:pPr algn="just">
              <a:lnSpc>
                <a:spcPct val="150000"/>
              </a:lnSpc>
              <a:spcAft>
                <a:spcPts val="0"/>
              </a:spcAft>
            </a:pPr>
            <a:endParaRPr lang="tr-TR" sz="2000" b="1" dirty="0">
              <a:latin typeface="Arial" panose="020B0604020202020204" pitchFamily="34" charset="0"/>
              <a:ea typeface="Times New Roman" panose="02020603050405020304" pitchFamily="18" charset="0"/>
              <a:cs typeface="Verdana" panose="020B0604030504040204" pitchFamily="34" charset="0"/>
            </a:endParaRPr>
          </a:p>
          <a:p>
            <a:pPr algn="just">
              <a:lnSpc>
                <a:spcPct val="150000"/>
              </a:lnSpc>
              <a:spcAft>
                <a:spcPts val="0"/>
              </a:spcAft>
            </a:pPr>
            <a:endParaRPr lang="tr-TR" sz="2000" b="1" dirty="0" smtClean="0">
              <a:latin typeface="Arial" panose="020B0604020202020204" pitchFamily="34" charset="0"/>
              <a:ea typeface="Times New Roman" panose="02020603050405020304" pitchFamily="18" charset="0"/>
              <a:cs typeface="Verdana" panose="020B0604030504040204" pitchFamily="34" charset="0"/>
            </a:endParaRPr>
          </a:p>
          <a:p>
            <a:pPr algn="just">
              <a:lnSpc>
                <a:spcPct val="150000"/>
              </a:lnSpc>
              <a:spcAft>
                <a:spcPts val="0"/>
              </a:spcAft>
            </a:pPr>
            <a:endParaRPr lang="tr-TR" sz="2000" b="1" dirty="0">
              <a:latin typeface="Arial" panose="020B0604020202020204" pitchFamily="34" charset="0"/>
              <a:ea typeface="Times New Roman" panose="02020603050405020304" pitchFamily="18" charset="0"/>
              <a:cs typeface="Verdana" panose="020B0604030504040204" pitchFamily="34" charset="0"/>
            </a:endParaRPr>
          </a:p>
          <a:p>
            <a:pPr algn="just">
              <a:lnSpc>
                <a:spcPct val="150000"/>
              </a:lnSpc>
              <a:spcAft>
                <a:spcPts val="0"/>
              </a:spcAft>
            </a:pPr>
            <a:r>
              <a:rPr lang="tr-TR" sz="2000" b="1" dirty="0" smtClean="0">
                <a:latin typeface="Arial" panose="020B0604020202020204" pitchFamily="34" charset="0"/>
                <a:ea typeface="Times New Roman" panose="02020603050405020304" pitchFamily="18" charset="0"/>
                <a:cs typeface="Verdana" panose="020B0604030504040204" pitchFamily="34" charset="0"/>
              </a:rPr>
              <a:t>Amasya </a:t>
            </a:r>
            <a:r>
              <a:rPr lang="tr-TR" sz="2000" b="1" dirty="0">
                <a:latin typeface="Arial" panose="020B0604020202020204" pitchFamily="34" charset="0"/>
                <a:ea typeface="Times New Roman" panose="02020603050405020304" pitchFamily="18" charset="0"/>
                <a:cs typeface="Verdana" panose="020B0604030504040204" pitchFamily="34" charset="0"/>
              </a:rPr>
              <a:t>Genelgesi’nin bu kararları ile yaşanan gelişmeler göz önünde bulundurulduğunda aşağıdaki çıkarımlardan hangisi yapılabilir?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A) Erzurum Kongresi’nde hükûmet değişikliğine gidilmiştir.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B) Osmanlı Devleti’nin hukuken sona erdiği kabul edilmiştir.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C) Sivas Kongresi katılımın az olması nedeniyle yerel bir kongredir.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D) Amasya Genelgesi’yle, Millî Mücadele’nin sonraki aşamaları planlanmıştır.</a:t>
            </a:r>
            <a:endParaRPr lang="tr-TR" sz="2000" dirty="0">
              <a:latin typeface="Arial" panose="020B0604020202020204" pitchFamily="34" charset="0"/>
              <a:ea typeface="Times New Roman" panose="02020603050405020304" pitchFamily="18" charset="0"/>
              <a:cs typeface="Verdana" panose="020B0604030504040204" pitchFamily="34" charset="0"/>
            </a:endParaRPr>
          </a:p>
        </p:txBody>
      </p:sp>
      <p:grpSp>
        <p:nvGrpSpPr>
          <p:cNvPr id="12" name="Group 41"/>
          <p:cNvGrpSpPr>
            <a:grpSpLocks/>
          </p:cNvGrpSpPr>
          <p:nvPr/>
        </p:nvGrpSpPr>
        <p:grpSpPr>
          <a:xfrm>
            <a:off x="11218545" y="701321"/>
            <a:ext cx="880110" cy="438150"/>
            <a:chOff x="0" y="0"/>
            <a:chExt cx="880744" cy="348615"/>
          </a:xfrm>
        </p:grpSpPr>
        <p:sp>
          <p:nvSpPr>
            <p:cNvPr id="13" name="Graphic 42"/>
            <p:cNvSpPr/>
            <p:nvPr/>
          </p:nvSpPr>
          <p:spPr>
            <a:xfrm>
              <a:off x="27584" y="27150"/>
              <a:ext cx="850900" cy="297815"/>
            </a:xfrm>
            <a:custGeom>
              <a:avLst/>
              <a:gdLst/>
              <a:ahLst/>
              <a:cxnLst/>
              <a:rect l="l" t="t" r="r" b="b"/>
              <a:pathLst>
                <a:path w="850900" h="297815">
                  <a:moveTo>
                    <a:pt x="850582" y="0"/>
                  </a:moveTo>
                  <a:lnTo>
                    <a:pt x="140296" y="0"/>
                  </a:lnTo>
                  <a:lnTo>
                    <a:pt x="95952" y="7152"/>
                  </a:lnTo>
                  <a:lnTo>
                    <a:pt x="57439" y="27069"/>
                  </a:lnTo>
                  <a:lnTo>
                    <a:pt x="27069" y="57439"/>
                  </a:lnTo>
                  <a:lnTo>
                    <a:pt x="7152" y="95952"/>
                  </a:lnTo>
                  <a:lnTo>
                    <a:pt x="0" y="140296"/>
                  </a:lnTo>
                  <a:lnTo>
                    <a:pt x="0" y="157391"/>
                  </a:lnTo>
                  <a:lnTo>
                    <a:pt x="7152" y="201735"/>
                  </a:lnTo>
                  <a:lnTo>
                    <a:pt x="27069" y="240248"/>
                  </a:lnTo>
                  <a:lnTo>
                    <a:pt x="57439" y="270618"/>
                  </a:lnTo>
                  <a:lnTo>
                    <a:pt x="95952" y="290535"/>
                  </a:lnTo>
                  <a:lnTo>
                    <a:pt x="140296" y="297688"/>
                  </a:lnTo>
                  <a:lnTo>
                    <a:pt x="850582" y="297688"/>
                  </a:lnTo>
                  <a:lnTo>
                    <a:pt x="850582" y="0"/>
                  </a:lnTo>
                  <a:close/>
                </a:path>
              </a:pathLst>
            </a:custGeom>
            <a:solidFill>
              <a:srgbClr val="FFCB04"/>
            </a:solidFill>
          </p:spPr>
          <p:txBody>
            <a:bodyPr wrap="square" lIns="0" tIns="0" rIns="0" bIns="0" rtlCol="0">
              <a:prstTxWarp prst="textNoShape">
                <a:avLst/>
              </a:prstTxWarp>
              <a:noAutofit/>
            </a:bodyPr>
            <a:lstStyle/>
            <a:p>
              <a:endParaRPr lang="tr-TR"/>
            </a:p>
          </p:txBody>
        </p:sp>
        <p:pic>
          <p:nvPicPr>
            <p:cNvPr id="14" name="Image 43"/>
            <p:cNvPicPr/>
            <p:nvPr/>
          </p:nvPicPr>
          <p:blipFill>
            <a:blip r:embed="rId6" cstate="print"/>
            <a:stretch>
              <a:fillRect/>
            </a:stretch>
          </p:blipFill>
          <p:spPr>
            <a:xfrm>
              <a:off x="59362" y="55366"/>
              <a:ext cx="237286" cy="237286"/>
            </a:xfrm>
            <a:prstGeom prst="rect">
              <a:avLst/>
            </a:prstGeom>
          </p:spPr>
        </p:pic>
        <p:sp>
          <p:nvSpPr>
            <p:cNvPr id="15" name="Graphic 44"/>
            <p:cNvSpPr/>
            <p:nvPr/>
          </p:nvSpPr>
          <p:spPr>
            <a:xfrm>
              <a:off x="2031" y="2031"/>
              <a:ext cx="876300" cy="344805"/>
            </a:xfrm>
            <a:custGeom>
              <a:avLst/>
              <a:gdLst/>
              <a:ahLst/>
              <a:cxnLst/>
              <a:rect l="l" t="t" r="r" b="b"/>
              <a:pathLst>
                <a:path w="876300" h="344805">
                  <a:moveTo>
                    <a:pt x="876134" y="0"/>
                  </a:moveTo>
                  <a:lnTo>
                    <a:pt x="171411" y="0"/>
                  </a:lnTo>
                  <a:lnTo>
                    <a:pt x="125844" y="6148"/>
                  </a:lnTo>
                  <a:lnTo>
                    <a:pt x="84898" y="23500"/>
                  </a:lnTo>
                  <a:lnTo>
                    <a:pt x="50206" y="50414"/>
                  </a:lnTo>
                  <a:lnTo>
                    <a:pt x="23403" y="85249"/>
                  </a:lnTo>
                  <a:lnTo>
                    <a:pt x="6123" y="126366"/>
                  </a:lnTo>
                  <a:lnTo>
                    <a:pt x="0" y="172123"/>
                  </a:lnTo>
                  <a:lnTo>
                    <a:pt x="6123" y="217879"/>
                  </a:lnTo>
                  <a:lnTo>
                    <a:pt x="23403" y="258996"/>
                  </a:lnTo>
                  <a:lnTo>
                    <a:pt x="50206" y="293831"/>
                  </a:lnTo>
                  <a:lnTo>
                    <a:pt x="84898" y="320746"/>
                  </a:lnTo>
                  <a:lnTo>
                    <a:pt x="125844" y="338097"/>
                  </a:lnTo>
                  <a:lnTo>
                    <a:pt x="171411" y="344246"/>
                  </a:lnTo>
                  <a:lnTo>
                    <a:pt x="876134" y="344246"/>
                  </a:lnTo>
                </a:path>
              </a:pathLst>
            </a:custGeom>
            <a:ln w="4064">
              <a:solidFill>
                <a:srgbClr val="A7A9AC"/>
              </a:solidFill>
              <a:prstDash val="solid"/>
            </a:ln>
          </p:spPr>
          <p:txBody>
            <a:bodyPr wrap="square" lIns="0" tIns="0" rIns="0" bIns="0" rtlCol="0">
              <a:prstTxWarp prst="textNoShape">
                <a:avLst/>
              </a:prstTxWarp>
              <a:noAutofit/>
            </a:bodyPr>
            <a:lstStyle/>
            <a:p>
              <a:endParaRPr lang="tr-TR"/>
            </a:p>
          </p:txBody>
        </p:sp>
        <p:sp>
          <p:nvSpPr>
            <p:cNvPr id="16" name="Textbox 45"/>
            <p:cNvSpPr txBox="1"/>
            <p:nvPr/>
          </p:nvSpPr>
          <p:spPr>
            <a:xfrm>
              <a:off x="0" y="0"/>
              <a:ext cx="880744" cy="348615"/>
            </a:xfrm>
            <a:prstGeom prst="rect">
              <a:avLst/>
            </a:prstGeom>
          </p:spPr>
          <p:txBody>
            <a:bodyPr wrap="square" lIns="0" tIns="0" rIns="0" bIns="0" rtlCol="0">
              <a:noAutofit/>
            </a:bodyPr>
            <a:lstStyle/>
            <a:p>
              <a:pPr marL="159385">
                <a:spcBef>
                  <a:spcPts val="790"/>
                </a:spcBef>
                <a:spcAft>
                  <a:spcPts val="0"/>
                </a:spcAft>
              </a:pPr>
              <a:r>
                <a:rPr lang="tr-TR" sz="800" spc="-50" dirty="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8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16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2021</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sp>
        <p:nvSpPr>
          <p:cNvPr id="17" name="Oval 16"/>
          <p:cNvSpPr/>
          <p:nvPr/>
        </p:nvSpPr>
        <p:spPr>
          <a:xfrm>
            <a:off x="675960" y="651716"/>
            <a:ext cx="753248" cy="76878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smtClean="0">
                <a:solidFill>
                  <a:schemeClr val="tx1"/>
                </a:solidFill>
              </a:rPr>
              <a:t>9</a:t>
            </a:r>
            <a:endParaRPr lang="tr-TR" sz="2800" b="1" dirty="0">
              <a:solidFill>
                <a:schemeClr val="tx1"/>
              </a:solidFill>
            </a:endParaRPr>
          </a:p>
        </p:txBody>
      </p:sp>
      <p:sp>
        <p:nvSpPr>
          <p:cNvPr id="18" name="Oval 17"/>
          <p:cNvSpPr/>
          <p:nvPr/>
        </p:nvSpPr>
        <p:spPr>
          <a:xfrm>
            <a:off x="1282123" y="5868552"/>
            <a:ext cx="354675" cy="30702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9" name="Resim 18"/>
          <p:cNvPicPr/>
          <p:nvPr/>
        </p:nvPicPr>
        <p:blipFill>
          <a:blip r:embed="rId7"/>
          <a:stretch>
            <a:fillRect/>
          </a:stretch>
        </p:blipFill>
        <p:spPr>
          <a:xfrm>
            <a:off x="1724141" y="920021"/>
            <a:ext cx="9373350" cy="2696015"/>
          </a:xfrm>
          <a:prstGeom prst="rect">
            <a:avLst/>
          </a:prstGeom>
        </p:spPr>
      </p:pic>
    </p:spTree>
    <p:extLst>
      <p:ext uri="{BB962C8B-B14F-4D97-AF65-F5344CB8AC3E}">
        <p14:creationId xmlns:p14="http://schemas.microsoft.com/office/powerpoint/2010/main" val="1657220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4145" y="-98139"/>
            <a:ext cx="751153" cy="6956139"/>
          </a:xfrm>
          <a:prstGeom prst="rect">
            <a:avLst/>
          </a:prstGeom>
        </p:spPr>
      </p:pic>
      <p:sp>
        <p:nvSpPr>
          <p:cNvPr id="4" name="Yuvarlatılmış Dikdörtgen 3"/>
          <p:cNvSpPr/>
          <p:nvPr/>
        </p:nvSpPr>
        <p:spPr>
          <a:xfrm>
            <a:off x="301431" y="0"/>
            <a:ext cx="11890569" cy="648072"/>
          </a:xfrm>
          <a:prstGeom prst="roundRect">
            <a:avLst>
              <a:gd name="adj" fmla="val 50000"/>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chemeClr val="tx1"/>
                </a:solidFill>
                <a:latin typeface="Arial" panose="020B0604020202020204" pitchFamily="34" charset="0"/>
                <a:cs typeface="Arial" panose="020B0604020202020204" pitchFamily="34" charset="0"/>
              </a:rPr>
              <a:t>2018-2025 LGS </a:t>
            </a:r>
            <a:r>
              <a:rPr lang="tr-TR" sz="3600" b="1" dirty="0" smtClean="0">
                <a:solidFill>
                  <a:schemeClr val="tx1"/>
                </a:solidFill>
                <a:latin typeface="Arial" panose="020B0604020202020204" pitchFamily="34" charset="0"/>
                <a:cs typeface="Arial" panose="020B0604020202020204" pitchFamily="34" charset="0"/>
              </a:rPr>
              <a:t>2. </a:t>
            </a:r>
            <a:r>
              <a:rPr lang="tr-TR" sz="3600" b="1" dirty="0">
                <a:solidFill>
                  <a:schemeClr val="tx1"/>
                </a:solidFill>
                <a:latin typeface="Arial" panose="020B0604020202020204" pitchFamily="34" charset="0"/>
                <a:cs typeface="Arial" panose="020B0604020202020204" pitchFamily="34" charset="0"/>
              </a:rPr>
              <a:t>ÜNİTE ÇIKMIŞ SORULAR</a:t>
            </a:r>
          </a:p>
        </p:txBody>
      </p:sp>
      <p:pic>
        <p:nvPicPr>
          <p:cNvPr id="6" name="Resim 5"/>
          <p:cNvPicPr>
            <a:picLocks noChangeAspect="1"/>
          </p:cNvPicPr>
          <p:nvPr/>
        </p:nvPicPr>
        <p:blipFill>
          <a:blip r:embed="rId3">
            <a:extLst>
              <a:ext uri="{BEBA8EAE-BF5A-486C-A8C5-ECC9F3942E4B}">
                <a14:imgProps xmlns:a14="http://schemas.microsoft.com/office/drawing/2010/main">
                  <a14:imgLayer r:embed="rId4">
                    <a14:imgEffect>
                      <a14:backgroundRemoval t="2051" b="98730" l="977" r="97852"/>
                    </a14:imgEffect>
                  </a14:imgLayer>
                </a14:imgProps>
              </a:ext>
            </a:extLst>
          </a:blip>
          <a:stretch>
            <a:fillRect/>
          </a:stretch>
        </p:blipFill>
        <p:spPr>
          <a:xfrm>
            <a:off x="10697308" y="5363308"/>
            <a:ext cx="1494692" cy="1494692"/>
          </a:xfrm>
          <a:prstGeom prst="rect">
            <a:avLst/>
          </a:prstGeom>
        </p:spPr>
      </p:pic>
      <p:grpSp>
        <p:nvGrpSpPr>
          <p:cNvPr id="7" name="Grup 6"/>
          <p:cNvGrpSpPr/>
          <p:nvPr/>
        </p:nvGrpSpPr>
        <p:grpSpPr>
          <a:xfrm>
            <a:off x="517647" y="6391910"/>
            <a:ext cx="6391275" cy="466090"/>
            <a:chOff x="0" y="0"/>
            <a:chExt cx="6310215" cy="466090"/>
          </a:xfrm>
        </p:grpSpPr>
        <p:sp>
          <p:nvSpPr>
            <p:cNvPr id="8" name="Metin Kutusu 116"/>
            <p:cNvSpPr txBox="1">
              <a:spLocks noChangeArrowheads="1"/>
            </p:cNvSpPr>
            <p:nvPr/>
          </p:nvSpPr>
          <p:spPr bwMode="auto">
            <a:xfrm>
              <a:off x="0" y="0"/>
              <a:ext cx="6310215" cy="46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270510" marR="24765" algn="just">
                <a:lnSpc>
                  <a:spcPct val="150000"/>
                </a:lnSpc>
                <a:spcAft>
                  <a:spcPts val="0"/>
                </a:spcAft>
              </a:pPr>
              <a:r>
                <a:rPr lang="tr-TR" sz="900" b="1">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endParaRPr lang="tr-TR" sz="900">
                <a:effectLst/>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tr-TR" sz="1100">
                  <a:effectLst/>
                  <a:latin typeface="Verdana" panose="020B0604030504040204" pitchFamily="34" charset="0"/>
                  <a:ea typeface="Verdana" panose="020B0604030504040204" pitchFamily="34" charset="0"/>
                  <a:cs typeface="Verdana" panose="020B0604030504040204" pitchFamily="34" charset="0"/>
                </a:rPr>
                <a:t> </a:t>
              </a:r>
            </a:p>
          </p:txBody>
        </p:sp>
        <p:sp>
          <p:nvSpPr>
            <p:cNvPr id="9" name="Metin Kutusu 117"/>
            <p:cNvSpPr txBox="1"/>
            <p:nvPr/>
          </p:nvSpPr>
          <p:spPr>
            <a:xfrm>
              <a:off x="597065" y="45719"/>
              <a:ext cx="2466340" cy="32321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tr-TR" sz="1400" b="1" dirty="0" err="1">
                  <a:effectLst/>
                  <a:latin typeface="Arial" panose="020B0604020202020204" pitchFamily="34" charset="0"/>
                  <a:ea typeface="Verdana" panose="020B0604030504040204" pitchFamily="34" charset="0"/>
                  <a:cs typeface="Verdana" panose="020B0604030504040204" pitchFamily="34" charset="0"/>
                </a:rPr>
                <a:t>sosyalbilgilerinsesi</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pic>
        <p:nvPicPr>
          <p:cNvPr id="10" name="Picture 2"/>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3134" y="6391910"/>
            <a:ext cx="410845" cy="414655"/>
          </a:xfrm>
          <a:prstGeom prst="rect">
            <a:avLst/>
          </a:prstGeom>
          <a:noFill/>
          <a:ln>
            <a:noFill/>
          </a:ln>
          <a:effectLst/>
          <a:extLst/>
        </p:spPr>
      </p:pic>
      <p:sp>
        <p:nvSpPr>
          <p:cNvPr id="3" name="Dikdörtgen 2"/>
          <p:cNvSpPr/>
          <p:nvPr/>
        </p:nvSpPr>
        <p:spPr>
          <a:xfrm>
            <a:off x="6602930" y="770907"/>
            <a:ext cx="4793491" cy="5442516"/>
          </a:xfrm>
          <a:prstGeom prst="rect">
            <a:avLst/>
          </a:prstGeom>
        </p:spPr>
        <p:txBody>
          <a:bodyPr wrap="square">
            <a:spAutoFit/>
          </a:bodyPr>
          <a:lstStyle/>
          <a:p>
            <a:pPr algn="just">
              <a:lnSpc>
                <a:spcPct val="150000"/>
              </a:lnSpc>
              <a:spcAft>
                <a:spcPts val="0"/>
              </a:spcAft>
            </a:pPr>
            <a:r>
              <a:rPr lang="tr-TR" b="1" dirty="0" err="1">
                <a:latin typeface="Arial" panose="020B0604020202020204" pitchFamily="34" charset="0"/>
                <a:ea typeface="Times New Roman" panose="02020603050405020304" pitchFamily="18" charset="0"/>
                <a:cs typeface="Verdana" panose="020B0604030504040204" pitchFamily="34" charset="0"/>
              </a:rPr>
              <a:t>Kut’ül</a:t>
            </a:r>
            <a:r>
              <a:rPr lang="tr-TR" b="1" dirty="0">
                <a:latin typeface="Arial" panose="020B0604020202020204" pitchFamily="34" charset="0"/>
                <a:ea typeface="Times New Roman" panose="02020603050405020304" pitchFamily="18" charset="0"/>
                <a:cs typeface="Verdana" panose="020B0604030504040204" pitchFamily="34" charset="0"/>
              </a:rPr>
              <a:t> </a:t>
            </a:r>
            <a:r>
              <a:rPr lang="tr-TR" b="1" dirty="0" err="1">
                <a:latin typeface="Arial" panose="020B0604020202020204" pitchFamily="34" charset="0"/>
                <a:ea typeface="Times New Roman" panose="02020603050405020304" pitchFamily="18" charset="0"/>
                <a:cs typeface="Verdana" panose="020B0604030504040204" pitchFamily="34" charset="0"/>
              </a:rPr>
              <a:t>Amâre</a:t>
            </a:r>
            <a:r>
              <a:rPr lang="tr-TR" b="1" dirty="0">
                <a:latin typeface="Arial" panose="020B0604020202020204" pitchFamily="34" charset="0"/>
                <a:ea typeface="Times New Roman" panose="02020603050405020304" pitchFamily="18" charset="0"/>
                <a:cs typeface="Verdana" panose="020B0604030504040204" pitchFamily="34" charset="0"/>
              </a:rPr>
              <a:t> Kuşatması ile ilgili verilen bu bilgilere göre aşağıdakilerden hangisi </a:t>
            </a:r>
            <a:r>
              <a:rPr lang="tr-TR" b="1" u="sng" dirty="0">
                <a:latin typeface="Arial" panose="020B0604020202020204" pitchFamily="34" charset="0"/>
                <a:ea typeface="Times New Roman" panose="02020603050405020304" pitchFamily="18" charset="0"/>
                <a:cs typeface="Verdana" panose="020B0604030504040204" pitchFamily="34" charset="0"/>
              </a:rPr>
              <a:t>söylenemez?</a:t>
            </a:r>
          </a:p>
          <a:p>
            <a:pPr algn="just">
              <a:lnSpc>
                <a:spcPct val="150000"/>
              </a:lnSpc>
              <a:spcAft>
                <a:spcPts val="0"/>
              </a:spcAft>
            </a:pPr>
            <a:r>
              <a:rPr lang="tr-TR" dirty="0">
                <a:latin typeface="Arial" panose="020B0604020202020204" pitchFamily="34" charset="0"/>
                <a:ea typeface="Times New Roman" panose="02020603050405020304" pitchFamily="18" charset="0"/>
                <a:cs typeface="Verdana" panose="020B0604030504040204" pitchFamily="34" charset="0"/>
              </a:rPr>
              <a:t>A) Kuşatmanın başlangıcında Osmanlı birliklerinin başında yabancı bir komutan görev yapmıştır.</a:t>
            </a:r>
          </a:p>
          <a:p>
            <a:pPr algn="just">
              <a:lnSpc>
                <a:spcPct val="150000"/>
              </a:lnSpc>
              <a:spcAft>
                <a:spcPts val="0"/>
              </a:spcAft>
            </a:pPr>
            <a:r>
              <a:rPr lang="tr-TR" dirty="0">
                <a:latin typeface="Arial" panose="020B0604020202020204" pitchFamily="34" charset="0"/>
                <a:ea typeface="Times New Roman" panose="02020603050405020304" pitchFamily="18" charset="0"/>
                <a:cs typeface="Verdana" panose="020B0604030504040204" pitchFamily="34" charset="0"/>
              </a:rPr>
              <a:t>B) Savaş sürecinde Osmanlı ordusunun komuta kademesinde görev değişiklikleri yaşanmıştır.</a:t>
            </a:r>
          </a:p>
          <a:p>
            <a:pPr algn="just">
              <a:lnSpc>
                <a:spcPct val="150000"/>
              </a:lnSpc>
              <a:spcAft>
                <a:spcPts val="0"/>
              </a:spcAft>
            </a:pPr>
            <a:r>
              <a:rPr lang="tr-TR" dirty="0">
                <a:latin typeface="Arial" panose="020B0604020202020204" pitchFamily="34" charset="0"/>
                <a:ea typeface="Times New Roman" panose="02020603050405020304" pitchFamily="18" charset="0"/>
                <a:cs typeface="Verdana" panose="020B0604030504040204" pitchFamily="34" charset="0"/>
              </a:rPr>
              <a:t>C) Yaşanan başarısızlık sonrası İngilizler, Birinci Dünya Savaşı’ndan çekilmişlerdir.</a:t>
            </a:r>
          </a:p>
          <a:p>
            <a:pPr algn="just">
              <a:lnSpc>
                <a:spcPct val="150000"/>
              </a:lnSpc>
              <a:spcAft>
                <a:spcPts val="0"/>
              </a:spcAft>
            </a:pPr>
            <a:r>
              <a:rPr lang="tr-TR" dirty="0">
                <a:latin typeface="Arial" panose="020B0604020202020204" pitchFamily="34" charset="0"/>
                <a:ea typeface="Times New Roman" panose="02020603050405020304" pitchFamily="18" charset="0"/>
                <a:cs typeface="Verdana" panose="020B0604030504040204" pitchFamily="34" charset="0"/>
              </a:rPr>
              <a:t>D) Osmanlı Devleti, Irak Cephesi’ni takviye kuvvetlerle güçlendirmeye çalışmıştır.</a:t>
            </a:r>
          </a:p>
        </p:txBody>
      </p:sp>
      <p:grpSp>
        <p:nvGrpSpPr>
          <p:cNvPr id="12" name="Group 41"/>
          <p:cNvGrpSpPr>
            <a:grpSpLocks/>
          </p:cNvGrpSpPr>
          <p:nvPr/>
        </p:nvGrpSpPr>
        <p:grpSpPr>
          <a:xfrm>
            <a:off x="11218545" y="701321"/>
            <a:ext cx="880110" cy="438150"/>
            <a:chOff x="0" y="0"/>
            <a:chExt cx="880744" cy="348615"/>
          </a:xfrm>
        </p:grpSpPr>
        <p:sp>
          <p:nvSpPr>
            <p:cNvPr id="13" name="Graphic 42"/>
            <p:cNvSpPr/>
            <p:nvPr/>
          </p:nvSpPr>
          <p:spPr>
            <a:xfrm>
              <a:off x="27584" y="27150"/>
              <a:ext cx="850900" cy="297815"/>
            </a:xfrm>
            <a:custGeom>
              <a:avLst/>
              <a:gdLst/>
              <a:ahLst/>
              <a:cxnLst/>
              <a:rect l="l" t="t" r="r" b="b"/>
              <a:pathLst>
                <a:path w="850900" h="297815">
                  <a:moveTo>
                    <a:pt x="850582" y="0"/>
                  </a:moveTo>
                  <a:lnTo>
                    <a:pt x="140296" y="0"/>
                  </a:lnTo>
                  <a:lnTo>
                    <a:pt x="95952" y="7152"/>
                  </a:lnTo>
                  <a:lnTo>
                    <a:pt x="57439" y="27069"/>
                  </a:lnTo>
                  <a:lnTo>
                    <a:pt x="27069" y="57439"/>
                  </a:lnTo>
                  <a:lnTo>
                    <a:pt x="7152" y="95952"/>
                  </a:lnTo>
                  <a:lnTo>
                    <a:pt x="0" y="140296"/>
                  </a:lnTo>
                  <a:lnTo>
                    <a:pt x="0" y="157391"/>
                  </a:lnTo>
                  <a:lnTo>
                    <a:pt x="7152" y="201735"/>
                  </a:lnTo>
                  <a:lnTo>
                    <a:pt x="27069" y="240248"/>
                  </a:lnTo>
                  <a:lnTo>
                    <a:pt x="57439" y="270618"/>
                  </a:lnTo>
                  <a:lnTo>
                    <a:pt x="95952" y="290535"/>
                  </a:lnTo>
                  <a:lnTo>
                    <a:pt x="140296" y="297688"/>
                  </a:lnTo>
                  <a:lnTo>
                    <a:pt x="850582" y="297688"/>
                  </a:lnTo>
                  <a:lnTo>
                    <a:pt x="850582" y="0"/>
                  </a:lnTo>
                  <a:close/>
                </a:path>
              </a:pathLst>
            </a:custGeom>
            <a:solidFill>
              <a:srgbClr val="FFCB04"/>
            </a:solidFill>
          </p:spPr>
          <p:txBody>
            <a:bodyPr wrap="square" lIns="0" tIns="0" rIns="0" bIns="0" rtlCol="0">
              <a:prstTxWarp prst="textNoShape">
                <a:avLst/>
              </a:prstTxWarp>
              <a:noAutofit/>
            </a:bodyPr>
            <a:lstStyle/>
            <a:p>
              <a:endParaRPr lang="tr-TR"/>
            </a:p>
          </p:txBody>
        </p:sp>
        <p:pic>
          <p:nvPicPr>
            <p:cNvPr id="14" name="Image 43"/>
            <p:cNvPicPr/>
            <p:nvPr/>
          </p:nvPicPr>
          <p:blipFill>
            <a:blip r:embed="rId6" cstate="print"/>
            <a:stretch>
              <a:fillRect/>
            </a:stretch>
          </p:blipFill>
          <p:spPr>
            <a:xfrm>
              <a:off x="59362" y="55366"/>
              <a:ext cx="237286" cy="237286"/>
            </a:xfrm>
            <a:prstGeom prst="rect">
              <a:avLst/>
            </a:prstGeom>
          </p:spPr>
        </p:pic>
        <p:sp>
          <p:nvSpPr>
            <p:cNvPr id="15" name="Graphic 44"/>
            <p:cNvSpPr/>
            <p:nvPr/>
          </p:nvSpPr>
          <p:spPr>
            <a:xfrm>
              <a:off x="2031" y="2031"/>
              <a:ext cx="876300" cy="344805"/>
            </a:xfrm>
            <a:custGeom>
              <a:avLst/>
              <a:gdLst/>
              <a:ahLst/>
              <a:cxnLst/>
              <a:rect l="l" t="t" r="r" b="b"/>
              <a:pathLst>
                <a:path w="876300" h="344805">
                  <a:moveTo>
                    <a:pt x="876134" y="0"/>
                  </a:moveTo>
                  <a:lnTo>
                    <a:pt x="171411" y="0"/>
                  </a:lnTo>
                  <a:lnTo>
                    <a:pt x="125844" y="6148"/>
                  </a:lnTo>
                  <a:lnTo>
                    <a:pt x="84898" y="23500"/>
                  </a:lnTo>
                  <a:lnTo>
                    <a:pt x="50206" y="50414"/>
                  </a:lnTo>
                  <a:lnTo>
                    <a:pt x="23403" y="85249"/>
                  </a:lnTo>
                  <a:lnTo>
                    <a:pt x="6123" y="126366"/>
                  </a:lnTo>
                  <a:lnTo>
                    <a:pt x="0" y="172123"/>
                  </a:lnTo>
                  <a:lnTo>
                    <a:pt x="6123" y="217879"/>
                  </a:lnTo>
                  <a:lnTo>
                    <a:pt x="23403" y="258996"/>
                  </a:lnTo>
                  <a:lnTo>
                    <a:pt x="50206" y="293831"/>
                  </a:lnTo>
                  <a:lnTo>
                    <a:pt x="84898" y="320746"/>
                  </a:lnTo>
                  <a:lnTo>
                    <a:pt x="125844" y="338097"/>
                  </a:lnTo>
                  <a:lnTo>
                    <a:pt x="171411" y="344246"/>
                  </a:lnTo>
                  <a:lnTo>
                    <a:pt x="876134" y="344246"/>
                  </a:lnTo>
                </a:path>
              </a:pathLst>
            </a:custGeom>
            <a:ln w="4064">
              <a:solidFill>
                <a:srgbClr val="A7A9AC"/>
              </a:solidFill>
              <a:prstDash val="solid"/>
            </a:ln>
          </p:spPr>
          <p:txBody>
            <a:bodyPr wrap="square" lIns="0" tIns="0" rIns="0" bIns="0" rtlCol="0">
              <a:prstTxWarp prst="textNoShape">
                <a:avLst/>
              </a:prstTxWarp>
              <a:noAutofit/>
            </a:bodyPr>
            <a:lstStyle/>
            <a:p>
              <a:endParaRPr lang="tr-TR"/>
            </a:p>
          </p:txBody>
        </p:sp>
        <p:sp>
          <p:nvSpPr>
            <p:cNvPr id="16" name="Textbox 45"/>
            <p:cNvSpPr txBox="1"/>
            <p:nvPr/>
          </p:nvSpPr>
          <p:spPr>
            <a:xfrm>
              <a:off x="0" y="0"/>
              <a:ext cx="880744" cy="348615"/>
            </a:xfrm>
            <a:prstGeom prst="rect">
              <a:avLst/>
            </a:prstGeom>
          </p:spPr>
          <p:txBody>
            <a:bodyPr wrap="square" lIns="0" tIns="0" rIns="0" bIns="0" rtlCol="0">
              <a:noAutofit/>
            </a:bodyPr>
            <a:lstStyle/>
            <a:p>
              <a:pPr marL="159385">
                <a:spcBef>
                  <a:spcPts val="790"/>
                </a:spcBef>
                <a:spcAft>
                  <a:spcPts val="0"/>
                </a:spcAft>
              </a:pPr>
              <a:r>
                <a:rPr lang="tr-TR" sz="800" spc="-50" dirty="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8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16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2021</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sp>
        <p:nvSpPr>
          <p:cNvPr id="17" name="Oval 16"/>
          <p:cNvSpPr/>
          <p:nvPr/>
        </p:nvSpPr>
        <p:spPr>
          <a:xfrm>
            <a:off x="675960" y="651716"/>
            <a:ext cx="818732" cy="78143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smtClean="0">
                <a:solidFill>
                  <a:schemeClr val="tx1"/>
                </a:solidFill>
              </a:rPr>
              <a:t>10</a:t>
            </a:r>
            <a:endParaRPr lang="tr-TR" sz="2800" b="1" dirty="0">
              <a:solidFill>
                <a:schemeClr val="tx1"/>
              </a:solidFill>
            </a:endParaRPr>
          </a:p>
        </p:txBody>
      </p:sp>
      <p:sp>
        <p:nvSpPr>
          <p:cNvPr id="18" name="Oval 17"/>
          <p:cNvSpPr/>
          <p:nvPr/>
        </p:nvSpPr>
        <p:spPr>
          <a:xfrm>
            <a:off x="6602237" y="4598416"/>
            <a:ext cx="354675" cy="30702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9" name="Resim 18"/>
          <p:cNvPicPr/>
          <p:nvPr/>
        </p:nvPicPr>
        <p:blipFill>
          <a:blip r:embed="rId7"/>
          <a:stretch>
            <a:fillRect/>
          </a:stretch>
        </p:blipFill>
        <p:spPr>
          <a:xfrm>
            <a:off x="1527638" y="701321"/>
            <a:ext cx="4887018" cy="5690589"/>
          </a:xfrm>
          <a:prstGeom prst="rect">
            <a:avLst/>
          </a:prstGeom>
        </p:spPr>
      </p:pic>
    </p:spTree>
    <p:extLst>
      <p:ext uri="{BB962C8B-B14F-4D97-AF65-F5344CB8AC3E}">
        <p14:creationId xmlns:p14="http://schemas.microsoft.com/office/powerpoint/2010/main" val="1527291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4145" y="-98139"/>
            <a:ext cx="751153" cy="6956139"/>
          </a:xfrm>
          <a:prstGeom prst="rect">
            <a:avLst/>
          </a:prstGeom>
        </p:spPr>
      </p:pic>
      <p:sp>
        <p:nvSpPr>
          <p:cNvPr id="4" name="Yuvarlatılmış Dikdörtgen 3"/>
          <p:cNvSpPr/>
          <p:nvPr/>
        </p:nvSpPr>
        <p:spPr>
          <a:xfrm>
            <a:off x="301431" y="0"/>
            <a:ext cx="11890569" cy="648072"/>
          </a:xfrm>
          <a:prstGeom prst="roundRect">
            <a:avLst>
              <a:gd name="adj" fmla="val 50000"/>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chemeClr val="tx1"/>
                </a:solidFill>
                <a:latin typeface="Arial" panose="020B0604020202020204" pitchFamily="34" charset="0"/>
                <a:cs typeface="Arial" panose="020B0604020202020204" pitchFamily="34" charset="0"/>
              </a:rPr>
              <a:t>2018-2025 LGS </a:t>
            </a:r>
            <a:r>
              <a:rPr lang="tr-TR" sz="3600" b="1" dirty="0" smtClean="0">
                <a:solidFill>
                  <a:schemeClr val="tx1"/>
                </a:solidFill>
                <a:latin typeface="Arial" panose="020B0604020202020204" pitchFamily="34" charset="0"/>
                <a:cs typeface="Arial" panose="020B0604020202020204" pitchFamily="34" charset="0"/>
              </a:rPr>
              <a:t>2. </a:t>
            </a:r>
            <a:r>
              <a:rPr lang="tr-TR" sz="3600" b="1" dirty="0">
                <a:solidFill>
                  <a:schemeClr val="tx1"/>
                </a:solidFill>
                <a:latin typeface="Arial" panose="020B0604020202020204" pitchFamily="34" charset="0"/>
                <a:cs typeface="Arial" panose="020B0604020202020204" pitchFamily="34" charset="0"/>
              </a:rPr>
              <a:t>ÜNİTE ÇIKMIŞ SORULAR</a:t>
            </a:r>
          </a:p>
        </p:txBody>
      </p:sp>
      <p:pic>
        <p:nvPicPr>
          <p:cNvPr id="6" name="Resim 5"/>
          <p:cNvPicPr>
            <a:picLocks noChangeAspect="1"/>
          </p:cNvPicPr>
          <p:nvPr/>
        </p:nvPicPr>
        <p:blipFill>
          <a:blip r:embed="rId3">
            <a:extLst>
              <a:ext uri="{BEBA8EAE-BF5A-486C-A8C5-ECC9F3942E4B}">
                <a14:imgProps xmlns:a14="http://schemas.microsoft.com/office/drawing/2010/main">
                  <a14:imgLayer r:embed="rId4">
                    <a14:imgEffect>
                      <a14:backgroundRemoval t="2051" b="98730" l="977" r="97852"/>
                    </a14:imgEffect>
                  </a14:imgLayer>
                </a14:imgProps>
              </a:ext>
            </a:extLst>
          </a:blip>
          <a:stretch>
            <a:fillRect/>
          </a:stretch>
        </p:blipFill>
        <p:spPr>
          <a:xfrm>
            <a:off x="10697308" y="5363308"/>
            <a:ext cx="1494692" cy="1494692"/>
          </a:xfrm>
          <a:prstGeom prst="rect">
            <a:avLst/>
          </a:prstGeom>
        </p:spPr>
      </p:pic>
      <p:grpSp>
        <p:nvGrpSpPr>
          <p:cNvPr id="7" name="Grup 6"/>
          <p:cNvGrpSpPr/>
          <p:nvPr/>
        </p:nvGrpSpPr>
        <p:grpSpPr>
          <a:xfrm>
            <a:off x="517647" y="6391910"/>
            <a:ext cx="6391275" cy="466090"/>
            <a:chOff x="0" y="0"/>
            <a:chExt cx="6310215" cy="466090"/>
          </a:xfrm>
        </p:grpSpPr>
        <p:sp>
          <p:nvSpPr>
            <p:cNvPr id="8" name="Metin Kutusu 116"/>
            <p:cNvSpPr txBox="1">
              <a:spLocks noChangeArrowheads="1"/>
            </p:cNvSpPr>
            <p:nvPr/>
          </p:nvSpPr>
          <p:spPr bwMode="auto">
            <a:xfrm>
              <a:off x="0" y="0"/>
              <a:ext cx="6310215" cy="46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270510" marR="24765" algn="just">
                <a:lnSpc>
                  <a:spcPct val="150000"/>
                </a:lnSpc>
                <a:spcAft>
                  <a:spcPts val="0"/>
                </a:spcAft>
              </a:pPr>
              <a:r>
                <a:rPr lang="tr-TR" sz="900" b="1">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endParaRPr lang="tr-TR" sz="900">
                <a:effectLst/>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tr-TR" sz="1100">
                  <a:effectLst/>
                  <a:latin typeface="Verdana" panose="020B0604030504040204" pitchFamily="34" charset="0"/>
                  <a:ea typeface="Verdana" panose="020B0604030504040204" pitchFamily="34" charset="0"/>
                  <a:cs typeface="Verdana" panose="020B0604030504040204" pitchFamily="34" charset="0"/>
                </a:rPr>
                <a:t> </a:t>
              </a:r>
            </a:p>
          </p:txBody>
        </p:sp>
        <p:sp>
          <p:nvSpPr>
            <p:cNvPr id="9" name="Metin Kutusu 117"/>
            <p:cNvSpPr txBox="1"/>
            <p:nvPr/>
          </p:nvSpPr>
          <p:spPr>
            <a:xfrm>
              <a:off x="597065" y="45719"/>
              <a:ext cx="2466340" cy="32321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tr-TR" sz="1400" b="1" dirty="0" err="1">
                  <a:effectLst/>
                  <a:latin typeface="Arial" panose="020B0604020202020204" pitchFamily="34" charset="0"/>
                  <a:ea typeface="Verdana" panose="020B0604030504040204" pitchFamily="34" charset="0"/>
                  <a:cs typeface="Verdana" panose="020B0604030504040204" pitchFamily="34" charset="0"/>
                </a:rPr>
                <a:t>sosyalbilgilerinsesi</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pic>
        <p:nvPicPr>
          <p:cNvPr id="10" name="Picture 2"/>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3134" y="6391910"/>
            <a:ext cx="410845" cy="414655"/>
          </a:xfrm>
          <a:prstGeom prst="rect">
            <a:avLst/>
          </a:prstGeom>
          <a:noFill/>
          <a:ln>
            <a:noFill/>
          </a:ln>
          <a:effectLst/>
          <a:extLst/>
        </p:spPr>
      </p:pic>
      <p:sp>
        <p:nvSpPr>
          <p:cNvPr id="3" name="Dikdörtgen 2"/>
          <p:cNvSpPr/>
          <p:nvPr/>
        </p:nvSpPr>
        <p:spPr>
          <a:xfrm>
            <a:off x="1372387" y="1104598"/>
            <a:ext cx="10723857" cy="5355312"/>
          </a:xfrm>
          <a:prstGeom prst="rect">
            <a:avLst/>
          </a:prstGeom>
        </p:spPr>
        <p:txBody>
          <a:bodyPr wrap="square">
            <a:spAutoFit/>
          </a:bodyPr>
          <a:lstStyle/>
          <a:p>
            <a:pPr algn="just">
              <a:lnSpc>
                <a:spcPct val="150000"/>
              </a:lnSpc>
              <a:spcAft>
                <a:spcPts val="0"/>
              </a:spcAft>
            </a:pPr>
            <a:r>
              <a:rPr lang="tr-TR" sz="1900" dirty="0">
                <a:latin typeface="Arial" panose="020B0604020202020204" pitchFamily="34" charset="0"/>
                <a:ea typeface="Times New Roman" panose="02020603050405020304" pitchFamily="18" charset="0"/>
                <a:cs typeface="Verdana" panose="020B0604030504040204" pitchFamily="34" charset="0"/>
              </a:rPr>
              <a:t>Bina henüz tamamlanmamıştı. Çatıyı döşemeye kiremit yetmemişti. Ankaralılar kendi çatılarından kucak kucak kiremit taşıyarak çatıyı kapattılar. Bu manzara çok anlamlıydı. Meclis’te mebusların oturacağı sıra bile yoktu. Ankara Muallim Mektebinden sıralar getirildi. O tarihte Ankara’da elektrik de yoktu. Kahvehanelerin birinden alınan petrol lambası asılarak aydınlatma meselesi halledildi. Sokağa bakan ilk oda, başkanlık odası yapıldı. Daha sonra meşhur hattat Hulûsi Efendi’nin yazdığı “Hâkimiyet milletindir.” tabelası kürsünün arkasına asıldı.</a:t>
            </a:r>
          </a:p>
          <a:p>
            <a:pPr algn="just">
              <a:lnSpc>
                <a:spcPct val="150000"/>
              </a:lnSpc>
              <a:spcAft>
                <a:spcPts val="0"/>
              </a:spcAft>
            </a:pPr>
            <a:r>
              <a:rPr lang="tr-TR" sz="1900" b="1" dirty="0">
                <a:latin typeface="Arial" panose="020B0604020202020204" pitchFamily="34" charset="0"/>
                <a:ea typeface="Times New Roman" panose="02020603050405020304" pitchFamily="18" charset="0"/>
                <a:cs typeface="Verdana" panose="020B0604030504040204" pitchFamily="34" charset="0"/>
              </a:rPr>
              <a:t>Bu metinden, açılış hazırlıklarının anlatıldığı TBMM ile ilgili aşağıdakilerin hangisine </a:t>
            </a:r>
            <a:r>
              <a:rPr lang="tr-TR" sz="1900" b="1" u="sng" dirty="0">
                <a:latin typeface="Arial" panose="020B0604020202020204" pitchFamily="34" charset="0"/>
                <a:ea typeface="Times New Roman" panose="02020603050405020304" pitchFamily="18" charset="0"/>
                <a:cs typeface="Verdana" panose="020B0604030504040204" pitchFamily="34" charset="0"/>
              </a:rPr>
              <a:t>ulaşılamaz?</a:t>
            </a:r>
          </a:p>
          <a:p>
            <a:pPr algn="just">
              <a:lnSpc>
                <a:spcPct val="150000"/>
              </a:lnSpc>
              <a:spcAft>
                <a:spcPts val="0"/>
              </a:spcAft>
            </a:pPr>
            <a:r>
              <a:rPr lang="tr-TR" sz="1900" dirty="0">
                <a:latin typeface="Arial" panose="020B0604020202020204" pitchFamily="34" charset="0"/>
                <a:ea typeface="Times New Roman" panose="02020603050405020304" pitchFamily="18" charset="0"/>
                <a:cs typeface="Verdana" panose="020B0604030504040204" pitchFamily="34" charset="0"/>
              </a:rPr>
              <a:t>A) İmkânsızlıklar içinde açıldığına</a:t>
            </a:r>
          </a:p>
          <a:p>
            <a:pPr algn="just">
              <a:lnSpc>
                <a:spcPct val="150000"/>
              </a:lnSpc>
              <a:spcAft>
                <a:spcPts val="0"/>
              </a:spcAft>
            </a:pPr>
            <a:r>
              <a:rPr lang="tr-TR" sz="1900" dirty="0">
                <a:latin typeface="Arial" panose="020B0604020202020204" pitchFamily="34" charset="0"/>
                <a:ea typeface="Times New Roman" panose="02020603050405020304" pitchFamily="18" charset="0"/>
                <a:cs typeface="Verdana" panose="020B0604030504040204" pitchFamily="34" charset="0"/>
              </a:rPr>
              <a:t>B) Millet egemenliğini savunduğuna</a:t>
            </a:r>
          </a:p>
          <a:p>
            <a:pPr algn="just">
              <a:lnSpc>
                <a:spcPct val="150000"/>
              </a:lnSpc>
              <a:spcAft>
                <a:spcPts val="0"/>
              </a:spcAft>
            </a:pPr>
            <a:r>
              <a:rPr lang="tr-TR" sz="1900" dirty="0">
                <a:latin typeface="Arial" panose="020B0604020202020204" pitchFamily="34" charset="0"/>
                <a:ea typeface="Times New Roman" panose="02020603050405020304" pitchFamily="18" charset="0"/>
                <a:cs typeface="Verdana" panose="020B0604030504040204" pitchFamily="34" charset="0"/>
              </a:rPr>
              <a:t>C) Güçler birliği ilkesini benimsediğine</a:t>
            </a:r>
          </a:p>
          <a:p>
            <a:pPr algn="just">
              <a:lnSpc>
                <a:spcPct val="150000"/>
              </a:lnSpc>
              <a:spcAft>
                <a:spcPts val="0"/>
              </a:spcAft>
            </a:pPr>
            <a:r>
              <a:rPr lang="tr-TR" sz="1900" dirty="0">
                <a:latin typeface="Arial" panose="020B0604020202020204" pitchFamily="34" charset="0"/>
                <a:ea typeface="Times New Roman" panose="02020603050405020304" pitchFamily="18" charset="0"/>
                <a:cs typeface="Verdana" panose="020B0604030504040204" pitchFamily="34" charset="0"/>
              </a:rPr>
              <a:t>D) Ankara halkı tarafından desteklendiği</a:t>
            </a:r>
            <a:endParaRPr lang="tr-TR" sz="1900" dirty="0">
              <a:latin typeface="Arial" panose="020B0604020202020204" pitchFamily="34" charset="0"/>
              <a:ea typeface="Times New Roman" panose="02020603050405020304" pitchFamily="18" charset="0"/>
              <a:cs typeface="Verdana" panose="020B0604030504040204" pitchFamily="34" charset="0"/>
            </a:endParaRPr>
          </a:p>
        </p:txBody>
      </p:sp>
      <p:grpSp>
        <p:nvGrpSpPr>
          <p:cNvPr id="12" name="Group 41"/>
          <p:cNvGrpSpPr>
            <a:grpSpLocks/>
          </p:cNvGrpSpPr>
          <p:nvPr/>
        </p:nvGrpSpPr>
        <p:grpSpPr>
          <a:xfrm>
            <a:off x="11218545" y="701321"/>
            <a:ext cx="880110" cy="438150"/>
            <a:chOff x="0" y="0"/>
            <a:chExt cx="880744" cy="348615"/>
          </a:xfrm>
        </p:grpSpPr>
        <p:sp>
          <p:nvSpPr>
            <p:cNvPr id="13" name="Graphic 42"/>
            <p:cNvSpPr/>
            <p:nvPr/>
          </p:nvSpPr>
          <p:spPr>
            <a:xfrm>
              <a:off x="27584" y="27150"/>
              <a:ext cx="850900" cy="297815"/>
            </a:xfrm>
            <a:custGeom>
              <a:avLst/>
              <a:gdLst/>
              <a:ahLst/>
              <a:cxnLst/>
              <a:rect l="l" t="t" r="r" b="b"/>
              <a:pathLst>
                <a:path w="850900" h="297815">
                  <a:moveTo>
                    <a:pt x="850582" y="0"/>
                  </a:moveTo>
                  <a:lnTo>
                    <a:pt x="140296" y="0"/>
                  </a:lnTo>
                  <a:lnTo>
                    <a:pt x="95952" y="7152"/>
                  </a:lnTo>
                  <a:lnTo>
                    <a:pt x="57439" y="27069"/>
                  </a:lnTo>
                  <a:lnTo>
                    <a:pt x="27069" y="57439"/>
                  </a:lnTo>
                  <a:lnTo>
                    <a:pt x="7152" y="95952"/>
                  </a:lnTo>
                  <a:lnTo>
                    <a:pt x="0" y="140296"/>
                  </a:lnTo>
                  <a:lnTo>
                    <a:pt x="0" y="157391"/>
                  </a:lnTo>
                  <a:lnTo>
                    <a:pt x="7152" y="201735"/>
                  </a:lnTo>
                  <a:lnTo>
                    <a:pt x="27069" y="240248"/>
                  </a:lnTo>
                  <a:lnTo>
                    <a:pt x="57439" y="270618"/>
                  </a:lnTo>
                  <a:lnTo>
                    <a:pt x="95952" y="290535"/>
                  </a:lnTo>
                  <a:lnTo>
                    <a:pt x="140296" y="297688"/>
                  </a:lnTo>
                  <a:lnTo>
                    <a:pt x="850582" y="297688"/>
                  </a:lnTo>
                  <a:lnTo>
                    <a:pt x="850582" y="0"/>
                  </a:lnTo>
                  <a:close/>
                </a:path>
              </a:pathLst>
            </a:custGeom>
            <a:solidFill>
              <a:srgbClr val="FFCB04"/>
            </a:solidFill>
          </p:spPr>
          <p:txBody>
            <a:bodyPr wrap="square" lIns="0" tIns="0" rIns="0" bIns="0" rtlCol="0">
              <a:prstTxWarp prst="textNoShape">
                <a:avLst/>
              </a:prstTxWarp>
              <a:noAutofit/>
            </a:bodyPr>
            <a:lstStyle/>
            <a:p>
              <a:endParaRPr lang="tr-TR"/>
            </a:p>
          </p:txBody>
        </p:sp>
        <p:pic>
          <p:nvPicPr>
            <p:cNvPr id="14" name="Image 43"/>
            <p:cNvPicPr/>
            <p:nvPr/>
          </p:nvPicPr>
          <p:blipFill>
            <a:blip r:embed="rId6" cstate="print"/>
            <a:stretch>
              <a:fillRect/>
            </a:stretch>
          </p:blipFill>
          <p:spPr>
            <a:xfrm>
              <a:off x="59362" y="55366"/>
              <a:ext cx="237286" cy="237286"/>
            </a:xfrm>
            <a:prstGeom prst="rect">
              <a:avLst/>
            </a:prstGeom>
          </p:spPr>
        </p:pic>
        <p:sp>
          <p:nvSpPr>
            <p:cNvPr id="15" name="Graphic 44"/>
            <p:cNvSpPr/>
            <p:nvPr/>
          </p:nvSpPr>
          <p:spPr>
            <a:xfrm>
              <a:off x="2031" y="2031"/>
              <a:ext cx="876300" cy="344805"/>
            </a:xfrm>
            <a:custGeom>
              <a:avLst/>
              <a:gdLst/>
              <a:ahLst/>
              <a:cxnLst/>
              <a:rect l="l" t="t" r="r" b="b"/>
              <a:pathLst>
                <a:path w="876300" h="344805">
                  <a:moveTo>
                    <a:pt x="876134" y="0"/>
                  </a:moveTo>
                  <a:lnTo>
                    <a:pt x="171411" y="0"/>
                  </a:lnTo>
                  <a:lnTo>
                    <a:pt x="125844" y="6148"/>
                  </a:lnTo>
                  <a:lnTo>
                    <a:pt x="84898" y="23500"/>
                  </a:lnTo>
                  <a:lnTo>
                    <a:pt x="50206" y="50414"/>
                  </a:lnTo>
                  <a:lnTo>
                    <a:pt x="23403" y="85249"/>
                  </a:lnTo>
                  <a:lnTo>
                    <a:pt x="6123" y="126366"/>
                  </a:lnTo>
                  <a:lnTo>
                    <a:pt x="0" y="172123"/>
                  </a:lnTo>
                  <a:lnTo>
                    <a:pt x="6123" y="217879"/>
                  </a:lnTo>
                  <a:lnTo>
                    <a:pt x="23403" y="258996"/>
                  </a:lnTo>
                  <a:lnTo>
                    <a:pt x="50206" y="293831"/>
                  </a:lnTo>
                  <a:lnTo>
                    <a:pt x="84898" y="320746"/>
                  </a:lnTo>
                  <a:lnTo>
                    <a:pt x="125844" y="338097"/>
                  </a:lnTo>
                  <a:lnTo>
                    <a:pt x="171411" y="344246"/>
                  </a:lnTo>
                  <a:lnTo>
                    <a:pt x="876134" y="344246"/>
                  </a:lnTo>
                </a:path>
              </a:pathLst>
            </a:custGeom>
            <a:ln w="4064">
              <a:solidFill>
                <a:srgbClr val="A7A9AC"/>
              </a:solidFill>
              <a:prstDash val="solid"/>
            </a:ln>
          </p:spPr>
          <p:txBody>
            <a:bodyPr wrap="square" lIns="0" tIns="0" rIns="0" bIns="0" rtlCol="0">
              <a:prstTxWarp prst="textNoShape">
                <a:avLst/>
              </a:prstTxWarp>
              <a:noAutofit/>
            </a:bodyPr>
            <a:lstStyle/>
            <a:p>
              <a:endParaRPr lang="tr-TR"/>
            </a:p>
          </p:txBody>
        </p:sp>
        <p:sp>
          <p:nvSpPr>
            <p:cNvPr id="16" name="Textbox 45"/>
            <p:cNvSpPr txBox="1"/>
            <p:nvPr/>
          </p:nvSpPr>
          <p:spPr>
            <a:xfrm>
              <a:off x="0" y="0"/>
              <a:ext cx="880744" cy="348615"/>
            </a:xfrm>
            <a:prstGeom prst="rect">
              <a:avLst/>
            </a:prstGeom>
          </p:spPr>
          <p:txBody>
            <a:bodyPr wrap="square" lIns="0" tIns="0" rIns="0" bIns="0" rtlCol="0">
              <a:noAutofit/>
            </a:bodyPr>
            <a:lstStyle/>
            <a:p>
              <a:pPr marL="159385">
                <a:spcBef>
                  <a:spcPts val="790"/>
                </a:spcBef>
                <a:spcAft>
                  <a:spcPts val="0"/>
                </a:spcAft>
              </a:pPr>
              <a:r>
                <a:rPr lang="tr-TR" sz="800" spc="-50" dirty="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8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16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2022</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sp>
        <p:nvSpPr>
          <p:cNvPr id="17" name="Oval 16"/>
          <p:cNvSpPr/>
          <p:nvPr/>
        </p:nvSpPr>
        <p:spPr>
          <a:xfrm>
            <a:off x="675960" y="651716"/>
            <a:ext cx="818732" cy="78143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smtClean="0">
                <a:solidFill>
                  <a:schemeClr val="tx1"/>
                </a:solidFill>
              </a:rPr>
              <a:t>11</a:t>
            </a:r>
            <a:endParaRPr lang="tr-TR" sz="2800" b="1" dirty="0">
              <a:solidFill>
                <a:schemeClr val="tx1"/>
              </a:solidFill>
            </a:endParaRPr>
          </a:p>
        </p:txBody>
      </p:sp>
      <p:sp>
        <p:nvSpPr>
          <p:cNvPr id="18" name="Oval 17"/>
          <p:cNvSpPr/>
          <p:nvPr/>
        </p:nvSpPr>
        <p:spPr>
          <a:xfrm>
            <a:off x="1317354" y="5630372"/>
            <a:ext cx="354675" cy="30702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303552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4145" y="-98139"/>
            <a:ext cx="751153" cy="6956139"/>
          </a:xfrm>
          <a:prstGeom prst="rect">
            <a:avLst/>
          </a:prstGeom>
        </p:spPr>
      </p:pic>
      <p:sp>
        <p:nvSpPr>
          <p:cNvPr id="4" name="Yuvarlatılmış Dikdörtgen 3"/>
          <p:cNvSpPr/>
          <p:nvPr/>
        </p:nvSpPr>
        <p:spPr>
          <a:xfrm>
            <a:off x="301431" y="0"/>
            <a:ext cx="11890569" cy="648072"/>
          </a:xfrm>
          <a:prstGeom prst="roundRect">
            <a:avLst>
              <a:gd name="adj" fmla="val 50000"/>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chemeClr val="tx1"/>
                </a:solidFill>
                <a:latin typeface="Arial" panose="020B0604020202020204" pitchFamily="34" charset="0"/>
                <a:cs typeface="Arial" panose="020B0604020202020204" pitchFamily="34" charset="0"/>
              </a:rPr>
              <a:t>2018-2025 LGS </a:t>
            </a:r>
            <a:r>
              <a:rPr lang="tr-TR" sz="3600" b="1" dirty="0" smtClean="0">
                <a:solidFill>
                  <a:schemeClr val="tx1"/>
                </a:solidFill>
                <a:latin typeface="Arial" panose="020B0604020202020204" pitchFamily="34" charset="0"/>
                <a:cs typeface="Arial" panose="020B0604020202020204" pitchFamily="34" charset="0"/>
              </a:rPr>
              <a:t>2. </a:t>
            </a:r>
            <a:r>
              <a:rPr lang="tr-TR" sz="3600" b="1" dirty="0">
                <a:solidFill>
                  <a:schemeClr val="tx1"/>
                </a:solidFill>
                <a:latin typeface="Arial" panose="020B0604020202020204" pitchFamily="34" charset="0"/>
                <a:cs typeface="Arial" panose="020B0604020202020204" pitchFamily="34" charset="0"/>
              </a:rPr>
              <a:t>ÜNİTE ÇIKMIŞ SORULAR</a:t>
            </a:r>
          </a:p>
        </p:txBody>
      </p:sp>
      <p:pic>
        <p:nvPicPr>
          <p:cNvPr id="6" name="Resim 5"/>
          <p:cNvPicPr>
            <a:picLocks noChangeAspect="1"/>
          </p:cNvPicPr>
          <p:nvPr/>
        </p:nvPicPr>
        <p:blipFill>
          <a:blip r:embed="rId3">
            <a:extLst>
              <a:ext uri="{BEBA8EAE-BF5A-486C-A8C5-ECC9F3942E4B}">
                <a14:imgProps xmlns:a14="http://schemas.microsoft.com/office/drawing/2010/main">
                  <a14:imgLayer r:embed="rId4">
                    <a14:imgEffect>
                      <a14:backgroundRemoval t="2051" b="98730" l="977" r="97852"/>
                    </a14:imgEffect>
                  </a14:imgLayer>
                </a14:imgProps>
              </a:ext>
            </a:extLst>
          </a:blip>
          <a:stretch>
            <a:fillRect/>
          </a:stretch>
        </p:blipFill>
        <p:spPr>
          <a:xfrm>
            <a:off x="10697308" y="5363308"/>
            <a:ext cx="1494692" cy="1494692"/>
          </a:xfrm>
          <a:prstGeom prst="rect">
            <a:avLst/>
          </a:prstGeom>
        </p:spPr>
      </p:pic>
      <p:grpSp>
        <p:nvGrpSpPr>
          <p:cNvPr id="7" name="Grup 6"/>
          <p:cNvGrpSpPr/>
          <p:nvPr/>
        </p:nvGrpSpPr>
        <p:grpSpPr>
          <a:xfrm>
            <a:off x="517647" y="6391910"/>
            <a:ext cx="6391275" cy="466090"/>
            <a:chOff x="0" y="0"/>
            <a:chExt cx="6310215" cy="466090"/>
          </a:xfrm>
        </p:grpSpPr>
        <p:sp>
          <p:nvSpPr>
            <p:cNvPr id="8" name="Metin Kutusu 116"/>
            <p:cNvSpPr txBox="1">
              <a:spLocks noChangeArrowheads="1"/>
            </p:cNvSpPr>
            <p:nvPr/>
          </p:nvSpPr>
          <p:spPr bwMode="auto">
            <a:xfrm>
              <a:off x="0" y="0"/>
              <a:ext cx="6310215" cy="46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270510" marR="24765" algn="just">
                <a:lnSpc>
                  <a:spcPct val="150000"/>
                </a:lnSpc>
                <a:spcAft>
                  <a:spcPts val="0"/>
                </a:spcAft>
              </a:pPr>
              <a:r>
                <a:rPr lang="tr-TR" sz="900" b="1">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endParaRPr lang="tr-TR" sz="900">
                <a:effectLst/>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tr-TR" sz="1100">
                  <a:effectLst/>
                  <a:latin typeface="Verdana" panose="020B0604030504040204" pitchFamily="34" charset="0"/>
                  <a:ea typeface="Verdana" panose="020B0604030504040204" pitchFamily="34" charset="0"/>
                  <a:cs typeface="Verdana" panose="020B0604030504040204" pitchFamily="34" charset="0"/>
                </a:rPr>
                <a:t> </a:t>
              </a:r>
            </a:p>
          </p:txBody>
        </p:sp>
        <p:sp>
          <p:nvSpPr>
            <p:cNvPr id="9" name="Metin Kutusu 117"/>
            <p:cNvSpPr txBox="1"/>
            <p:nvPr/>
          </p:nvSpPr>
          <p:spPr>
            <a:xfrm>
              <a:off x="597065" y="45719"/>
              <a:ext cx="2466340" cy="32321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tr-TR" sz="1400" b="1" dirty="0" err="1">
                  <a:effectLst/>
                  <a:latin typeface="Arial" panose="020B0604020202020204" pitchFamily="34" charset="0"/>
                  <a:ea typeface="Verdana" panose="020B0604030504040204" pitchFamily="34" charset="0"/>
                  <a:cs typeface="Verdana" panose="020B0604030504040204" pitchFamily="34" charset="0"/>
                </a:rPr>
                <a:t>sosyalbilgilerinsesi</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pic>
        <p:nvPicPr>
          <p:cNvPr id="10" name="Picture 2"/>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3134" y="6391910"/>
            <a:ext cx="410845" cy="414655"/>
          </a:xfrm>
          <a:prstGeom prst="rect">
            <a:avLst/>
          </a:prstGeom>
          <a:noFill/>
          <a:ln>
            <a:noFill/>
          </a:ln>
          <a:effectLst/>
          <a:extLst/>
        </p:spPr>
      </p:pic>
      <p:sp>
        <p:nvSpPr>
          <p:cNvPr id="3" name="Dikdörtgen 2"/>
          <p:cNvSpPr/>
          <p:nvPr/>
        </p:nvSpPr>
        <p:spPr>
          <a:xfrm>
            <a:off x="1372387" y="1104598"/>
            <a:ext cx="10723857" cy="5113644"/>
          </a:xfrm>
          <a:prstGeom prst="rect">
            <a:avLst/>
          </a:prstGeom>
        </p:spPr>
        <p:txBody>
          <a:bodyPr wrap="square">
            <a:spAutoFit/>
          </a:bodyPr>
          <a:lstStyle/>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Birinci Dünya Savaşı’nda Türk ordusunun Çanakkale Zaferi’ni elde etmesiyle müttefiklerinden yardım alamayan Rusya’da Bolşevik İhtilali çıktı. Bu ihtilalin ardından Rusya’nın savaştan çekilmesiyle Osmanlı Devleti, doğuda 1877-1878 Savaşı’yla kaybettiği Kars, Ardahan ve Batum’u Rusya’dan geri aldı. Ayrıca Almanların doğu cephesi zaferle kapandı</a:t>
            </a:r>
            <a:r>
              <a:rPr lang="tr-TR" sz="2000" dirty="0" smtClean="0">
                <a:latin typeface="Arial" panose="020B0604020202020204" pitchFamily="34" charset="0"/>
                <a:ea typeface="Times New Roman" panose="02020603050405020304" pitchFamily="18" charset="0"/>
                <a:cs typeface="Verdana" panose="020B0604030504040204" pitchFamily="34" charset="0"/>
              </a:rPr>
              <a:t>.</a:t>
            </a:r>
          </a:p>
          <a:p>
            <a:pPr algn="just">
              <a:lnSpc>
                <a:spcPct val="150000"/>
              </a:lnSpc>
              <a:spcAft>
                <a:spcPts val="0"/>
              </a:spcAft>
            </a:pPr>
            <a:endParaRPr lang="tr-TR" sz="2000" dirty="0">
              <a:latin typeface="Arial" panose="020B0604020202020204" pitchFamily="34" charset="0"/>
              <a:ea typeface="Times New Roman" panose="02020603050405020304" pitchFamily="18" charset="0"/>
              <a:cs typeface="Verdana" panose="020B0604030504040204" pitchFamily="34" charset="0"/>
            </a:endParaRPr>
          </a:p>
          <a:p>
            <a:pPr algn="just">
              <a:lnSpc>
                <a:spcPct val="150000"/>
              </a:lnSpc>
              <a:spcAft>
                <a:spcPts val="0"/>
              </a:spcAft>
            </a:pPr>
            <a:r>
              <a:rPr lang="tr-TR" sz="2000" b="1" dirty="0">
                <a:latin typeface="Arial" panose="020B0604020202020204" pitchFamily="34" charset="0"/>
                <a:ea typeface="Times New Roman" panose="02020603050405020304" pitchFamily="18" charset="0"/>
                <a:cs typeface="Verdana" panose="020B0604030504040204" pitchFamily="34" charset="0"/>
              </a:rPr>
              <a:t>Bu bilgilerden aşağıdakilerin hangisine ulaşılabilir?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A) Osmanlı Devleti, Birinci Dünya</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Savaşı’ndan en kazançlı çıkan devlet olmuştur.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B) İtilaf Devletleri savaştıkları diğer cephelerden çekilmek zorunda kalmışlardır.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C) Türkiye’nin doğu sınırı, Çanakkale Zaferi sonucunda kesinleşmiştir.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D) Çanakkale Muharebelerinin uluslararası sonuçları olmuştur.</a:t>
            </a:r>
            <a:endParaRPr lang="tr-TR" sz="2000" dirty="0">
              <a:latin typeface="Arial" panose="020B0604020202020204" pitchFamily="34" charset="0"/>
              <a:ea typeface="Times New Roman" panose="02020603050405020304" pitchFamily="18" charset="0"/>
              <a:cs typeface="Verdana" panose="020B0604030504040204" pitchFamily="34" charset="0"/>
            </a:endParaRPr>
          </a:p>
        </p:txBody>
      </p:sp>
      <p:grpSp>
        <p:nvGrpSpPr>
          <p:cNvPr id="12" name="Group 41"/>
          <p:cNvGrpSpPr>
            <a:grpSpLocks/>
          </p:cNvGrpSpPr>
          <p:nvPr/>
        </p:nvGrpSpPr>
        <p:grpSpPr>
          <a:xfrm>
            <a:off x="11218545" y="701321"/>
            <a:ext cx="880110" cy="438150"/>
            <a:chOff x="0" y="0"/>
            <a:chExt cx="880744" cy="348615"/>
          </a:xfrm>
        </p:grpSpPr>
        <p:sp>
          <p:nvSpPr>
            <p:cNvPr id="13" name="Graphic 42"/>
            <p:cNvSpPr/>
            <p:nvPr/>
          </p:nvSpPr>
          <p:spPr>
            <a:xfrm>
              <a:off x="27584" y="27150"/>
              <a:ext cx="850900" cy="297815"/>
            </a:xfrm>
            <a:custGeom>
              <a:avLst/>
              <a:gdLst/>
              <a:ahLst/>
              <a:cxnLst/>
              <a:rect l="l" t="t" r="r" b="b"/>
              <a:pathLst>
                <a:path w="850900" h="297815">
                  <a:moveTo>
                    <a:pt x="850582" y="0"/>
                  </a:moveTo>
                  <a:lnTo>
                    <a:pt x="140296" y="0"/>
                  </a:lnTo>
                  <a:lnTo>
                    <a:pt x="95952" y="7152"/>
                  </a:lnTo>
                  <a:lnTo>
                    <a:pt x="57439" y="27069"/>
                  </a:lnTo>
                  <a:lnTo>
                    <a:pt x="27069" y="57439"/>
                  </a:lnTo>
                  <a:lnTo>
                    <a:pt x="7152" y="95952"/>
                  </a:lnTo>
                  <a:lnTo>
                    <a:pt x="0" y="140296"/>
                  </a:lnTo>
                  <a:lnTo>
                    <a:pt x="0" y="157391"/>
                  </a:lnTo>
                  <a:lnTo>
                    <a:pt x="7152" y="201735"/>
                  </a:lnTo>
                  <a:lnTo>
                    <a:pt x="27069" y="240248"/>
                  </a:lnTo>
                  <a:lnTo>
                    <a:pt x="57439" y="270618"/>
                  </a:lnTo>
                  <a:lnTo>
                    <a:pt x="95952" y="290535"/>
                  </a:lnTo>
                  <a:lnTo>
                    <a:pt x="140296" y="297688"/>
                  </a:lnTo>
                  <a:lnTo>
                    <a:pt x="850582" y="297688"/>
                  </a:lnTo>
                  <a:lnTo>
                    <a:pt x="850582" y="0"/>
                  </a:lnTo>
                  <a:close/>
                </a:path>
              </a:pathLst>
            </a:custGeom>
            <a:solidFill>
              <a:srgbClr val="FFCB04"/>
            </a:solidFill>
          </p:spPr>
          <p:txBody>
            <a:bodyPr wrap="square" lIns="0" tIns="0" rIns="0" bIns="0" rtlCol="0">
              <a:prstTxWarp prst="textNoShape">
                <a:avLst/>
              </a:prstTxWarp>
              <a:noAutofit/>
            </a:bodyPr>
            <a:lstStyle/>
            <a:p>
              <a:endParaRPr lang="tr-TR"/>
            </a:p>
          </p:txBody>
        </p:sp>
        <p:pic>
          <p:nvPicPr>
            <p:cNvPr id="14" name="Image 43"/>
            <p:cNvPicPr/>
            <p:nvPr/>
          </p:nvPicPr>
          <p:blipFill>
            <a:blip r:embed="rId6" cstate="print"/>
            <a:stretch>
              <a:fillRect/>
            </a:stretch>
          </p:blipFill>
          <p:spPr>
            <a:xfrm>
              <a:off x="59362" y="55366"/>
              <a:ext cx="237286" cy="237286"/>
            </a:xfrm>
            <a:prstGeom prst="rect">
              <a:avLst/>
            </a:prstGeom>
          </p:spPr>
        </p:pic>
        <p:sp>
          <p:nvSpPr>
            <p:cNvPr id="15" name="Graphic 44"/>
            <p:cNvSpPr/>
            <p:nvPr/>
          </p:nvSpPr>
          <p:spPr>
            <a:xfrm>
              <a:off x="2031" y="2031"/>
              <a:ext cx="876300" cy="344805"/>
            </a:xfrm>
            <a:custGeom>
              <a:avLst/>
              <a:gdLst/>
              <a:ahLst/>
              <a:cxnLst/>
              <a:rect l="l" t="t" r="r" b="b"/>
              <a:pathLst>
                <a:path w="876300" h="344805">
                  <a:moveTo>
                    <a:pt x="876134" y="0"/>
                  </a:moveTo>
                  <a:lnTo>
                    <a:pt x="171411" y="0"/>
                  </a:lnTo>
                  <a:lnTo>
                    <a:pt x="125844" y="6148"/>
                  </a:lnTo>
                  <a:lnTo>
                    <a:pt x="84898" y="23500"/>
                  </a:lnTo>
                  <a:lnTo>
                    <a:pt x="50206" y="50414"/>
                  </a:lnTo>
                  <a:lnTo>
                    <a:pt x="23403" y="85249"/>
                  </a:lnTo>
                  <a:lnTo>
                    <a:pt x="6123" y="126366"/>
                  </a:lnTo>
                  <a:lnTo>
                    <a:pt x="0" y="172123"/>
                  </a:lnTo>
                  <a:lnTo>
                    <a:pt x="6123" y="217879"/>
                  </a:lnTo>
                  <a:lnTo>
                    <a:pt x="23403" y="258996"/>
                  </a:lnTo>
                  <a:lnTo>
                    <a:pt x="50206" y="293831"/>
                  </a:lnTo>
                  <a:lnTo>
                    <a:pt x="84898" y="320746"/>
                  </a:lnTo>
                  <a:lnTo>
                    <a:pt x="125844" y="338097"/>
                  </a:lnTo>
                  <a:lnTo>
                    <a:pt x="171411" y="344246"/>
                  </a:lnTo>
                  <a:lnTo>
                    <a:pt x="876134" y="344246"/>
                  </a:lnTo>
                </a:path>
              </a:pathLst>
            </a:custGeom>
            <a:ln w="4064">
              <a:solidFill>
                <a:srgbClr val="A7A9AC"/>
              </a:solidFill>
              <a:prstDash val="solid"/>
            </a:ln>
          </p:spPr>
          <p:txBody>
            <a:bodyPr wrap="square" lIns="0" tIns="0" rIns="0" bIns="0" rtlCol="0">
              <a:prstTxWarp prst="textNoShape">
                <a:avLst/>
              </a:prstTxWarp>
              <a:noAutofit/>
            </a:bodyPr>
            <a:lstStyle/>
            <a:p>
              <a:endParaRPr lang="tr-TR"/>
            </a:p>
          </p:txBody>
        </p:sp>
        <p:sp>
          <p:nvSpPr>
            <p:cNvPr id="16" name="Textbox 45"/>
            <p:cNvSpPr txBox="1"/>
            <p:nvPr/>
          </p:nvSpPr>
          <p:spPr>
            <a:xfrm>
              <a:off x="0" y="0"/>
              <a:ext cx="880744" cy="348615"/>
            </a:xfrm>
            <a:prstGeom prst="rect">
              <a:avLst/>
            </a:prstGeom>
          </p:spPr>
          <p:txBody>
            <a:bodyPr wrap="square" lIns="0" tIns="0" rIns="0" bIns="0" rtlCol="0">
              <a:noAutofit/>
            </a:bodyPr>
            <a:lstStyle/>
            <a:p>
              <a:pPr marL="159385">
                <a:spcBef>
                  <a:spcPts val="790"/>
                </a:spcBef>
                <a:spcAft>
                  <a:spcPts val="0"/>
                </a:spcAft>
              </a:pPr>
              <a:r>
                <a:rPr lang="tr-TR" sz="800" spc="-50" dirty="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8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16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2022</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sp>
        <p:nvSpPr>
          <p:cNvPr id="17" name="Oval 16"/>
          <p:cNvSpPr/>
          <p:nvPr/>
        </p:nvSpPr>
        <p:spPr>
          <a:xfrm>
            <a:off x="675960" y="651716"/>
            <a:ext cx="818732" cy="78143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smtClean="0">
                <a:solidFill>
                  <a:schemeClr val="tx1"/>
                </a:solidFill>
              </a:rPr>
              <a:t>12</a:t>
            </a:r>
            <a:endParaRPr lang="tr-TR" sz="2800" b="1" dirty="0">
              <a:solidFill>
                <a:schemeClr val="tx1"/>
              </a:solidFill>
            </a:endParaRPr>
          </a:p>
        </p:txBody>
      </p:sp>
      <p:sp>
        <p:nvSpPr>
          <p:cNvPr id="18" name="Oval 17"/>
          <p:cNvSpPr/>
          <p:nvPr/>
        </p:nvSpPr>
        <p:spPr>
          <a:xfrm>
            <a:off x="1369976" y="5877654"/>
            <a:ext cx="354675" cy="30702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173250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4145" y="-98139"/>
            <a:ext cx="751153" cy="6956139"/>
          </a:xfrm>
          <a:prstGeom prst="rect">
            <a:avLst/>
          </a:prstGeom>
        </p:spPr>
      </p:pic>
      <p:sp>
        <p:nvSpPr>
          <p:cNvPr id="4" name="Yuvarlatılmış Dikdörtgen 3"/>
          <p:cNvSpPr/>
          <p:nvPr/>
        </p:nvSpPr>
        <p:spPr>
          <a:xfrm>
            <a:off x="301431" y="0"/>
            <a:ext cx="11890569" cy="648072"/>
          </a:xfrm>
          <a:prstGeom prst="roundRect">
            <a:avLst>
              <a:gd name="adj" fmla="val 50000"/>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chemeClr val="tx1"/>
                </a:solidFill>
                <a:latin typeface="Arial" panose="020B0604020202020204" pitchFamily="34" charset="0"/>
                <a:cs typeface="Arial" panose="020B0604020202020204" pitchFamily="34" charset="0"/>
              </a:rPr>
              <a:t>2018-2025 LGS </a:t>
            </a:r>
            <a:r>
              <a:rPr lang="tr-TR" sz="3600" b="1" dirty="0" smtClean="0">
                <a:solidFill>
                  <a:schemeClr val="tx1"/>
                </a:solidFill>
                <a:latin typeface="Arial" panose="020B0604020202020204" pitchFamily="34" charset="0"/>
                <a:cs typeface="Arial" panose="020B0604020202020204" pitchFamily="34" charset="0"/>
              </a:rPr>
              <a:t>2. </a:t>
            </a:r>
            <a:r>
              <a:rPr lang="tr-TR" sz="3600" b="1" dirty="0">
                <a:solidFill>
                  <a:schemeClr val="tx1"/>
                </a:solidFill>
                <a:latin typeface="Arial" panose="020B0604020202020204" pitchFamily="34" charset="0"/>
                <a:cs typeface="Arial" panose="020B0604020202020204" pitchFamily="34" charset="0"/>
              </a:rPr>
              <a:t>ÜNİTE ÇIKMIŞ SORULAR</a:t>
            </a:r>
          </a:p>
        </p:txBody>
      </p:sp>
      <p:pic>
        <p:nvPicPr>
          <p:cNvPr id="6" name="Resim 5"/>
          <p:cNvPicPr>
            <a:picLocks noChangeAspect="1"/>
          </p:cNvPicPr>
          <p:nvPr/>
        </p:nvPicPr>
        <p:blipFill>
          <a:blip r:embed="rId3">
            <a:extLst>
              <a:ext uri="{BEBA8EAE-BF5A-486C-A8C5-ECC9F3942E4B}">
                <a14:imgProps xmlns:a14="http://schemas.microsoft.com/office/drawing/2010/main">
                  <a14:imgLayer r:embed="rId4">
                    <a14:imgEffect>
                      <a14:backgroundRemoval t="2051" b="98730" l="977" r="97852"/>
                    </a14:imgEffect>
                  </a14:imgLayer>
                </a14:imgProps>
              </a:ext>
            </a:extLst>
          </a:blip>
          <a:stretch>
            <a:fillRect/>
          </a:stretch>
        </p:blipFill>
        <p:spPr>
          <a:xfrm>
            <a:off x="10697308" y="5363308"/>
            <a:ext cx="1494692" cy="1494692"/>
          </a:xfrm>
          <a:prstGeom prst="rect">
            <a:avLst/>
          </a:prstGeom>
        </p:spPr>
      </p:pic>
      <p:grpSp>
        <p:nvGrpSpPr>
          <p:cNvPr id="7" name="Grup 6"/>
          <p:cNvGrpSpPr/>
          <p:nvPr/>
        </p:nvGrpSpPr>
        <p:grpSpPr>
          <a:xfrm>
            <a:off x="517647" y="6391910"/>
            <a:ext cx="6391275" cy="466090"/>
            <a:chOff x="0" y="0"/>
            <a:chExt cx="6310215" cy="466090"/>
          </a:xfrm>
        </p:grpSpPr>
        <p:sp>
          <p:nvSpPr>
            <p:cNvPr id="8" name="Metin Kutusu 116"/>
            <p:cNvSpPr txBox="1">
              <a:spLocks noChangeArrowheads="1"/>
            </p:cNvSpPr>
            <p:nvPr/>
          </p:nvSpPr>
          <p:spPr bwMode="auto">
            <a:xfrm>
              <a:off x="0" y="0"/>
              <a:ext cx="6310215" cy="46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270510" marR="24765" algn="just">
                <a:lnSpc>
                  <a:spcPct val="150000"/>
                </a:lnSpc>
                <a:spcAft>
                  <a:spcPts val="0"/>
                </a:spcAft>
              </a:pPr>
              <a:r>
                <a:rPr lang="tr-TR" sz="900" b="1">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endParaRPr lang="tr-TR" sz="900">
                <a:effectLst/>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tr-TR" sz="1100">
                  <a:effectLst/>
                  <a:latin typeface="Verdana" panose="020B0604030504040204" pitchFamily="34" charset="0"/>
                  <a:ea typeface="Verdana" panose="020B0604030504040204" pitchFamily="34" charset="0"/>
                  <a:cs typeface="Verdana" panose="020B0604030504040204" pitchFamily="34" charset="0"/>
                </a:rPr>
                <a:t> </a:t>
              </a:r>
            </a:p>
          </p:txBody>
        </p:sp>
        <p:sp>
          <p:nvSpPr>
            <p:cNvPr id="9" name="Metin Kutusu 117"/>
            <p:cNvSpPr txBox="1"/>
            <p:nvPr/>
          </p:nvSpPr>
          <p:spPr>
            <a:xfrm>
              <a:off x="597065" y="45719"/>
              <a:ext cx="2466340" cy="32321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tr-TR" sz="1400" b="1" dirty="0" err="1">
                  <a:effectLst/>
                  <a:latin typeface="Arial" panose="020B0604020202020204" pitchFamily="34" charset="0"/>
                  <a:ea typeface="Verdana" panose="020B0604030504040204" pitchFamily="34" charset="0"/>
                  <a:cs typeface="Verdana" panose="020B0604030504040204" pitchFamily="34" charset="0"/>
                </a:rPr>
                <a:t>sosyalbilgilerinsesi</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pic>
        <p:nvPicPr>
          <p:cNvPr id="10" name="Picture 2"/>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3134" y="6391910"/>
            <a:ext cx="410845" cy="414655"/>
          </a:xfrm>
          <a:prstGeom prst="rect">
            <a:avLst/>
          </a:prstGeom>
          <a:noFill/>
          <a:ln>
            <a:noFill/>
          </a:ln>
          <a:effectLst/>
          <a:extLst/>
        </p:spPr>
      </p:pic>
      <p:sp>
        <p:nvSpPr>
          <p:cNvPr id="3" name="Dikdörtgen 2"/>
          <p:cNvSpPr/>
          <p:nvPr/>
        </p:nvSpPr>
        <p:spPr>
          <a:xfrm>
            <a:off x="1372387" y="1104598"/>
            <a:ext cx="10723857" cy="5632311"/>
          </a:xfrm>
          <a:prstGeom prst="rect">
            <a:avLst/>
          </a:prstGeom>
        </p:spPr>
        <p:txBody>
          <a:bodyPr wrap="square">
            <a:spAutoFit/>
          </a:bodyPr>
          <a:lstStyle/>
          <a:p>
            <a:pPr algn="just">
              <a:lnSpc>
                <a:spcPct val="150000"/>
              </a:lnSpc>
              <a:spcAft>
                <a:spcPts val="0"/>
              </a:spcAft>
            </a:pPr>
            <a:endParaRPr lang="tr-TR" sz="2000" b="1" dirty="0" smtClean="0">
              <a:latin typeface="Arial" panose="020B0604020202020204" pitchFamily="34" charset="0"/>
              <a:ea typeface="Times New Roman" panose="02020603050405020304" pitchFamily="18" charset="0"/>
              <a:cs typeface="Verdana" panose="020B0604030504040204" pitchFamily="34" charset="0"/>
            </a:endParaRPr>
          </a:p>
          <a:p>
            <a:pPr algn="just">
              <a:lnSpc>
                <a:spcPct val="150000"/>
              </a:lnSpc>
              <a:spcAft>
                <a:spcPts val="0"/>
              </a:spcAft>
            </a:pPr>
            <a:endParaRPr lang="tr-TR" sz="2000" b="1" dirty="0">
              <a:latin typeface="Arial" panose="020B0604020202020204" pitchFamily="34" charset="0"/>
              <a:ea typeface="Times New Roman" panose="02020603050405020304" pitchFamily="18" charset="0"/>
              <a:cs typeface="Verdana" panose="020B0604030504040204" pitchFamily="34" charset="0"/>
            </a:endParaRPr>
          </a:p>
          <a:p>
            <a:pPr algn="just">
              <a:lnSpc>
                <a:spcPct val="150000"/>
              </a:lnSpc>
              <a:spcAft>
                <a:spcPts val="0"/>
              </a:spcAft>
            </a:pPr>
            <a:endParaRPr lang="tr-TR" sz="2000" b="1" dirty="0" smtClean="0">
              <a:latin typeface="Arial" panose="020B0604020202020204" pitchFamily="34" charset="0"/>
              <a:ea typeface="Times New Roman" panose="02020603050405020304" pitchFamily="18" charset="0"/>
              <a:cs typeface="Verdana" panose="020B0604030504040204" pitchFamily="34" charset="0"/>
            </a:endParaRPr>
          </a:p>
          <a:p>
            <a:pPr algn="just">
              <a:lnSpc>
                <a:spcPct val="150000"/>
              </a:lnSpc>
              <a:spcAft>
                <a:spcPts val="0"/>
              </a:spcAft>
            </a:pPr>
            <a:endParaRPr lang="tr-TR" sz="2000" b="1" dirty="0">
              <a:latin typeface="Arial" panose="020B0604020202020204" pitchFamily="34" charset="0"/>
              <a:ea typeface="Times New Roman" panose="02020603050405020304" pitchFamily="18" charset="0"/>
              <a:cs typeface="Verdana" panose="020B0604030504040204" pitchFamily="34" charset="0"/>
            </a:endParaRPr>
          </a:p>
          <a:p>
            <a:pPr algn="just">
              <a:lnSpc>
                <a:spcPct val="150000"/>
              </a:lnSpc>
              <a:spcAft>
                <a:spcPts val="0"/>
              </a:spcAft>
            </a:pPr>
            <a:endParaRPr lang="tr-TR" sz="2000" b="1" dirty="0" smtClean="0">
              <a:latin typeface="Arial" panose="020B0604020202020204" pitchFamily="34" charset="0"/>
              <a:ea typeface="Times New Roman" panose="02020603050405020304" pitchFamily="18" charset="0"/>
              <a:cs typeface="Verdana" panose="020B0604030504040204" pitchFamily="34" charset="0"/>
            </a:endParaRPr>
          </a:p>
          <a:p>
            <a:pPr algn="just">
              <a:lnSpc>
                <a:spcPct val="150000"/>
              </a:lnSpc>
              <a:spcAft>
                <a:spcPts val="0"/>
              </a:spcAft>
            </a:pPr>
            <a:endParaRPr lang="tr-TR" sz="2000" b="1" dirty="0" smtClean="0">
              <a:latin typeface="Arial" panose="020B0604020202020204" pitchFamily="34" charset="0"/>
              <a:ea typeface="Times New Roman" panose="02020603050405020304" pitchFamily="18" charset="0"/>
              <a:cs typeface="Verdana" panose="020B0604030504040204" pitchFamily="34" charset="0"/>
            </a:endParaRPr>
          </a:p>
          <a:p>
            <a:pPr algn="just">
              <a:lnSpc>
                <a:spcPct val="150000"/>
              </a:lnSpc>
              <a:spcAft>
                <a:spcPts val="0"/>
              </a:spcAft>
            </a:pPr>
            <a:r>
              <a:rPr lang="tr-TR" sz="2000" b="1" dirty="0" smtClean="0">
                <a:latin typeface="Arial" panose="020B0604020202020204" pitchFamily="34" charset="0"/>
                <a:ea typeface="Times New Roman" panose="02020603050405020304" pitchFamily="18" charset="0"/>
                <a:cs typeface="Verdana" panose="020B0604030504040204" pitchFamily="34" charset="0"/>
              </a:rPr>
              <a:t>Bu </a:t>
            </a:r>
            <a:r>
              <a:rPr lang="tr-TR" sz="2000" b="1" dirty="0">
                <a:latin typeface="Arial" panose="020B0604020202020204" pitchFamily="34" charset="0"/>
                <a:ea typeface="Times New Roman" panose="02020603050405020304" pitchFamily="18" charset="0"/>
                <a:cs typeface="Verdana" panose="020B0604030504040204" pitchFamily="34" charset="0"/>
              </a:rPr>
              <a:t>şemaya göre, Osmanlı Devleti ile ilgili aşağıdaki sorulardan hangisinin cevabına ulaşılabilir?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A) Hangi devletlerle savaşmıştır?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B) Hangi bölgelerde savaşmıştır?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C) Hangi cephelerde başarısız olmuştur?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D) Hangi devletlere yardım etmiştir?</a:t>
            </a:r>
          </a:p>
        </p:txBody>
      </p:sp>
      <p:grpSp>
        <p:nvGrpSpPr>
          <p:cNvPr id="12" name="Group 41"/>
          <p:cNvGrpSpPr>
            <a:grpSpLocks/>
          </p:cNvGrpSpPr>
          <p:nvPr/>
        </p:nvGrpSpPr>
        <p:grpSpPr>
          <a:xfrm>
            <a:off x="11218545" y="701321"/>
            <a:ext cx="880110" cy="438150"/>
            <a:chOff x="0" y="0"/>
            <a:chExt cx="880744" cy="348615"/>
          </a:xfrm>
        </p:grpSpPr>
        <p:sp>
          <p:nvSpPr>
            <p:cNvPr id="13" name="Graphic 42"/>
            <p:cNvSpPr/>
            <p:nvPr/>
          </p:nvSpPr>
          <p:spPr>
            <a:xfrm>
              <a:off x="27584" y="27150"/>
              <a:ext cx="850900" cy="297815"/>
            </a:xfrm>
            <a:custGeom>
              <a:avLst/>
              <a:gdLst/>
              <a:ahLst/>
              <a:cxnLst/>
              <a:rect l="l" t="t" r="r" b="b"/>
              <a:pathLst>
                <a:path w="850900" h="297815">
                  <a:moveTo>
                    <a:pt x="850582" y="0"/>
                  </a:moveTo>
                  <a:lnTo>
                    <a:pt x="140296" y="0"/>
                  </a:lnTo>
                  <a:lnTo>
                    <a:pt x="95952" y="7152"/>
                  </a:lnTo>
                  <a:lnTo>
                    <a:pt x="57439" y="27069"/>
                  </a:lnTo>
                  <a:lnTo>
                    <a:pt x="27069" y="57439"/>
                  </a:lnTo>
                  <a:lnTo>
                    <a:pt x="7152" y="95952"/>
                  </a:lnTo>
                  <a:lnTo>
                    <a:pt x="0" y="140296"/>
                  </a:lnTo>
                  <a:lnTo>
                    <a:pt x="0" y="157391"/>
                  </a:lnTo>
                  <a:lnTo>
                    <a:pt x="7152" y="201735"/>
                  </a:lnTo>
                  <a:lnTo>
                    <a:pt x="27069" y="240248"/>
                  </a:lnTo>
                  <a:lnTo>
                    <a:pt x="57439" y="270618"/>
                  </a:lnTo>
                  <a:lnTo>
                    <a:pt x="95952" y="290535"/>
                  </a:lnTo>
                  <a:lnTo>
                    <a:pt x="140296" y="297688"/>
                  </a:lnTo>
                  <a:lnTo>
                    <a:pt x="850582" y="297688"/>
                  </a:lnTo>
                  <a:lnTo>
                    <a:pt x="850582" y="0"/>
                  </a:lnTo>
                  <a:close/>
                </a:path>
              </a:pathLst>
            </a:custGeom>
            <a:solidFill>
              <a:srgbClr val="FFCB04"/>
            </a:solidFill>
          </p:spPr>
          <p:txBody>
            <a:bodyPr wrap="square" lIns="0" tIns="0" rIns="0" bIns="0" rtlCol="0">
              <a:prstTxWarp prst="textNoShape">
                <a:avLst/>
              </a:prstTxWarp>
              <a:noAutofit/>
            </a:bodyPr>
            <a:lstStyle/>
            <a:p>
              <a:endParaRPr lang="tr-TR"/>
            </a:p>
          </p:txBody>
        </p:sp>
        <p:pic>
          <p:nvPicPr>
            <p:cNvPr id="14" name="Image 43"/>
            <p:cNvPicPr/>
            <p:nvPr/>
          </p:nvPicPr>
          <p:blipFill>
            <a:blip r:embed="rId6" cstate="print"/>
            <a:stretch>
              <a:fillRect/>
            </a:stretch>
          </p:blipFill>
          <p:spPr>
            <a:xfrm>
              <a:off x="59362" y="55366"/>
              <a:ext cx="237286" cy="237286"/>
            </a:xfrm>
            <a:prstGeom prst="rect">
              <a:avLst/>
            </a:prstGeom>
          </p:spPr>
        </p:pic>
        <p:sp>
          <p:nvSpPr>
            <p:cNvPr id="15" name="Graphic 44"/>
            <p:cNvSpPr/>
            <p:nvPr/>
          </p:nvSpPr>
          <p:spPr>
            <a:xfrm>
              <a:off x="2031" y="2031"/>
              <a:ext cx="876300" cy="344805"/>
            </a:xfrm>
            <a:custGeom>
              <a:avLst/>
              <a:gdLst/>
              <a:ahLst/>
              <a:cxnLst/>
              <a:rect l="l" t="t" r="r" b="b"/>
              <a:pathLst>
                <a:path w="876300" h="344805">
                  <a:moveTo>
                    <a:pt x="876134" y="0"/>
                  </a:moveTo>
                  <a:lnTo>
                    <a:pt x="171411" y="0"/>
                  </a:lnTo>
                  <a:lnTo>
                    <a:pt x="125844" y="6148"/>
                  </a:lnTo>
                  <a:lnTo>
                    <a:pt x="84898" y="23500"/>
                  </a:lnTo>
                  <a:lnTo>
                    <a:pt x="50206" y="50414"/>
                  </a:lnTo>
                  <a:lnTo>
                    <a:pt x="23403" y="85249"/>
                  </a:lnTo>
                  <a:lnTo>
                    <a:pt x="6123" y="126366"/>
                  </a:lnTo>
                  <a:lnTo>
                    <a:pt x="0" y="172123"/>
                  </a:lnTo>
                  <a:lnTo>
                    <a:pt x="6123" y="217879"/>
                  </a:lnTo>
                  <a:lnTo>
                    <a:pt x="23403" y="258996"/>
                  </a:lnTo>
                  <a:lnTo>
                    <a:pt x="50206" y="293831"/>
                  </a:lnTo>
                  <a:lnTo>
                    <a:pt x="84898" y="320746"/>
                  </a:lnTo>
                  <a:lnTo>
                    <a:pt x="125844" y="338097"/>
                  </a:lnTo>
                  <a:lnTo>
                    <a:pt x="171411" y="344246"/>
                  </a:lnTo>
                  <a:lnTo>
                    <a:pt x="876134" y="344246"/>
                  </a:lnTo>
                </a:path>
              </a:pathLst>
            </a:custGeom>
            <a:ln w="4064">
              <a:solidFill>
                <a:srgbClr val="A7A9AC"/>
              </a:solidFill>
              <a:prstDash val="solid"/>
            </a:ln>
          </p:spPr>
          <p:txBody>
            <a:bodyPr wrap="square" lIns="0" tIns="0" rIns="0" bIns="0" rtlCol="0">
              <a:prstTxWarp prst="textNoShape">
                <a:avLst/>
              </a:prstTxWarp>
              <a:noAutofit/>
            </a:bodyPr>
            <a:lstStyle/>
            <a:p>
              <a:endParaRPr lang="tr-TR"/>
            </a:p>
          </p:txBody>
        </p:sp>
        <p:sp>
          <p:nvSpPr>
            <p:cNvPr id="16" name="Textbox 45"/>
            <p:cNvSpPr txBox="1"/>
            <p:nvPr/>
          </p:nvSpPr>
          <p:spPr>
            <a:xfrm>
              <a:off x="0" y="0"/>
              <a:ext cx="880744" cy="348615"/>
            </a:xfrm>
            <a:prstGeom prst="rect">
              <a:avLst/>
            </a:prstGeom>
          </p:spPr>
          <p:txBody>
            <a:bodyPr wrap="square" lIns="0" tIns="0" rIns="0" bIns="0" rtlCol="0">
              <a:noAutofit/>
            </a:bodyPr>
            <a:lstStyle/>
            <a:p>
              <a:pPr marL="159385">
                <a:spcBef>
                  <a:spcPts val="790"/>
                </a:spcBef>
                <a:spcAft>
                  <a:spcPts val="0"/>
                </a:spcAft>
              </a:pPr>
              <a:r>
                <a:rPr lang="tr-TR" sz="800" spc="-50" dirty="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8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16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2023</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sp>
        <p:nvSpPr>
          <p:cNvPr id="17" name="Oval 16"/>
          <p:cNvSpPr/>
          <p:nvPr/>
        </p:nvSpPr>
        <p:spPr>
          <a:xfrm>
            <a:off x="675960" y="651716"/>
            <a:ext cx="818732" cy="78143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smtClean="0">
                <a:solidFill>
                  <a:schemeClr val="tx1"/>
                </a:solidFill>
              </a:rPr>
              <a:t>13</a:t>
            </a:r>
            <a:endParaRPr lang="tr-TR" sz="2800" b="1" dirty="0">
              <a:solidFill>
                <a:schemeClr val="tx1"/>
              </a:solidFill>
            </a:endParaRPr>
          </a:p>
        </p:txBody>
      </p:sp>
      <p:sp>
        <p:nvSpPr>
          <p:cNvPr id="18" name="Oval 17"/>
          <p:cNvSpPr/>
          <p:nvPr/>
        </p:nvSpPr>
        <p:spPr>
          <a:xfrm>
            <a:off x="1317354" y="5363308"/>
            <a:ext cx="354675" cy="30702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03525" y="770907"/>
            <a:ext cx="6825384" cy="3149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8430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4145" y="-98139"/>
            <a:ext cx="751153" cy="6956139"/>
          </a:xfrm>
          <a:prstGeom prst="rect">
            <a:avLst/>
          </a:prstGeom>
        </p:spPr>
      </p:pic>
      <p:sp>
        <p:nvSpPr>
          <p:cNvPr id="4" name="Yuvarlatılmış Dikdörtgen 3"/>
          <p:cNvSpPr/>
          <p:nvPr/>
        </p:nvSpPr>
        <p:spPr>
          <a:xfrm>
            <a:off x="301431" y="0"/>
            <a:ext cx="11890569" cy="648072"/>
          </a:xfrm>
          <a:prstGeom prst="roundRect">
            <a:avLst>
              <a:gd name="adj" fmla="val 50000"/>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chemeClr val="tx1"/>
                </a:solidFill>
                <a:latin typeface="Arial" panose="020B0604020202020204" pitchFamily="34" charset="0"/>
                <a:cs typeface="Arial" panose="020B0604020202020204" pitchFamily="34" charset="0"/>
              </a:rPr>
              <a:t>2018-2025 LGS </a:t>
            </a:r>
            <a:r>
              <a:rPr lang="tr-TR" sz="3600" b="1" dirty="0" smtClean="0">
                <a:solidFill>
                  <a:schemeClr val="tx1"/>
                </a:solidFill>
                <a:latin typeface="Arial" panose="020B0604020202020204" pitchFamily="34" charset="0"/>
                <a:cs typeface="Arial" panose="020B0604020202020204" pitchFamily="34" charset="0"/>
              </a:rPr>
              <a:t>2. </a:t>
            </a:r>
            <a:r>
              <a:rPr lang="tr-TR" sz="3600" b="1" dirty="0">
                <a:solidFill>
                  <a:schemeClr val="tx1"/>
                </a:solidFill>
                <a:latin typeface="Arial" panose="020B0604020202020204" pitchFamily="34" charset="0"/>
                <a:cs typeface="Arial" panose="020B0604020202020204" pitchFamily="34" charset="0"/>
              </a:rPr>
              <a:t>ÜNİTE ÇIKMIŞ SORULAR</a:t>
            </a:r>
          </a:p>
        </p:txBody>
      </p:sp>
      <p:pic>
        <p:nvPicPr>
          <p:cNvPr id="6" name="Resim 5"/>
          <p:cNvPicPr>
            <a:picLocks noChangeAspect="1"/>
          </p:cNvPicPr>
          <p:nvPr/>
        </p:nvPicPr>
        <p:blipFill>
          <a:blip r:embed="rId3">
            <a:extLst>
              <a:ext uri="{BEBA8EAE-BF5A-486C-A8C5-ECC9F3942E4B}">
                <a14:imgProps xmlns:a14="http://schemas.microsoft.com/office/drawing/2010/main">
                  <a14:imgLayer r:embed="rId4">
                    <a14:imgEffect>
                      <a14:backgroundRemoval t="2051" b="98730" l="977" r="97852"/>
                    </a14:imgEffect>
                  </a14:imgLayer>
                </a14:imgProps>
              </a:ext>
            </a:extLst>
          </a:blip>
          <a:stretch>
            <a:fillRect/>
          </a:stretch>
        </p:blipFill>
        <p:spPr>
          <a:xfrm>
            <a:off x="10697308" y="5363308"/>
            <a:ext cx="1494692" cy="1494692"/>
          </a:xfrm>
          <a:prstGeom prst="rect">
            <a:avLst/>
          </a:prstGeom>
        </p:spPr>
      </p:pic>
      <p:grpSp>
        <p:nvGrpSpPr>
          <p:cNvPr id="7" name="Grup 6"/>
          <p:cNvGrpSpPr/>
          <p:nvPr/>
        </p:nvGrpSpPr>
        <p:grpSpPr>
          <a:xfrm>
            <a:off x="517647" y="6391910"/>
            <a:ext cx="6391275" cy="466090"/>
            <a:chOff x="0" y="0"/>
            <a:chExt cx="6310215" cy="466090"/>
          </a:xfrm>
        </p:grpSpPr>
        <p:sp>
          <p:nvSpPr>
            <p:cNvPr id="8" name="Metin Kutusu 116"/>
            <p:cNvSpPr txBox="1">
              <a:spLocks noChangeArrowheads="1"/>
            </p:cNvSpPr>
            <p:nvPr/>
          </p:nvSpPr>
          <p:spPr bwMode="auto">
            <a:xfrm>
              <a:off x="0" y="0"/>
              <a:ext cx="6310215" cy="46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270510" marR="24765" algn="just">
                <a:lnSpc>
                  <a:spcPct val="150000"/>
                </a:lnSpc>
                <a:spcAft>
                  <a:spcPts val="0"/>
                </a:spcAft>
              </a:pPr>
              <a:r>
                <a:rPr lang="tr-TR" sz="900" b="1">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endParaRPr lang="tr-TR" sz="900">
                <a:effectLst/>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tr-TR" sz="1100">
                  <a:effectLst/>
                  <a:latin typeface="Verdana" panose="020B0604030504040204" pitchFamily="34" charset="0"/>
                  <a:ea typeface="Verdana" panose="020B0604030504040204" pitchFamily="34" charset="0"/>
                  <a:cs typeface="Verdana" panose="020B0604030504040204" pitchFamily="34" charset="0"/>
                </a:rPr>
                <a:t> </a:t>
              </a:r>
            </a:p>
          </p:txBody>
        </p:sp>
        <p:sp>
          <p:nvSpPr>
            <p:cNvPr id="9" name="Metin Kutusu 117"/>
            <p:cNvSpPr txBox="1"/>
            <p:nvPr/>
          </p:nvSpPr>
          <p:spPr>
            <a:xfrm>
              <a:off x="597065" y="45719"/>
              <a:ext cx="2466340" cy="32321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tr-TR" sz="1400" b="1" dirty="0" err="1">
                  <a:effectLst/>
                  <a:latin typeface="Arial" panose="020B0604020202020204" pitchFamily="34" charset="0"/>
                  <a:ea typeface="Verdana" panose="020B0604030504040204" pitchFamily="34" charset="0"/>
                  <a:cs typeface="Verdana" panose="020B0604030504040204" pitchFamily="34" charset="0"/>
                </a:rPr>
                <a:t>sosyalbilgilerinsesi</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pic>
        <p:nvPicPr>
          <p:cNvPr id="10" name="Picture 2"/>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3134" y="6391910"/>
            <a:ext cx="410845" cy="414655"/>
          </a:xfrm>
          <a:prstGeom prst="rect">
            <a:avLst/>
          </a:prstGeom>
          <a:noFill/>
          <a:ln>
            <a:noFill/>
          </a:ln>
          <a:effectLst/>
          <a:extLst/>
        </p:spPr>
      </p:pic>
      <p:sp>
        <p:nvSpPr>
          <p:cNvPr id="3" name="Dikdörtgen 2"/>
          <p:cNvSpPr/>
          <p:nvPr/>
        </p:nvSpPr>
        <p:spPr>
          <a:xfrm>
            <a:off x="1372387" y="1104598"/>
            <a:ext cx="10723857" cy="5539978"/>
          </a:xfrm>
          <a:prstGeom prst="rect">
            <a:avLst/>
          </a:prstGeom>
        </p:spPr>
        <p:txBody>
          <a:bodyPr wrap="square">
            <a:spAutoFit/>
          </a:bodyPr>
          <a:lstStyle/>
          <a:p>
            <a:pPr algn="just">
              <a:lnSpc>
                <a:spcPct val="150000"/>
              </a:lnSpc>
              <a:spcAft>
                <a:spcPts val="0"/>
              </a:spcAft>
            </a:pPr>
            <a:r>
              <a:rPr lang="tr-TR" dirty="0" smtClean="0">
                <a:latin typeface="Arial" panose="020B0604020202020204" pitchFamily="34" charset="0"/>
                <a:ea typeface="Times New Roman" panose="02020603050405020304" pitchFamily="18" charset="0"/>
                <a:cs typeface="Verdana" panose="020B0604030504040204" pitchFamily="34" charset="0"/>
              </a:rPr>
              <a:t>Çanakkale </a:t>
            </a:r>
            <a:r>
              <a:rPr lang="tr-TR" dirty="0">
                <a:latin typeface="Arial" panose="020B0604020202020204" pitchFamily="34" charset="0"/>
                <a:ea typeface="Times New Roman" panose="02020603050405020304" pitchFamily="18" charset="0"/>
                <a:cs typeface="Verdana" panose="020B0604030504040204" pitchFamily="34" charset="0"/>
              </a:rPr>
              <a:t>Zaferi; İtilaf Devletleri’nin savaşı kısa sürede kazanma planlarını suya düşürmüştür. Bu zaferle İtilaf Devletleri’nin Boğazları ele geçirmesi ve İstanbul’u işgali önlenmiştir. Hindistan’da İngiliz karşıtı gösteriler düzenlenmiş, müttefiklerinden yardım alamayan Rusya’da Bolşevik İhtilali gerçekleşmiş ve yeni yönetim savaştan çekilmiştir. Çanakkale Savaşları’ndan sonra Bulgaristan, İttifak Devletleri’nin yanında savaşa katılmıştır. Böylece Osmanlı Devleti ile müttefikleri arasında kara bağlantısı kurulmuştur.</a:t>
            </a:r>
          </a:p>
          <a:p>
            <a:pPr algn="just">
              <a:lnSpc>
                <a:spcPct val="150000"/>
              </a:lnSpc>
              <a:spcAft>
                <a:spcPts val="0"/>
              </a:spcAft>
            </a:pPr>
            <a:r>
              <a:rPr lang="tr-TR" b="1" dirty="0">
                <a:latin typeface="Arial" panose="020B0604020202020204" pitchFamily="34" charset="0"/>
                <a:ea typeface="Times New Roman" panose="02020603050405020304" pitchFamily="18" charset="0"/>
                <a:cs typeface="Verdana" panose="020B0604030504040204" pitchFamily="34" charset="0"/>
              </a:rPr>
              <a:t>Bu bilgilere göre,</a:t>
            </a:r>
          </a:p>
          <a:p>
            <a:pPr algn="just">
              <a:lnSpc>
                <a:spcPct val="150000"/>
              </a:lnSpc>
              <a:spcAft>
                <a:spcPts val="0"/>
              </a:spcAft>
            </a:pPr>
            <a:r>
              <a:rPr lang="tr-TR" dirty="0">
                <a:latin typeface="Arial" panose="020B0604020202020204" pitchFamily="34" charset="0"/>
                <a:ea typeface="Times New Roman" panose="02020603050405020304" pitchFamily="18" charset="0"/>
                <a:cs typeface="Verdana" panose="020B0604030504040204" pitchFamily="34" charset="0"/>
              </a:rPr>
              <a:t>I. Birinci Dünya Savaşı’nın süresinin uzaması</a:t>
            </a:r>
          </a:p>
          <a:p>
            <a:pPr algn="just">
              <a:lnSpc>
                <a:spcPct val="150000"/>
              </a:lnSpc>
              <a:spcAft>
                <a:spcPts val="0"/>
              </a:spcAft>
            </a:pPr>
            <a:r>
              <a:rPr lang="tr-TR" dirty="0">
                <a:latin typeface="Arial" panose="020B0604020202020204" pitchFamily="34" charset="0"/>
                <a:ea typeface="Times New Roman" panose="02020603050405020304" pitchFamily="18" charset="0"/>
                <a:cs typeface="Verdana" panose="020B0604030504040204" pitchFamily="34" charset="0"/>
              </a:rPr>
              <a:t>II. İtilaf Devletleri’nin müttefik kaybına uğraması</a:t>
            </a:r>
          </a:p>
          <a:p>
            <a:pPr algn="just">
              <a:lnSpc>
                <a:spcPct val="150000"/>
              </a:lnSpc>
              <a:spcAft>
                <a:spcPts val="0"/>
              </a:spcAft>
            </a:pPr>
            <a:r>
              <a:rPr lang="tr-TR" dirty="0">
                <a:latin typeface="Arial" panose="020B0604020202020204" pitchFamily="34" charset="0"/>
                <a:ea typeface="Times New Roman" panose="02020603050405020304" pitchFamily="18" charset="0"/>
                <a:cs typeface="Verdana" panose="020B0604030504040204" pitchFamily="34" charset="0"/>
              </a:rPr>
              <a:t>III. Osmanlı Devleti’nin savaş dışı kalması </a:t>
            </a:r>
          </a:p>
          <a:p>
            <a:pPr algn="just">
              <a:lnSpc>
                <a:spcPct val="150000"/>
              </a:lnSpc>
              <a:spcAft>
                <a:spcPts val="0"/>
              </a:spcAft>
            </a:pPr>
            <a:r>
              <a:rPr lang="tr-TR" dirty="0">
                <a:latin typeface="Arial" panose="020B0604020202020204" pitchFamily="34" charset="0"/>
                <a:ea typeface="Times New Roman" panose="02020603050405020304" pitchFamily="18" charset="0"/>
                <a:cs typeface="Verdana" panose="020B0604030504040204" pitchFamily="34" charset="0"/>
              </a:rPr>
              <a:t>IV. İngiltere’nin sömürgelerini kaybetmesi</a:t>
            </a:r>
          </a:p>
          <a:p>
            <a:pPr algn="just">
              <a:lnSpc>
                <a:spcPct val="150000"/>
              </a:lnSpc>
              <a:spcAft>
                <a:spcPts val="0"/>
              </a:spcAft>
            </a:pPr>
            <a:r>
              <a:rPr lang="tr-TR" b="1" dirty="0">
                <a:latin typeface="Arial" panose="020B0604020202020204" pitchFamily="34" charset="0"/>
                <a:ea typeface="Times New Roman" panose="02020603050405020304" pitchFamily="18" charset="0"/>
                <a:cs typeface="Verdana" panose="020B0604030504040204" pitchFamily="34" charset="0"/>
              </a:rPr>
              <a:t>sonuçlarından hangilerine Çanakkale Savaşları’nın neden olduğu söylenebilir?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A) I ve II 		</a:t>
            </a:r>
            <a:r>
              <a:rPr lang="tr-TR" sz="2000" dirty="0" smtClean="0">
                <a:latin typeface="Arial" panose="020B0604020202020204" pitchFamily="34" charset="0"/>
                <a:ea typeface="Times New Roman" panose="02020603050405020304" pitchFamily="18" charset="0"/>
                <a:cs typeface="Verdana" panose="020B0604030504040204" pitchFamily="34" charset="0"/>
              </a:rPr>
              <a:t>B</a:t>
            </a:r>
            <a:r>
              <a:rPr lang="tr-TR" sz="2000" dirty="0">
                <a:latin typeface="Arial" panose="020B0604020202020204" pitchFamily="34" charset="0"/>
                <a:ea typeface="Times New Roman" panose="02020603050405020304" pitchFamily="18" charset="0"/>
                <a:cs typeface="Verdana" panose="020B0604030504040204" pitchFamily="34" charset="0"/>
              </a:rPr>
              <a:t>) I ve </a:t>
            </a:r>
            <a:r>
              <a:rPr lang="tr-TR" sz="2000" dirty="0" smtClean="0">
                <a:latin typeface="Arial" panose="020B0604020202020204" pitchFamily="34" charset="0"/>
                <a:ea typeface="Times New Roman" panose="02020603050405020304" pitchFamily="18" charset="0"/>
                <a:cs typeface="Verdana" panose="020B0604030504040204" pitchFamily="34" charset="0"/>
              </a:rPr>
              <a:t>III	           C</a:t>
            </a:r>
            <a:r>
              <a:rPr lang="tr-TR" sz="2000" dirty="0">
                <a:latin typeface="Arial" panose="020B0604020202020204" pitchFamily="34" charset="0"/>
                <a:ea typeface="Times New Roman" panose="02020603050405020304" pitchFamily="18" charset="0"/>
                <a:cs typeface="Verdana" panose="020B0604030504040204" pitchFamily="34" charset="0"/>
              </a:rPr>
              <a:t>) II ve IV 	</a:t>
            </a:r>
            <a:r>
              <a:rPr lang="tr-TR" sz="2000" dirty="0" smtClean="0">
                <a:latin typeface="Arial" panose="020B0604020202020204" pitchFamily="34" charset="0"/>
                <a:ea typeface="Times New Roman" panose="02020603050405020304" pitchFamily="18" charset="0"/>
                <a:cs typeface="Verdana" panose="020B0604030504040204" pitchFamily="34" charset="0"/>
              </a:rPr>
              <a:t>          D</a:t>
            </a:r>
            <a:r>
              <a:rPr lang="tr-TR" sz="2000" dirty="0">
                <a:latin typeface="Arial" panose="020B0604020202020204" pitchFamily="34" charset="0"/>
                <a:ea typeface="Times New Roman" panose="02020603050405020304" pitchFamily="18" charset="0"/>
                <a:cs typeface="Verdana" panose="020B0604030504040204" pitchFamily="34" charset="0"/>
              </a:rPr>
              <a:t>) III ve IV</a:t>
            </a:r>
          </a:p>
        </p:txBody>
      </p:sp>
      <p:grpSp>
        <p:nvGrpSpPr>
          <p:cNvPr id="12" name="Group 41"/>
          <p:cNvGrpSpPr>
            <a:grpSpLocks/>
          </p:cNvGrpSpPr>
          <p:nvPr/>
        </p:nvGrpSpPr>
        <p:grpSpPr>
          <a:xfrm>
            <a:off x="11218545" y="701321"/>
            <a:ext cx="880110" cy="438150"/>
            <a:chOff x="0" y="0"/>
            <a:chExt cx="880744" cy="348615"/>
          </a:xfrm>
        </p:grpSpPr>
        <p:sp>
          <p:nvSpPr>
            <p:cNvPr id="13" name="Graphic 42"/>
            <p:cNvSpPr/>
            <p:nvPr/>
          </p:nvSpPr>
          <p:spPr>
            <a:xfrm>
              <a:off x="27584" y="27150"/>
              <a:ext cx="850900" cy="297815"/>
            </a:xfrm>
            <a:custGeom>
              <a:avLst/>
              <a:gdLst/>
              <a:ahLst/>
              <a:cxnLst/>
              <a:rect l="l" t="t" r="r" b="b"/>
              <a:pathLst>
                <a:path w="850900" h="297815">
                  <a:moveTo>
                    <a:pt x="850582" y="0"/>
                  </a:moveTo>
                  <a:lnTo>
                    <a:pt x="140296" y="0"/>
                  </a:lnTo>
                  <a:lnTo>
                    <a:pt x="95952" y="7152"/>
                  </a:lnTo>
                  <a:lnTo>
                    <a:pt x="57439" y="27069"/>
                  </a:lnTo>
                  <a:lnTo>
                    <a:pt x="27069" y="57439"/>
                  </a:lnTo>
                  <a:lnTo>
                    <a:pt x="7152" y="95952"/>
                  </a:lnTo>
                  <a:lnTo>
                    <a:pt x="0" y="140296"/>
                  </a:lnTo>
                  <a:lnTo>
                    <a:pt x="0" y="157391"/>
                  </a:lnTo>
                  <a:lnTo>
                    <a:pt x="7152" y="201735"/>
                  </a:lnTo>
                  <a:lnTo>
                    <a:pt x="27069" y="240248"/>
                  </a:lnTo>
                  <a:lnTo>
                    <a:pt x="57439" y="270618"/>
                  </a:lnTo>
                  <a:lnTo>
                    <a:pt x="95952" y="290535"/>
                  </a:lnTo>
                  <a:lnTo>
                    <a:pt x="140296" y="297688"/>
                  </a:lnTo>
                  <a:lnTo>
                    <a:pt x="850582" y="297688"/>
                  </a:lnTo>
                  <a:lnTo>
                    <a:pt x="850582" y="0"/>
                  </a:lnTo>
                  <a:close/>
                </a:path>
              </a:pathLst>
            </a:custGeom>
            <a:solidFill>
              <a:srgbClr val="FFCB04"/>
            </a:solidFill>
          </p:spPr>
          <p:txBody>
            <a:bodyPr wrap="square" lIns="0" tIns="0" rIns="0" bIns="0" rtlCol="0">
              <a:prstTxWarp prst="textNoShape">
                <a:avLst/>
              </a:prstTxWarp>
              <a:noAutofit/>
            </a:bodyPr>
            <a:lstStyle/>
            <a:p>
              <a:endParaRPr lang="tr-TR"/>
            </a:p>
          </p:txBody>
        </p:sp>
        <p:pic>
          <p:nvPicPr>
            <p:cNvPr id="14" name="Image 43"/>
            <p:cNvPicPr/>
            <p:nvPr/>
          </p:nvPicPr>
          <p:blipFill>
            <a:blip r:embed="rId6" cstate="print"/>
            <a:stretch>
              <a:fillRect/>
            </a:stretch>
          </p:blipFill>
          <p:spPr>
            <a:xfrm>
              <a:off x="59362" y="55366"/>
              <a:ext cx="237286" cy="237286"/>
            </a:xfrm>
            <a:prstGeom prst="rect">
              <a:avLst/>
            </a:prstGeom>
          </p:spPr>
        </p:pic>
        <p:sp>
          <p:nvSpPr>
            <p:cNvPr id="15" name="Graphic 44"/>
            <p:cNvSpPr/>
            <p:nvPr/>
          </p:nvSpPr>
          <p:spPr>
            <a:xfrm>
              <a:off x="2031" y="2031"/>
              <a:ext cx="876300" cy="344805"/>
            </a:xfrm>
            <a:custGeom>
              <a:avLst/>
              <a:gdLst/>
              <a:ahLst/>
              <a:cxnLst/>
              <a:rect l="l" t="t" r="r" b="b"/>
              <a:pathLst>
                <a:path w="876300" h="344805">
                  <a:moveTo>
                    <a:pt x="876134" y="0"/>
                  </a:moveTo>
                  <a:lnTo>
                    <a:pt x="171411" y="0"/>
                  </a:lnTo>
                  <a:lnTo>
                    <a:pt x="125844" y="6148"/>
                  </a:lnTo>
                  <a:lnTo>
                    <a:pt x="84898" y="23500"/>
                  </a:lnTo>
                  <a:lnTo>
                    <a:pt x="50206" y="50414"/>
                  </a:lnTo>
                  <a:lnTo>
                    <a:pt x="23403" y="85249"/>
                  </a:lnTo>
                  <a:lnTo>
                    <a:pt x="6123" y="126366"/>
                  </a:lnTo>
                  <a:lnTo>
                    <a:pt x="0" y="172123"/>
                  </a:lnTo>
                  <a:lnTo>
                    <a:pt x="6123" y="217879"/>
                  </a:lnTo>
                  <a:lnTo>
                    <a:pt x="23403" y="258996"/>
                  </a:lnTo>
                  <a:lnTo>
                    <a:pt x="50206" y="293831"/>
                  </a:lnTo>
                  <a:lnTo>
                    <a:pt x="84898" y="320746"/>
                  </a:lnTo>
                  <a:lnTo>
                    <a:pt x="125844" y="338097"/>
                  </a:lnTo>
                  <a:lnTo>
                    <a:pt x="171411" y="344246"/>
                  </a:lnTo>
                  <a:lnTo>
                    <a:pt x="876134" y="344246"/>
                  </a:lnTo>
                </a:path>
              </a:pathLst>
            </a:custGeom>
            <a:ln w="4064">
              <a:solidFill>
                <a:srgbClr val="A7A9AC"/>
              </a:solidFill>
              <a:prstDash val="solid"/>
            </a:ln>
          </p:spPr>
          <p:txBody>
            <a:bodyPr wrap="square" lIns="0" tIns="0" rIns="0" bIns="0" rtlCol="0">
              <a:prstTxWarp prst="textNoShape">
                <a:avLst/>
              </a:prstTxWarp>
              <a:noAutofit/>
            </a:bodyPr>
            <a:lstStyle/>
            <a:p>
              <a:endParaRPr lang="tr-TR"/>
            </a:p>
          </p:txBody>
        </p:sp>
        <p:sp>
          <p:nvSpPr>
            <p:cNvPr id="16" name="Textbox 45"/>
            <p:cNvSpPr txBox="1"/>
            <p:nvPr/>
          </p:nvSpPr>
          <p:spPr>
            <a:xfrm>
              <a:off x="0" y="0"/>
              <a:ext cx="880744" cy="348615"/>
            </a:xfrm>
            <a:prstGeom prst="rect">
              <a:avLst/>
            </a:prstGeom>
          </p:spPr>
          <p:txBody>
            <a:bodyPr wrap="square" lIns="0" tIns="0" rIns="0" bIns="0" rtlCol="0">
              <a:noAutofit/>
            </a:bodyPr>
            <a:lstStyle/>
            <a:p>
              <a:pPr marL="159385">
                <a:spcBef>
                  <a:spcPts val="790"/>
                </a:spcBef>
                <a:spcAft>
                  <a:spcPts val="0"/>
                </a:spcAft>
              </a:pPr>
              <a:r>
                <a:rPr lang="tr-TR" sz="800" spc="-50" dirty="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8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16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2023</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sp>
        <p:nvSpPr>
          <p:cNvPr id="17" name="Oval 16"/>
          <p:cNvSpPr/>
          <p:nvPr/>
        </p:nvSpPr>
        <p:spPr>
          <a:xfrm>
            <a:off x="675960" y="651716"/>
            <a:ext cx="818732" cy="78143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smtClean="0">
                <a:solidFill>
                  <a:schemeClr val="tx1"/>
                </a:solidFill>
              </a:rPr>
              <a:t>14</a:t>
            </a:r>
            <a:endParaRPr lang="tr-TR" sz="2800" b="1" dirty="0">
              <a:solidFill>
                <a:schemeClr val="tx1"/>
              </a:solidFill>
            </a:endParaRPr>
          </a:p>
        </p:txBody>
      </p:sp>
      <p:sp>
        <p:nvSpPr>
          <p:cNvPr id="18" name="Oval 17"/>
          <p:cNvSpPr/>
          <p:nvPr/>
        </p:nvSpPr>
        <p:spPr>
          <a:xfrm>
            <a:off x="1317354" y="6238395"/>
            <a:ext cx="354675" cy="30702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510459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4145" y="-98139"/>
            <a:ext cx="751153" cy="6956139"/>
          </a:xfrm>
          <a:prstGeom prst="rect">
            <a:avLst/>
          </a:prstGeom>
        </p:spPr>
      </p:pic>
      <p:sp>
        <p:nvSpPr>
          <p:cNvPr id="4" name="Yuvarlatılmış Dikdörtgen 3"/>
          <p:cNvSpPr/>
          <p:nvPr/>
        </p:nvSpPr>
        <p:spPr>
          <a:xfrm>
            <a:off x="301431" y="0"/>
            <a:ext cx="11890569" cy="648072"/>
          </a:xfrm>
          <a:prstGeom prst="roundRect">
            <a:avLst>
              <a:gd name="adj" fmla="val 50000"/>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chemeClr val="tx1"/>
                </a:solidFill>
                <a:latin typeface="Arial" panose="020B0604020202020204" pitchFamily="34" charset="0"/>
                <a:cs typeface="Arial" panose="020B0604020202020204" pitchFamily="34" charset="0"/>
              </a:rPr>
              <a:t>2018-2025 LGS </a:t>
            </a:r>
            <a:r>
              <a:rPr lang="tr-TR" sz="3600" b="1" dirty="0" smtClean="0">
                <a:solidFill>
                  <a:schemeClr val="tx1"/>
                </a:solidFill>
                <a:latin typeface="Arial" panose="020B0604020202020204" pitchFamily="34" charset="0"/>
                <a:cs typeface="Arial" panose="020B0604020202020204" pitchFamily="34" charset="0"/>
              </a:rPr>
              <a:t>2. </a:t>
            </a:r>
            <a:r>
              <a:rPr lang="tr-TR" sz="3600" b="1" dirty="0">
                <a:solidFill>
                  <a:schemeClr val="tx1"/>
                </a:solidFill>
                <a:latin typeface="Arial" panose="020B0604020202020204" pitchFamily="34" charset="0"/>
                <a:cs typeface="Arial" panose="020B0604020202020204" pitchFamily="34" charset="0"/>
              </a:rPr>
              <a:t>ÜNİTE ÇIKMIŞ SORULAR</a:t>
            </a:r>
          </a:p>
        </p:txBody>
      </p:sp>
      <p:pic>
        <p:nvPicPr>
          <p:cNvPr id="6" name="Resim 5"/>
          <p:cNvPicPr>
            <a:picLocks noChangeAspect="1"/>
          </p:cNvPicPr>
          <p:nvPr/>
        </p:nvPicPr>
        <p:blipFill>
          <a:blip r:embed="rId3">
            <a:extLst>
              <a:ext uri="{BEBA8EAE-BF5A-486C-A8C5-ECC9F3942E4B}">
                <a14:imgProps xmlns:a14="http://schemas.microsoft.com/office/drawing/2010/main">
                  <a14:imgLayer r:embed="rId4">
                    <a14:imgEffect>
                      <a14:backgroundRemoval t="2051" b="98730" l="977" r="97852"/>
                    </a14:imgEffect>
                  </a14:imgLayer>
                </a14:imgProps>
              </a:ext>
            </a:extLst>
          </a:blip>
          <a:stretch>
            <a:fillRect/>
          </a:stretch>
        </p:blipFill>
        <p:spPr>
          <a:xfrm>
            <a:off x="10697308" y="5363308"/>
            <a:ext cx="1494692" cy="1494692"/>
          </a:xfrm>
          <a:prstGeom prst="rect">
            <a:avLst/>
          </a:prstGeom>
        </p:spPr>
      </p:pic>
      <p:grpSp>
        <p:nvGrpSpPr>
          <p:cNvPr id="7" name="Grup 6"/>
          <p:cNvGrpSpPr/>
          <p:nvPr/>
        </p:nvGrpSpPr>
        <p:grpSpPr>
          <a:xfrm>
            <a:off x="517647" y="6369165"/>
            <a:ext cx="6391275" cy="466090"/>
            <a:chOff x="0" y="0"/>
            <a:chExt cx="6310215" cy="466090"/>
          </a:xfrm>
        </p:grpSpPr>
        <p:sp>
          <p:nvSpPr>
            <p:cNvPr id="8" name="Metin Kutusu 116"/>
            <p:cNvSpPr txBox="1">
              <a:spLocks noChangeArrowheads="1"/>
            </p:cNvSpPr>
            <p:nvPr/>
          </p:nvSpPr>
          <p:spPr bwMode="auto">
            <a:xfrm>
              <a:off x="0" y="0"/>
              <a:ext cx="6310215" cy="46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270510" marR="24765" algn="just">
                <a:lnSpc>
                  <a:spcPct val="150000"/>
                </a:lnSpc>
                <a:spcAft>
                  <a:spcPts val="0"/>
                </a:spcAft>
              </a:pPr>
              <a:r>
                <a:rPr lang="tr-TR" sz="900" b="1">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endParaRPr lang="tr-TR" sz="900">
                <a:effectLst/>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tr-TR" sz="1100">
                  <a:effectLst/>
                  <a:latin typeface="Verdana" panose="020B0604030504040204" pitchFamily="34" charset="0"/>
                  <a:ea typeface="Verdana" panose="020B0604030504040204" pitchFamily="34" charset="0"/>
                  <a:cs typeface="Verdana" panose="020B0604030504040204" pitchFamily="34" charset="0"/>
                </a:rPr>
                <a:t> </a:t>
              </a:r>
            </a:p>
          </p:txBody>
        </p:sp>
        <p:sp>
          <p:nvSpPr>
            <p:cNvPr id="9" name="Metin Kutusu 117"/>
            <p:cNvSpPr txBox="1"/>
            <p:nvPr/>
          </p:nvSpPr>
          <p:spPr>
            <a:xfrm>
              <a:off x="597065" y="45719"/>
              <a:ext cx="2466340" cy="32321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tr-TR" sz="1400" b="1" dirty="0" err="1">
                  <a:effectLst/>
                  <a:latin typeface="Arial" panose="020B0604020202020204" pitchFamily="34" charset="0"/>
                  <a:ea typeface="Verdana" panose="020B0604030504040204" pitchFamily="34" charset="0"/>
                  <a:cs typeface="Verdana" panose="020B0604030504040204" pitchFamily="34" charset="0"/>
                </a:rPr>
                <a:t>sosyalbilgilerinsesi</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pic>
        <p:nvPicPr>
          <p:cNvPr id="10" name="Picture 2"/>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3134" y="6391910"/>
            <a:ext cx="410845" cy="414655"/>
          </a:xfrm>
          <a:prstGeom prst="rect">
            <a:avLst/>
          </a:prstGeom>
          <a:noFill/>
          <a:ln>
            <a:noFill/>
          </a:ln>
          <a:effectLst/>
          <a:extLst/>
        </p:spPr>
      </p:pic>
      <p:sp>
        <p:nvSpPr>
          <p:cNvPr id="3" name="Dikdörtgen 2"/>
          <p:cNvSpPr/>
          <p:nvPr/>
        </p:nvSpPr>
        <p:spPr>
          <a:xfrm>
            <a:off x="1372387" y="1104598"/>
            <a:ext cx="10723857" cy="5027017"/>
          </a:xfrm>
          <a:prstGeom prst="rect">
            <a:avLst/>
          </a:prstGeom>
        </p:spPr>
        <p:txBody>
          <a:bodyPr wrap="square">
            <a:spAutoFit/>
          </a:bodyPr>
          <a:lstStyle/>
          <a:p>
            <a:pPr algn="just">
              <a:lnSpc>
                <a:spcPct val="150000"/>
              </a:lnSpc>
              <a:spcAft>
                <a:spcPts val="0"/>
              </a:spcAft>
            </a:pPr>
            <a:r>
              <a:rPr lang="tr-TR" dirty="0">
                <a:latin typeface="Arial" panose="020B0604020202020204" pitchFamily="34" charset="0"/>
                <a:ea typeface="Times New Roman" panose="02020603050405020304" pitchFamily="18" charset="0"/>
                <a:cs typeface="Verdana" panose="020B0604030504040204" pitchFamily="34" charset="0"/>
              </a:rPr>
              <a:t>Mondros Ateşkes Antlaşması şartlarının yerine getirilip getirilmediğini denetleyen İngiliz Subay </a:t>
            </a:r>
            <a:r>
              <a:rPr lang="tr-TR" dirty="0" err="1">
                <a:latin typeface="Arial" panose="020B0604020202020204" pitchFamily="34" charset="0"/>
                <a:ea typeface="Times New Roman" panose="02020603050405020304" pitchFamily="18" charset="0"/>
                <a:cs typeface="Verdana" panose="020B0604030504040204" pitchFamily="34" charset="0"/>
              </a:rPr>
              <a:t>Alfred</a:t>
            </a:r>
            <a:r>
              <a:rPr lang="tr-TR" dirty="0">
                <a:latin typeface="Arial" panose="020B0604020202020204" pitchFamily="34" charset="0"/>
                <a:ea typeface="Times New Roman" panose="02020603050405020304" pitchFamily="18" charset="0"/>
                <a:cs typeface="Verdana" panose="020B0604030504040204" pitchFamily="34" charset="0"/>
              </a:rPr>
              <a:t> Rawlinson 9 Temmuz 1919’da Mustafa Kemal Paşa ile Erzurum’da bir görüşme yapmıştır. Bu görüşmede Erzurum Kongresi’nin toplanması fikrinden vazgeçilmezse kuvvet kullanılarak buna engel olunacağı tehdidinde bulunmuştur. Mustafa Kemal Paşa ise “kongrenin muhakkak toplanacağını, milletin buna karar verdiğini, İngiltere hükûmetinden ve Rawlinson’dan müsaade istenmediğini, Türk milletinin mecburi ve zaruri olarak, kuvvete kuvvetle karşı koyarak milletin kararını yerine getireceğini, ne pahasına olursa olsun kongrenin toplanacağını” kesin olarak belirtmiştir.</a:t>
            </a:r>
          </a:p>
          <a:p>
            <a:pPr algn="just">
              <a:lnSpc>
                <a:spcPct val="150000"/>
              </a:lnSpc>
              <a:spcAft>
                <a:spcPts val="0"/>
              </a:spcAft>
            </a:pPr>
            <a:r>
              <a:rPr lang="tr-TR" b="1" dirty="0">
                <a:latin typeface="Arial" panose="020B0604020202020204" pitchFamily="34" charset="0"/>
                <a:ea typeface="Times New Roman" panose="02020603050405020304" pitchFamily="18" charset="0"/>
                <a:cs typeface="Verdana" panose="020B0604030504040204" pitchFamily="34" charset="0"/>
              </a:rPr>
              <a:t>Erzurum Kongresi öncesi yaşanan bu gelişmelerle ilgili aşağıdakilerden hangisi </a:t>
            </a:r>
            <a:r>
              <a:rPr lang="tr-TR" b="1" u="sng" dirty="0">
                <a:latin typeface="Arial" panose="020B0604020202020204" pitchFamily="34" charset="0"/>
                <a:ea typeface="Times New Roman" panose="02020603050405020304" pitchFamily="18" charset="0"/>
                <a:cs typeface="Verdana" panose="020B0604030504040204" pitchFamily="34" charset="0"/>
              </a:rPr>
              <a:t>söylenemez?</a:t>
            </a:r>
          </a:p>
          <a:p>
            <a:pPr algn="just">
              <a:lnSpc>
                <a:spcPct val="150000"/>
              </a:lnSpc>
              <a:spcAft>
                <a:spcPts val="0"/>
              </a:spcAft>
            </a:pPr>
            <a:r>
              <a:rPr lang="tr-TR" dirty="0">
                <a:latin typeface="Arial" panose="020B0604020202020204" pitchFamily="34" charset="0"/>
                <a:ea typeface="Times New Roman" panose="02020603050405020304" pitchFamily="18" charset="0"/>
                <a:cs typeface="Verdana" panose="020B0604030504040204" pitchFamily="34" charset="0"/>
              </a:rPr>
              <a:t>A) İtilaf Devletleri, Türk milletinin örgütlenmesinin önüne geçmek istemiştir.</a:t>
            </a:r>
          </a:p>
          <a:p>
            <a:pPr algn="just">
              <a:lnSpc>
                <a:spcPct val="150000"/>
              </a:lnSpc>
              <a:spcAft>
                <a:spcPts val="0"/>
              </a:spcAft>
            </a:pPr>
            <a:r>
              <a:rPr lang="tr-TR" dirty="0">
                <a:latin typeface="Arial" panose="020B0604020202020204" pitchFamily="34" charset="0"/>
                <a:ea typeface="Times New Roman" panose="02020603050405020304" pitchFamily="18" charset="0"/>
                <a:cs typeface="Verdana" panose="020B0604030504040204" pitchFamily="34" charset="0"/>
              </a:rPr>
              <a:t>B) Mustafa Kemal Paşa, baskı ve zorlamalara karşı kararlılık göstermiştir.</a:t>
            </a:r>
          </a:p>
          <a:p>
            <a:pPr algn="just">
              <a:lnSpc>
                <a:spcPct val="150000"/>
              </a:lnSpc>
              <a:spcAft>
                <a:spcPts val="0"/>
              </a:spcAft>
            </a:pPr>
            <a:r>
              <a:rPr lang="tr-TR" dirty="0">
                <a:latin typeface="Arial" panose="020B0604020202020204" pitchFamily="34" charset="0"/>
                <a:ea typeface="Times New Roman" panose="02020603050405020304" pitchFamily="18" charset="0"/>
                <a:cs typeface="Verdana" panose="020B0604030504040204" pitchFamily="34" charset="0"/>
              </a:rPr>
              <a:t>C) Anadolu’daki direniş hareketi, İngiliz hükûmetinin tehditleriyle engellenmiştir.</a:t>
            </a:r>
          </a:p>
          <a:p>
            <a:pPr algn="just">
              <a:lnSpc>
                <a:spcPct val="150000"/>
              </a:lnSpc>
              <a:spcAft>
                <a:spcPts val="0"/>
              </a:spcAft>
            </a:pPr>
            <a:r>
              <a:rPr lang="tr-TR" dirty="0">
                <a:latin typeface="Arial" panose="020B0604020202020204" pitchFamily="34" charset="0"/>
                <a:ea typeface="Times New Roman" panose="02020603050405020304" pitchFamily="18" charset="0"/>
                <a:cs typeface="Verdana" panose="020B0604030504040204" pitchFamily="34" charset="0"/>
              </a:rPr>
              <a:t>D) Kongrenin toplanma kararı, millet iradesine dayandırılmıştır. </a:t>
            </a:r>
          </a:p>
        </p:txBody>
      </p:sp>
      <p:grpSp>
        <p:nvGrpSpPr>
          <p:cNvPr id="12" name="Group 41"/>
          <p:cNvGrpSpPr>
            <a:grpSpLocks/>
          </p:cNvGrpSpPr>
          <p:nvPr/>
        </p:nvGrpSpPr>
        <p:grpSpPr>
          <a:xfrm>
            <a:off x="11218545" y="701321"/>
            <a:ext cx="880110" cy="438150"/>
            <a:chOff x="0" y="0"/>
            <a:chExt cx="880744" cy="348615"/>
          </a:xfrm>
        </p:grpSpPr>
        <p:sp>
          <p:nvSpPr>
            <p:cNvPr id="13" name="Graphic 42"/>
            <p:cNvSpPr/>
            <p:nvPr/>
          </p:nvSpPr>
          <p:spPr>
            <a:xfrm>
              <a:off x="27584" y="27150"/>
              <a:ext cx="850900" cy="297815"/>
            </a:xfrm>
            <a:custGeom>
              <a:avLst/>
              <a:gdLst/>
              <a:ahLst/>
              <a:cxnLst/>
              <a:rect l="l" t="t" r="r" b="b"/>
              <a:pathLst>
                <a:path w="850900" h="297815">
                  <a:moveTo>
                    <a:pt x="850582" y="0"/>
                  </a:moveTo>
                  <a:lnTo>
                    <a:pt x="140296" y="0"/>
                  </a:lnTo>
                  <a:lnTo>
                    <a:pt x="95952" y="7152"/>
                  </a:lnTo>
                  <a:lnTo>
                    <a:pt x="57439" y="27069"/>
                  </a:lnTo>
                  <a:lnTo>
                    <a:pt x="27069" y="57439"/>
                  </a:lnTo>
                  <a:lnTo>
                    <a:pt x="7152" y="95952"/>
                  </a:lnTo>
                  <a:lnTo>
                    <a:pt x="0" y="140296"/>
                  </a:lnTo>
                  <a:lnTo>
                    <a:pt x="0" y="157391"/>
                  </a:lnTo>
                  <a:lnTo>
                    <a:pt x="7152" y="201735"/>
                  </a:lnTo>
                  <a:lnTo>
                    <a:pt x="27069" y="240248"/>
                  </a:lnTo>
                  <a:lnTo>
                    <a:pt x="57439" y="270618"/>
                  </a:lnTo>
                  <a:lnTo>
                    <a:pt x="95952" y="290535"/>
                  </a:lnTo>
                  <a:lnTo>
                    <a:pt x="140296" y="297688"/>
                  </a:lnTo>
                  <a:lnTo>
                    <a:pt x="850582" y="297688"/>
                  </a:lnTo>
                  <a:lnTo>
                    <a:pt x="850582" y="0"/>
                  </a:lnTo>
                  <a:close/>
                </a:path>
              </a:pathLst>
            </a:custGeom>
            <a:solidFill>
              <a:srgbClr val="FFCB04"/>
            </a:solidFill>
          </p:spPr>
          <p:txBody>
            <a:bodyPr wrap="square" lIns="0" tIns="0" rIns="0" bIns="0" rtlCol="0">
              <a:prstTxWarp prst="textNoShape">
                <a:avLst/>
              </a:prstTxWarp>
              <a:noAutofit/>
            </a:bodyPr>
            <a:lstStyle/>
            <a:p>
              <a:endParaRPr lang="tr-TR"/>
            </a:p>
          </p:txBody>
        </p:sp>
        <p:pic>
          <p:nvPicPr>
            <p:cNvPr id="14" name="Image 43"/>
            <p:cNvPicPr/>
            <p:nvPr/>
          </p:nvPicPr>
          <p:blipFill>
            <a:blip r:embed="rId6" cstate="print"/>
            <a:stretch>
              <a:fillRect/>
            </a:stretch>
          </p:blipFill>
          <p:spPr>
            <a:xfrm>
              <a:off x="59362" y="55366"/>
              <a:ext cx="237286" cy="237286"/>
            </a:xfrm>
            <a:prstGeom prst="rect">
              <a:avLst/>
            </a:prstGeom>
          </p:spPr>
        </p:pic>
        <p:sp>
          <p:nvSpPr>
            <p:cNvPr id="15" name="Graphic 44"/>
            <p:cNvSpPr/>
            <p:nvPr/>
          </p:nvSpPr>
          <p:spPr>
            <a:xfrm>
              <a:off x="2031" y="2031"/>
              <a:ext cx="876300" cy="344805"/>
            </a:xfrm>
            <a:custGeom>
              <a:avLst/>
              <a:gdLst/>
              <a:ahLst/>
              <a:cxnLst/>
              <a:rect l="l" t="t" r="r" b="b"/>
              <a:pathLst>
                <a:path w="876300" h="344805">
                  <a:moveTo>
                    <a:pt x="876134" y="0"/>
                  </a:moveTo>
                  <a:lnTo>
                    <a:pt x="171411" y="0"/>
                  </a:lnTo>
                  <a:lnTo>
                    <a:pt x="125844" y="6148"/>
                  </a:lnTo>
                  <a:lnTo>
                    <a:pt x="84898" y="23500"/>
                  </a:lnTo>
                  <a:lnTo>
                    <a:pt x="50206" y="50414"/>
                  </a:lnTo>
                  <a:lnTo>
                    <a:pt x="23403" y="85249"/>
                  </a:lnTo>
                  <a:lnTo>
                    <a:pt x="6123" y="126366"/>
                  </a:lnTo>
                  <a:lnTo>
                    <a:pt x="0" y="172123"/>
                  </a:lnTo>
                  <a:lnTo>
                    <a:pt x="6123" y="217879"/>
                  </a:lnTo>
                  <a:lnTo>
                    <a:pt x="23403" y="258996"/>
                  </a:lnTo>
                  <a:lnTo>
                    <a:pt x="50206" y="293831"/>
                  </a:lnTo>
                  <a:lnTo>
                    <a:pt x="84898" y="320746"/>
                  </a:lnTo>
                  <a:lnTo>
                    <a:pt x="125844" y="338097"/>
                  </a:lnTo>
                  <a:lnTo>
                    <a:pt x="171411" y="344246"/>
                  </a:lnTo>
                  <a:lnTo>
                    <a:pt x="876134" y="344246"/>
                  </a:lnTo>
                </a:path>
              </a:pathLst>
            </a:custGeom>
            <a:ln w="4064">
              <a:solidFill>
                <a:srgbClr val="A7A9AC"/>
              </a:solidFill>
              <a:prstDash val="solid"/>
            </a:ln>
          </p:spPr>
          <p:txBody>
            <a:bodyPr wrap="square" lIns="0" tIns="0" rIns="0" bIns="0" rtlCol="0">
              <a:prstTxWarp prst="textNoShape">
                <a:avLst/>
              </a:prstTxWarp>
              <a:noAutofit/>
            </a:bodyPr>
            <a:lstStyle/>
            <a:p>
              <a:endParaRPr lang="tr-TR"/>
            </a:p>
          </p:txBody>
        </p:sp>
        <p:sp>
          <p:nvSpPr>
            <p:cNvPr id="16" name="Textbox 45"/>
            <p:cNvSpPr txBox="1"/>
            <p:nvPr/>
          </p:nvSpPr>
          <p:spPr>
            <a:xfrm>
              <a:off x="0" y="0"/>
              <a:ext cx="880744" cy="348615"/>
            </a:xfrm>
            <a:prstGeom prst="rect">
              <a:avLst/>
            </a:prstGeom>
          </p:spPr>
          <p:txBody>
            <a:bodyPr wrap="square" lIns="0" tIns="0" rIns="0" bIns="0" rtlCol="0">
              <a:noAutofit/>
            </a:bodyPr>
            <a:lstStyle/>
            <a:p>
              <a:pPr marL="159385">
                <a:spcBef>
                  <a:spcPts val="790"/>
                </a:spcBef>
                <a:spcAft>
                  <a:spcPts val="0"/>
                </a:spcAft>
              </a:pPr>
              <a:r>
                <a:rPr lang="tr-TR" sz="800" spc="-50" dirty="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8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16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2023</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sp>
        <p:nvSpPr>
          <p:cNvPr id="17" name="Oval 16"/>
          <p:cNvSpPr/>
          <p:nvPr/>
        </p:nvSpPr>
        <p:spPr>
          <a:xfrm>
            <a:off x="675960" y="651716"/>
            <a:ext cx="818732" cy="78143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smtClean="0">
                <a:solidFill>
                  <a:schemeClr val="tx1"/>
                </a:solidFill>
              </a:rPr>
              <a:t>15</a:t>
            </a:r>
            <a:endParaRPr lang="tr-TR" sz="2800" b="1" dirty="0">
              <a:solidFill>
                <a:schemeClr val="tx1"/>
              </a:solidFill>
            </a:endParaRPr>
          </a:p>
        </p:txBody>
      </p:sp>
      <p:sp>
        <p:nvSpPr>
          <p:cNvPr id="18" name="Oval 17"/>
          <p:cNvSpPr/>
          <p:nvPr/>
        </p:nvSpPr>
        <p:spPr>
          <a:xfrm>
            <a:off x="1369975" y="5329749"/>
            <a:ext cx="354675" cy="30702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245187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4145" y="-98139"/>
            <a:ext cx="751153" cy="6956139"/>
          </a:xfrm>
          <a:prstGeom prst="rect">
            <a:avLst/>
          </a:prstGeom>
        </p:spPr>
      </p:pic>
      <p:sp>
        <p:nvSpPr>
          <p:cNvPr id="4" name="Yuvarlatılmış Dikdörtgen 3"/>
          <p:cNvSpPr/>
          <p:nvPr/>
        </p:nvSpPr>
        <p:spPr>
          <a:xfrm>
            <a:off x="301431" y="0"/>
            <a:ext cx="11890569" cy="648072"/>
          </a:xfrm>
          <a:prstGeom prst="roundRect">
            <a:avLst>
              <a:gd name="adj" fmla="val 50000"/>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chemeClr val="tx1"/>
                </a:solidFill>
                <a:latin typeface="Arial" panose="020B0604020202020204" pitchFamily="34" charset="0"/>
                <a:cs typeface="Arial" panose="020B0604020202020204" pitchFamily="34" charset="0"/>
              </a:rPr>
              <a:t>2018-2025 LGS </a:t>
            </a:r>
            <a:r>
              <a:rPr lang="tr-TR" sz="3600" b="1" dirty="0" smtClean="0">
                <a:solidFill>
                  <a:schemeClr val="tx1"/>
                </a:solidFill>
                <a:latin typeface="Arial" panose="020B0604020202020204" pitchFamily="34" charset="0"/>
                <a:cs typeface="Arial" panose="020B0604020202020204" pitchFamily="34" charset="0"/>
              </a:rPr>
              <a:t>2. </a:t>
            </a:r>
            <a:r>
              <a:rPr lang="tr-TR" sz="3600" b="1" dirty="0">
                <a:solidFill>
                  <a:schemeClr val="tx1"/>
                </a:solidFill>
                <a:latin typeface="Arial" panose="020B0604020202020204" pitchFamily="34" charset="0"/>
                <a:cs typeface="Arial" panose="020B0604020202020204" pitchFamily="34" charset="0"/>
              </a:rPr>
              <a:t>ÜNİTE ÇIKMIŞ SORULAR</a:t>
            </a:r>
          </a:p>
        </p:txBody>
      </p:sp>
      <p:pic>
        <p:nvPicPr>
          <p:cNvPr id="6" name="Resim 5"/>
          <p:cNvPicPr>
            <a:picLocks noChangeAspect="1"/>
          </p:cNvPicPr>
          <p:nvPr/>
        </p:nvPicPr>
        <p:blipFill>
          <a:blip r:embed="rId3">
            <a:extLst>
              <a:ext uri="{BEBA8EAE-BF5A-486C-A8C5-ECC9F3942E4B}">
                <a14:imgProps xmlns:a14="http://schemas.microsoft.com/office/drawing/2010/main">
                  <a14:imgLayer r:embed="rId4">
                    <a14:imgEffect>
                      <a14:backgroundRemoval t="2051" b="98730" l="977" r="97852"/>
                    </a14:imgEffect>
                  </a14:imgLayer>
                </a14:imgProps>
              </a:ext>
            </a:extLst>
          </a:blip>
          <a:stretch>
            <a:fillRect/>
          </a:stretch>
        </p:blipFill>
        <p:spPr>
          <a:xfrm>
            <a:off x="10697308" y="5363308"/>
            <a:ext cx="1494692" cy="1494692"/>
          </a:xfrm>
          <a:prstGeom prst="rect">
            <a:avLst/>
          </a:prstGeom>
        </p:spPr>
      </p:pic>
      <p:grpSp>
        <p:nvGrpSpPr>
          <p:cNvPr id="7" name="Grup 6"/>
          <p:cNvGrpSpPr/>
          <p:nvPr/>
        </p:nvGrpSpPr>
        <p:grpSpPr>
          <a:xfrm>
            <a:off x="517647" y="6391910"/>
            <a:ext cx="6391275" cy="466090"/>
            <a:chOff x="0" y="0"/>
            <a:chExt cx="6310215" cy="466090"/>
          </a:xfrm>
        </p:grpSpPr>
        <p:sp>
          <p:nvSpPr>
            <p:cNvPr id="8" name="Metin Kutusu 116"/>
            <p:cNvSpPr txBox="1">
              <a:spLocks noChangeArrowheads="1"/>
            </p:cNvSpPr>
            <p:nvPr/>
          </p:nvSpPr>
          <p:spPr bwMode="auto">
            <a:xfrm>
              <a:off x="0" y="0"/>
              <a:ext cx="6310215" cy="46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270510" marR="24765" algn="just">
                <a:lnSpc>
                  <a:spcPct val="150000"/>
                </a:lnSpc>
                <a:spcAft>
                  <a:spcPts val="0"/>
                </a:spcAft>
              </a:pPr>
              <a:r>
                <a:rPr lang="tr-TR" sz="900" b="1">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endParaRPr lang="tr-TR" sz="900">
                <a:effectLst/>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tr-TR" sz="1100">
                  <a:effectLst/>
                  <a:latin typeface="Verdana" panose="020B0604030504040204" pitchFamily="34" charset="0"/>
                  <a:ea typeface="Verdana" panose="020B0604030504040204" pitchFamily="34" charset="0"/>
                  <a:cs typeface="Verdana" panose="020B0604030504040204" pitchFamily="34" charset="0"/>
                </a:rPr>
                <a:t> </a:t>
              </a:r>
            </a:p>
          </p:txBody>
        </p:sp>
        <p:sp>
          <p:nvSpPr>
            <p:cNvPr id="9" name="Metin Kutusu 117"/>
            <p:cNvSpPr txBox="1"/>
            <p:nvPr/>
          </p:nvSpPr>
          <p:spPr>
            <a:xfrm>
              <a:off x="597065" y="45719"/>
              <a:ext cx="2466340" cy="32321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tr-TR" sz="1400" b="1" dirty="0" err="1">
                  <a:effectLst/>
                  <a:latin typeface="Arial" panose="020B0604020202020204" pitchFamily="34" charset="0"/>
                  <a:ea typeface="Verdana" panose="020B0604030504040204" pitchFamily="34" charset="0"/>
                  <a:cs typeface="Verdana" panose="020B0604030504040204" pitchFamily="34" charset="0"/>
                </a:rPr>
                <a:t>sosyalbilgilerinsesi</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pic>
        <p:nvPicPr>
          <p:cNvPr id="10" name="Picture 2"/>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3134" y="6391910"/>
            <a:ext cx="410845" cy="414655"/>
          </a:xfrm>
          <a:prstGeom prst="rect">
            <a:avLst/>
          </a:prstGeom>
          <a:noFill/>
          <a:ln>
            <a:noFill/>
          </a:ln>
          <a:effectLst/>
          <a:extLst/>
        </p:spPr>
      </p:pic>
      <p:sp>
        <p:nvSpPr>
          <p:cNvPr id="3" name="Dikdörtgen 2"/>
          <p:cNvSpPr/>
          <p:nvPr/>
        </p:nvSpPr>
        <p:spPr>
          <a:xfrm>
            <a:off x="1372387" y="1104598"/>
            <a:ext cx="10723857" cy="5170646"/>
          </a:xfrm>
          <a:prstGeom prst="rect">
            <a:avLst/>
          </a:prstGeom>
        </p:spPr>
        <p:txBody>
          <a:bodyPr wrap="square">
            <a:spAutoFit/>
          </a:bodyPr>
          <a:lstStyle/>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Aşağıda Birinci Dünya Savaşı sonrası Paris Barış Konferansı’nda alınan kararlardan birine yer verilmiştir. “Savaştan sonra, evvelce kendilerini yöneten devletlerin egemenliklerine tabi olmaktan çıkmış ve kendini idare etmekten âciz kalmış halkların refahının sağlanması kutsal bir medeniyet görevidir. Bu görevin yerine getirilmesi için en iyi yöntem bu halkların vesayetini ve servet kaynaklarını, gelişmiş milletlere emanet etmektir</a:t>
            </a:r>
            <a:r>
              <a:rPr lang="tr-TR" sz="2000" dirty="0" smtClean="0">
                <a:latin typeface="Arial" panose="020B0604020202020204" pitchFamily="34" charset="0"/>
                <a:ea typeface="Times New Roman" panose="02020603050405020304" pitchFamily="18" charset="0"/>
                <a:cs typeface="Verdana" panose="020B0604030504040204" pitchFamily="34" charset="0"/>
              </a:rPr>
              <a:t>.”</a:t>
            </a:r>
          </a:p>
          <a:p>
            <a:pPr algn="just">
              <a:lnSpc>
                <a:spcPct val="150000"/>
              </a:lnSpc>
              <a:spcAft>
                <a:spcPts val="0"/>
              </a:spcAft>
            </a:pPr>
            <a:endParaRPr lang="tr-TR" sz="2000" dirty="0">
              <a:latin typeface="Arial" panose="020B0604020202020204" pitchFamily="34" charset="0"/>
              <a:ea typeface="Times New Roman" panose="02020603050405020304" pitchFamily="18" charset="0"/>
              <a:cs typeface="Verdana" panose="020B0604030504040204" pitchFamily="34" charset="0"/>
            </a:endParaRPr>
          </a:p>
          <a:p>
            <a:pPr algn="just">
              <a:lnSpc>
                <a:spcPct val="150000"/>
              </a:lnSpc>
              <a:spcAft>
                <a:spcPts val="0"/>
              </a:spcAft>
            </a:pPr>
            <a:r>
              <a:rPr lang="tr-TR" sz="2000" b="1" dirty="0">
                <a:latin typeface="Arial" panose="020B0604020202020204" pitchFamily="34" charset="0"/>
                <a:ea typeface="Times New Roman" panose="02020603050405020304" pitchFamily="18" charset="0"/>
                <a:cs typeface="Verdana" panose="020B0604030504040204" pitchFamily="34" charset="0"/>
              </a:rPr>
              <a:t>Bu karar aşağıdaki kavramlardan hangisiyle doğrudan ilişkilendirilebilir?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A) Manda ve himaye </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B) Millî devlet </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C) Bloklaşma </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D) Demokrasi</a:t>
            </a:r>
          </a:p>
        </p:txBody>
      </p:sp>
      <p:grpSp>
        <p:nvGrpSpPr>
          <p:cNvPr id="12" name="Group 41"/>
          <p:cNvGrpSpPr>
            <a:grpSpLocks/>
          </p:cNvGrpSpPr>
          <p:nvPr/>
        </p:nvGrpSpPr>
        <p:grpSpPr>
          <a:xfrm>
            <a:off x="11218545" y="701321"/>
            <a:ext cx="880110" cy="438150"/>
            <a:chOff x="0" y="0"/>
            <a:chExt cx="880744" cy="348615"/>
          </a:xfrm>
        </p:grpSpPr>
        <p:sp>
          <p:nvSpPr>
            <p:cNvPr id="13" name="Graphic 42"/>
            <p:cNvSpPr/>
            <p:nvPr/>
          </p:nvSpPr>
          <p:spPr>
            <a:xfrm>
              <a:off x="27584" y="27150"/>
              <a:ext cx="850900" cy="297815"/>
            </a:xfrm>
            <a:custGeom>
              <a:avLst/>
              <a:gdLst/>
              <a:ahLst/>
              <a:cxnLst/>
              <a:rect l="l" t="t" r="r" b="b"/>
              <a:pathLst>
                <a:path w="850900" h="297815">
                  <a:moveTo>
                    <a:pt x="850582" y="0"/>
                  </a:moveTo>
                  <a:lnTo>
                    <a:pt x="140296" y="0"/>
                  </a:lnTo>
                  <a:lnTo>
                    <a:pt x="95952" y="7152"/>
                  </a:lnTo>
                  <a:lnTo>
                    <a:pt x="57439" y="27069"/>
                  </a:lnTo>
                  <a:lnTo>
                    <a:pt x="27069" y="57439"/>
                  </a:lnTo>
                  <a:lnTo>
                    <a:pt x="7152" y="95952"/>
                  </a:lnTo>
                  <a:lnTo>
                    <a:pt x="0" y="140296"/>
                  </a:lnTo>
                  <a:lnTo>
                    <a:pt x="0" y="157391"/>
                  </a:lnTo>
                  <a:lnTo>
                    <a:pt x="7152" y="201735"/>
                  </a:lnTo>
                  <a:lnTo>
                    <a:pt x="27069" y="240248"/>
                  </a:lnTo>
                  <a:lnTo>
                    <a:pt x="57439" y="270618"/>
                  </a:lnTo>
                  <a:lnTo>
                    <a:pt x="95952" y="290535"/>
                  </a:lnTo>
                  <a:lnTo>
                    <a:pt x="140296" y="297688"/>
                  </a:lnTo>
                  <a:lnTo>
                    <a:pt x="850582" y="297688"/>
                  </a:lnTo>
                  <a:lnTo>
                    <a:pt x="850582" y="0"/>
                  </a:lnTo>
                  <a:close/>
                </a:path>
              </a:pathLst>
            </a:custGeom>
            <a:solidFill>
              <a:srgbClr val="FFCB04"/>
            </a:solidFill>
          </p:spPr>
          <p:txBody>
            <a:bodyPr wrap="square" lIns="0" tIns="0" rIns="0" bIns="0" rtlCol="0">
              <a:prstTxWarp prst="textNoShape">
                <a:avLst/>
              </a:prstTxWarp>
              <a:noAutofit/>
            </a:bodyPr>
            <a:lstStyle/>
            <a:p>
              <a:endParaRPr lang="tr-TR"/>
            </a:p>
          </p:txBody>
        </p:sp>
        <p:pic>
          <p:nvPicPr>
            <p:cNvPr id="14" name="Image 43"/>
            <p:cNvPicPr/>
            <p:nvPr/>
          </p:nvPicPr>
          <p:blipFill>
            <a:blip r:embed="rId6" cstate="print"/>
            <a:stretch>
              <a:fillRect/>
            </a:stretch>
          </p:blipFill>
          <p:spPr>
            <a:xfrm>
              <a:off x="59362" y="55366"/>
              <a:ext cx="237286" cy="237286"/>
            </a:xfrm>
            <a:prstGeom prst="rect">
              <a:avLst/>
            </a:prstGeom>
          </p:spPr>
        </p:pic>
        <p:sp>
          <p:nvSpPr>
            <p:cNvPr id="15" name="Graphic 44"/>
            <p:cNvSpPr/>
            <p:nvPr/>
          </p:nvSpPr>
          <p:spPr>
            <a:xfrm>
              <a:off x="2031" y="2031"/>
              <a:ext cx="876300" cy="344805"/>
            </a:xfrm>
            <a:custGeom>
              <a:avLst/>
              <a:gdLst/>
              <a:ahLst/>
              <a:cxnLst/>
              <a:rect l="l" t="t" r="r" b="b"/>
              <a:pathLst>
                <a:path w="876300" h="344805">
                  <a:moveTo>
                    <a:pt x="876134" y="0"/>
                  </a:moveTo>
                  <a:lnTo>
                    <a:pt x="171411" y="0"/>
                  </a:lnTo>
                  <a:lnTo>
                    <a:pt x="125844" y="6148"/>
                  </a:lnTo>
                  <a:lnTo>
                    <a:pt x="84898" y="23500"/>
                  </a:lnTo>
                  <a:lnTo>
                    <a:pt x="50206" y="50414"/>
                  </a:lnTo>
                  <a:lnTo>
                    <a:pt x="23403" y="85249"/>
                  </a:lnTo>
                  <a:lnTo>
                    <a:pt x="6123" y="126366"/>
                  </a:lnTo>
                  <a:lnTo>
                    <a:pt x="0" y="172123"/>
                  </a:lnTo>
                  <a:lnTo>
                    <a:pt x="6123" y="217879"/>
                  </a:lnTo>
                  <a:lnTo>
                    <a:pt x="23403" y="258996"/>
                  </a:lnTo>
                  <a:lnTo>
                    <a:pt x="50206" y="293831"/>
                  </a:lnTo>
                  <a:lnTo>
                    <a:pt x="84898" y="320746"/>
                  </a:lnTo>
                  <a:lnTo>
                    <a:pt x="125844" y="338097"/>
                  </a:lnTo>
                  <a:lnTo>
                    <a:pt x="171411" y="344246"/>
                  </a:lnTo>
                  <a:lnTo>
                    <a:pt x="876134" y="344246"/>
                  </a:lnTo>
                </a:path>
              </a:pathLst>
            </a:custGeom>
            <a:ln w="4064">
              <a:solidFill>
                <a:srgbClr val="A7A9AC"/>
              </a:solidFill>
              <a:prstDash val="solid"/>
            </a:ln>
          </p:spPr>
          <p:txBody>
            <a:bodyPr wrap="square" lIns="0" tIns="0" rIns="0" bIns="0" rtlCol="0">
              <a:prstTxWarp prst="textNoShape">
                <a:avLst/>
              </a:prstTxWarp>
              <a:noAutofit/>
            </a:bodyPr>
            <a:lstStyle/>
            <a:p>
              <a:endParaRPr lang="tr-TR"/>
            </a:p>
          </p:txBody>
        </p:sp>
        <p:sp>
          <p:nvSpPr>
            <p:cNvPr id="16" name="Textbox 45"/>
            <p:cNvSpPr txBox="1"/>
            <p:nvPr/>
          </p:nvSpPr>
          <p:spPr>
            <a:xfrm>
              <a:off x="0" y="0"/>
              <a:ext cx="880744" cy="348615"/>
            </a:xfrm>
            <a:prstGeom prst="rect">
              <a:avLst/>
            </a:prstGeom>
          </p:spPr>
          <p:txBody>
            <a:bodyPr wrap="square" lIns="0" tIns="0" rIns="0" bIns="0" rtlCol="0">
              <a:noAutofit/>
            </a:bodyPr>
            <a:lstStyle/>
            <a:p>
              <a:pPr marL="159385">
                <a:spcBef>
                  <a:spcPts val="790"/>
                </a:spcBef>
                <a:spcAft>
                  <a:spcPts val="0"/>
                </a:spcAft>
              </a:pPr>
              <a:r>
                <a:rPr lang="tr-TR" sz="800" spc="-50" dirty="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8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16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2024</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sp>
        <p:nvSpPr>
          <p:cNvPr id="17" name="Oval 16"/>
          <p:cNvSpPr/>
          <p:nvPr/>
        </p:nvSpPr>
        <p:spPr>
          <a:xfrm>
            <a:off x="675960" y="651716"/>
            <a:ext cx="818732" cy="78143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smtClean="0">
                <a:solidFill>
                  <a:schemeClr val="tx1"/>
                </a:solidFill>
              </a:rPr>
              <a:t>16</a:t>
            </a:r>
            <a:endParaRPr lang="tr-TR" sz="2800" b="1" dirty="0">
              <a:solidFill>
                <a:schemeClr val="tx1"/>
              </a:solidFill>
            </a:endParaRPr>
          </a:p>
        </p:txBody>
      </p:sp>
      <p:sp>
        <p:nvSpPr>
          <p:cNvPr id="18" name="Oval 17"/>
          <p:cNvSpPr/>
          <p:nvPr/>
        </p:nvSpPr>
        <p:spPr>
          <a:xfrm>
            <a:off x="1317354" y="4483023"/>
            <a:ext cx="354675" cy="30702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81186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4145" y="-98139"/>
            <a:ext cx="751153" cy="6956139"/>
          </a:xfrm>
          <a:prstGeom prst="rect">
            <a:avLst/>
          </a:prstGeom>
        </p:spPr>
      </p:pic>
      <p:sp>
        <p:nvSpPr>
          <p:cNvPr id="4" name="Yuvarlatılmış Dikdörtgen 3"/>
          <p:cNvSpPr/>
          <p:nvPr/>
        </p:nvSpPr>
        <p:spPr>
          <a:xfrm>
            <a:off x="301431" y="0"/>
            <a:ext cx="11890569" cy="648072"/>
          </a:xfrm>
          <a:prstGeom prst="roundRect">
            <a:avLst>
              <a:gd name="adj" fmla="val 50000"/>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chemeClr val="tx1"/>
                </a:solidFill>
                <a:latin typeface="Arial" panose="020B0604020202020204" pitchFamily="34" charset="0"/>
                <a:cs typeface="Arial" panose="020B0604020202020204" pitchFamily="34" charset="0"/>
              </a:rPr>
              <a:t>2018-2025 LGS </a:t>
            </a:r>
            <a:r>
              <a:rPr lang="tr-TR" sz="3600" b="1" dirty="0" smtClean="0">
                <a:solidFill>
                  <a:schemeClr val="tx1"/>
                </a:solidFill>
                <a:latin typeface="Arial" panose="020B0604020202020204" pitchFamily="34" charset="0"/>
                <a:cs typeface="Arial" panose="020B0604020202020204" pitchFamily="34" charset="0"/>
              </a:rPr>
              <a:t>2. </a:t>
            </a:r>
            <a:r>
              <a:rPr lang="tr-TR" sz="3600" b="1" dirty="0">
                <a:solidFill>
                  <a:schemeClr val="tx1"/>
                </a:solidFill>
                <a:latin typeface="Arial" panose="020B0604020202020204" pitchFamily="34" charset="0"/>
                <a:cs typeface="Arial" panose="020B0604020202020204" pitchFamily="34" charset="0"/>
              </a:rPr>
              <a:t>ÜNİTE ÇIKMIŞ SORULAR</a:t>
            </a:r>
          </a:p>
        </p:txBody>
      </p:sp>
      <p:pic>
        <p:nvPicPr>
          <p:cNvPr id="6" name="Resim 5"/>
          <p:cNvPicPr>
            <a:picLocks noChangeAspect="1"/>
          </p:cNvPicPr>
          <p:nvPr/>
        </p:nvPicPr>
        <p:blipFill>
          <a:blip r:embed="rId3">
            <a:extLst>
              <a:ext uri="{BEBA8EAE-BF5A-486C-A8C5-ECC9F3942E4B}">
                <a14:imgProps xmlns:a14="http://schemas.microsoft.com/office/drawing/2010/main">
                  <a14:imgLayer r:embed="rId4">
                    <a14:imgEffect>
                      <a14:backgroundRemoval t="2051" b="98730" l="977" r="97852"/>
                    </a14:imgEffect>
                  </a14:imgLayer>
                </a14:imgProps>
              </a:ext>
            </a:extLst>
          </a:blip>
          <a:stretch>
            <a:fillRect/>
          </a:stretch>
        </p:blipFill>
        <p:spPr>
          <a:xfrm>
            <a:off x="10697308" y="5363308"/>
            <a:ext cx="1494692" cy="1494692"/>
          </a:xfrm>
          <a:prstGeom prst="rect">
            <a:avLst/>
          </a:prstGeom>
        </p:spPr>
      </p:pic>
      <p:grpSp>
        <p:nvGrpSpPr>
          <p:cNvPr id="7" name="Grup 6"/>
          <p:cNvGrpSpPr/>
          <p:nvPr/>
        </p:nvGrpSpPr>
        <p:grpSpPr>
          <a:xfrm>
            <a:off x="517647" y="6391910"/>
            <a:ext cx="6391275" cy="466090"/>
            <a:chOff x="0" y="0"/>
            <a:chExt cx="6310215" cy="466090"/>
          </a:xfrm>
        </p:grpSpPr>
        <p:sp>
          <p:nvSpPr>
            <p:cNvPr id="8" name="Metin Kutusu 116"/>
            <p:cNvSpPr txBox="1">
              <a:spLocks noChangeArrowheads="1"/>
            </p:cNvSpPr>
            <p:nvPr/>
          </p:nvSpPr>
          <p:spPr bwMode="auto">
            <a:xfrm>
              <a:off x="0" y="0"/>
              <a:ext cx="6310215" cy="46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270510" marR="24765" algn="just">
                <a:lnSpc>
                  <a:spcPct val="150000"/>
                </a:lnSpc>
                <a:spcAft>
                  <a:spcPts val="0"/>
                </a:spcAft>
              </a:pPr>
              <a:r>
                <a:rPr lang="tr-TR" sz="900" b="1">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endParaRPr lang="tr-TR" sz="900">
                <a:effectLst/>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tr-TR" sz="1100">
                  <a:effectLst/>
                  <a:latin typeface="Verdana" panose="020B0604030504040204" pitchFamily="34" charset="0"/>
                  <a:ea typeface="Verdana" panose="020B0604030504040204" pitchFamily="34" charset="0"/>
                  <a:cs typeface="Verdana" panose="020B0604030504040204" pitchFamily="34" charset="0"/>
                </a:rPr>
                <a:t> </a:t>
              </a:r>
            </a:p>
          </p:txBody>
        </p:sp>
        <p:sp>
          <p:nvSpPr>
            <p:cNvPr id="9" name="Metin Kutusu 117"/>
            <p:cNvSpPr txBox="1"/>
            <p:nvPr/>
          </p:nvSpPr>
          <p:spPr>
            <a:xfrm>
              <a:off x="597065" y="45719"/>
              <a:ext cx="2466340" cy="32321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tr-TR" sz="1400" b="1" dirty="0" err="1">
                  <a:effectLst/>
                  <a:latin typeface="Arial" panose="020B0604020202020204" pitchFamily="34" charset="0"/>
                  <a:ea typeface="Verdana" panose="020B0604030504040204" pitchFamily="34" charset="0"/>
                  <a:cs typeface="Verdana" panose="020B0604030504040204" pitchFamily="34" charset="0"/>
                </a:rPr>
                <a:t>sosyalbilgilerinsesi</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pic>
        <p:nvPicPr>
          <p:cNvPr id="10" name="Picture 2"/>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3134" y="6391910"/>
            <a:ext cx="410845" cy="414655"/>
          </a:xfrm>
          <a:prstGeom prst="rect">
            <a:avLst/>
          </a:prstGeom>
          <a:noFill/>
          <a:ln>
            <a:noFill/>
          </a:ln>
          <a:effectLst/>
          <a:extLst/>
        </p:spPr>
      </p:pic>
      <p:sp>
        <p:nvSpPr>
          <p:cNvPr id="3" name="Dikdörtgen 2"/>
          <p:cNvSpPr/>
          <p:nvPr/>
        </p:nvSpPr>
        <p:spPr>
          <a:xfrm>
            <a:off x="1369976" y="1435481"/>
            <a:ext cx="10723857" cy="3728649"/>
          </a:xfrm>
          <a:prstGeom prst="rect">
            <a:avLst/>
          </a:prstGeom>
        </p:spPr>
        <p:txBody>
          <a:bodyPr wrap="square">
            <a:spAutoFit/>
          </a:bodyPr>
          <a:lstStyle/>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“Osmanlı Devleti, Birinci Dünya Savaşı öncesinde İtilaf Devletleri’nin tutumu dolayısıyla âdeta Almanya’nın tarafına itilmiştir.” </a:t>
            </a:r>
            <a:r>
              <a:rPr lang="tr-TR" sz="2000" b="1" dirty="0">
                <a:latin typeface="Arial" panose="020B0604020202020204" pitchFamily="34" charset="0"/>
                <a:ea typeface="Times New Roman" panose="02020603050405020304" pitchFamily="18" charset="0"/>
                <a:cs typeface="Verdana" panose="020B0604030504040204" pitchFamily="34" charset="0"/>
              </a:rPr>
              <a:t>diyen bir tarihçi aşağıdaki gelişmelerden hangisini bu düşüncesine kanıt olarak gösteremez</a:t>
            </a:r>
            <a:r>
              <a:rPr lang="tr-TR" sz="2000" b="1" dirty="0" smtClean="0">
                <a:latin typeface="Arial" panose="020B0604020202020204" pitchFamily="34" charset="0"/>
                <a:ea typeface="Times New Roman" panose="02020603050405020304" pitchFamily="18" charset="0"/>
                <a:cs typeface="Verdana" panose="020B0604030504040204" pitchFamily="34" charset="0"/>
              </a:rPr>
              <a:t>?</a:t>
            </a:r>
          </a:p>
          <a:p>
            <a:pPr algn="just">
              <a:lnSpc>
                <a:spcPct val="150000"/>
              </a:lnSpc>
              <a:spcAft>
                <a:spcPts val="0"/>
              </a:spcAft>
            </a:pPr>
            <a:endParaRPr lang="tr-TR" sz="2000" b="1" dirty="0">
              <a:latin typeface="Arial" panose="020B0604020202020204" pitchFamily="34" charset="0"/>
              <a:ea typeface="Times New Roman" panose="02020603050405020304" pitchFamily="18" charset="0"/>
              <a:cs typeface="Verdana" panose="020B0604030504040204" pitchFamily="34" charset="0"/>
            </a:endParaRP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A) İngiltere’nin, Osmanlı toprak bütünlüğünü koruma düşüncesinden vazgeçmesini</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B) Osmanlı Devleti’nin ittifak talebinin İngiltere ve Fransa tarafından reddedilmesini</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C) Rusya’nın, Osmanlı topraklarını paylaşma teklifinin İngiltere tarafından kabul edilmesini</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D) İngiltere ve Fransa’nın Osmanlı ülkesinde ekonomik ayrıcalıklar elde etmelerini</a:t>
            </a:r>
          </a:p>
        </p:txBody>
      </p:sp>
      <p:grpSp>
        <p:nvGrpSpPr>
          <p:cNvPr id="12" name="Group 41"/>
          <p:cNvGrpSpPr>
            <a:grpSpLocks/>
          </p:cNvGrpSpPr>
          <p:nvPr/>
        </p:nvGrpSpPr>
        <p:grpSpPr>
          <a:xfrm>
            <a:off x="11218545" y="701321"/>
            <a:ext cx="880110" cy="438150"/>
            <a:chOff x="0" y="0"/>
            <a:chExt cx="880744" cy="348615"/>
          </a:xfrm>
        </p:grpSpPr>
        <p:sp>
          <p:nvSpPr>
            <p:cNvPr id="13" name="Graphic 42"/>
            <p:cNvSpPr/>
            <p:nvPr/>
          </p:nvSpPr>
          <p:spPr>
            <a:xfrm>
              <a:off x="27584" y="27150"/>
              <a:ext cx="850900" cy="297815"/>
            </a:xfrm>
            <a:custGeom>
              <a:avLst/>
              <a:gdLst/>
              <a:ahLst/>
              <a:cxnLst/>
              <a:rect l="l" t="t" r="r" b="b"/>
              <a:pathLst>
                <a:path w="850900" h="297815">
                  <a:moveTo>
                    <a:pt x="850582" y="0"/>
                  </a:moveTo>
                  <a:lnTo>
                    <a:pt x="140296" y="0"/>
                  </a:lnTo>
                  <a:lnTo>
                    <a:pt x="95952" y="7152"/>
                  </a:lnTo>
                  <a:lnTo>
                    <a:pt x="57439" y="27069"/>
                  </a:lnTo>
                  <a:lnTo>
                    <a:pt x="27069" y="57439"/>
                  </a:lnTo>
                  <a:lnTo>
                    <a:pt x="7152" y="95952"/>
                  </a:lnTo>
                  <a:lnTo>
                    <a:pt x="0" y="140296"/>
                  </a:lnTo>
                  <a:lnTo>
                    <a:pt x="0" y="157391"/>
                  </a:lnTo>
                  <a:lnTo>
                    <a:pt x="7152" y="201735"/>
                  </a:lnTo>
                  <a:lnTo>
                    <a:pt x="27069" y="240248"/>
                  </a:lnTo>
                  <a:lnTo>
                    <a:pt x="57439" y="270618"/>
                  </a:lnTo>
                  <a:lnTo>
                    <a:pt x="95952" y="290535"/>
                  </a:lnTo>
                  <a:lnTo>
                    <a:pt x="140296" y="297688"/>
                  </a:lnTo>
                  <a:lnTo>
                    <a:pt x="850582" y="297688"/>
                  </a:lnTo>
                  <a:lnTo>
                    <a:pt x="850582" y="0"/>
                  </a:lnTo>
                  <a:close/>
                </a:path>
              </a:pathLst>
            </a:custGeom>
            <a:solidFill>
              <a:srgbClr val="FFCB04"/>
            </a:solidFill>
          </p:spPr>
          <p:txBody>
            <a:bodyPr wrap="square" lIns="0" tIns="0" rIns="0" bIns="0" rtlCol="0">
              <a:prstTxWarp prst="textNoShape">
                <a:avLst/>
              </a:prstTxWarp>
              <a:noAutofit/>
            </a:bodyPr>
            <a:lstStyle/>
            <a:p>
              <a:endParaRPr lang="tr-TR"/>
            </a:p>
          </p:txBody>
        </p:sp>
        <p:pic>
          <p:nvPicPr>
            <p:cNvPr id="14" name="Image 43"/>
            <p:cNvPicPr/>
            <p:nvPr/>
          </p:nvPicPr>
          <p:blipFill>
            <a:blip r:embed="rId6" cstate="print"/>
            <a:stretch>
              <a:fillRect/>
            </a:stretch>
          </p:blipFill>
          <p:spPr>
            <a:xfrm>
              <a:off x="59362" y="55366"/>
              <a:ext cx="237286" cy="237286"/>
            </a:xfrm>
            <a:prstGeom prst="rect">
              <a:avLst/>
            </a:prstGeom>
          </p:spPr>
        </p:pic>
        <p:sp>
          <p:nvSpPr>
            <p:cNvPr id="15" name="Graphic 44"/>
            <p:cNvSpPr/>
            <p:nvPr/>
          </p:nvSpPr>
          <p:spPr>
            <a:xfrm>
              <a:off x="2031" y="2031"/>
              <a:ext cx="876300" cy="344805"/>
            </a:xfrm>
            <a:custGeom>
              <a:avLst/>
              <a:gdLst/>
              <a:ahLst/>
              <a:cxnLst/>
              <a:rect l="l" t="t" r="r" b="b"/>
              <a:pathLst>
                <a:path w="876300" h="344805">
                  <a:moveTo>
                    <a:pt x="876134" y="0"/>
                  </a:moveTo>
                  <a:lnTo>
                    <a:pt x="171411" y="0"/>
                  </a:lnTo>
                  <a:lnTo>
                    <a:pt x="125844" y="6148"/>
                  </a:lnTo>
                  <a:lnTo>
                    <a:pt x="84898" y="23500"/>
                  </a:lnTo>
                  <a:lnTo>
                    <a:pt x="50206" y="50414"/>
                  </a:lnTo>
                  <a:lnTo>
                    <a:pt x="23403" y="85249"/>
                  </a:lnTo>
                  <a:lnTo>
                    <a:pt x="6123" y="126366"/>
                  </a:lnTo>
                  <a:lnTo>
                    <a:pt x="0" y="172123"/>
                  </a:lnTo>
                  <a:lnTo>
                    <a:pt x="6123" y="217879"/>
                  </a:lnTo>
                  <a:lnTo>
                    <a:pt x="23403" y="258996"/>
                  </a:lnTo>
                  <a:lnTo>
                    <a:pt x="50206" y="293831"/>
                  </a:lnTo>
                  <a:lnTo>
                    <a:pt x="84898" y="320746"/>
                  </a:lnTo>
                  <a:lnTo>
                    <a:pt x="125844" y="338097"/>
                  </a:lnTo>
                  <a:lnTo>
                    <a:pt x="171411" y="344246"/>
                  </a:lnTo>
                  <a:lnTo>
                    <a:pt x="876134" y="344246"/>
                  </a:lnTo>
                </a:path>
              </a:pathLst>
            </a:custGeom>
            <a:ln w="4064">
              <a:solidFill>
                <a:srgbClr val="A7A9AC"/>
              </a:solidFill>
              <a:prstDash val="solid"/>
            </a:ln>
          </p:spPr>
          <p:txBody>
            <a:bodyPr wrap="square" lIns="0" tIns="0" rIns="0" bIns="0" rtlCol="0">
              <a:prstTxWarp prst="textNoShape">
                <a:avLst/>
              </a:prstTxWarp>
              <a:noAutofit/>
            </a:bodyPr>
            <a:lstStyle/>
            <a:p>
              <a:endParaRPr lang="tr-TR"/>
            </a:p>
          </p:txBody>
        </p:sp>
        <p:sp>
          <p:nvSpPr>
            <p:cNvPr id="16" name="Textbox 45"/>
            <p:cNvSpPr txBox="1"/>
            <p:nvPr/>
          </p:nvSpPr>
          <p:spPr>
            <a:xfrm>
              <a:off x="0" y="0"/>
              <a:ext cx="880744" cy="348615"/>
            </a:xfrm>
            <a:prstGeom prst="rect">
              <a:avLst/>
            </a:prstGeom>
          </p:spPr>
          <p:txBody>
            <a:bodyPr wrap="square" lIns="0" tIns="0" rIns="0" bIns="0" rtlCol="0">
              <a:noAutofit/>
            </a:bodyPr>
            <a:lstStyle/>
            <a:p>
              <a:pPr marL="159385">
                <a:spcBef>
                  <a:spcPts val="790"/>
                </a:spcBef>
                <a:spcAft>
                  <a:spcPts val="0"/>
                </a:spcAft>
              </a:pPr>
              <a:r>
                <a:rPr lang="tr-TR" sz="800" spc="-50" dirty="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8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16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2024</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sp>
        <p:nvSpPr>
          <p:cNvPr id="17" name="Oval 16"/>
          <p:cNvSpPr/>
          <p:nvPr/>
        </p:nvSpPr>
        <p:spPr>
          <a:xfrm>
            <a:off x="675960" y="651716"/>
            <a:ext cx="818732" cy="78143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smtClean="0">
                <a:solidFill>
                  <a:schemeClr val="tx1"/>
                </a:solidFill>
              </a:rPr>
              <a:t>17</a:t>
            </a:r>
            <a:endParaRPr lang="tr-TR" sz="2800" b="1" dirty="0">
              <a:solidFill>
                <a:schemeClr val="tx1"/>
              </a:solidFill>
            </a:endParaRPr>
          </a:p>
        </p:txBody>
      </p:sp>
      <p:sp>
        <p:nvSpPr>
          <p:cNvPr id="18" name="Oval 17"/>
          <p:cNvSpPr/>
          <p:nvPr/>
        </p:nvSpPr>
        <p:spPr>
          <a:xfrm>
            <a:off x="1324016" y="4823542"/>
            <a:ext cx="354675" cy="30702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282864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4145" y="-98139"/>
            <a:ext cx="751153" cy="6956139"/>
          </a:xfrm>
          <a:prstGeom prst="rect">
            <a:avLst/>
          </a:prstGeom>
        </p:spPr>
      </p:pic>
      <p:sp>
        <p:nvSpPr>
          <p:cNvPr id="4" name="Yuvarlatılmış Dikdörtgen 3"/>
          <p:cNvSpPr/>
          <p:nvPr/>
        </p:nvSpPr>
        <p:spPr>
          <a:xfrm>
            <a:off x="301431" y="0"/>
            <a:ext cx="11890569" cy="648072"/>
          </a:xfrm>
          <a:prstGeom prst="roundRect">
            <a:avLst>
              <a:gd name="adj" fmla="val 50000"/>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chemeClr val="tx1"/>
                </a:solidFill>
                <a:latin typeface="Arial" panose="020B0604020202020204" pitchFamily="34" charset="0"/>
                <a:cs typeface="Arial" panose="020B0604020202020204" pitchFamily="34" charset="0"/>
              </a:rPr>
              <a:t>2018-2025 LGS </a:t>
            </a:r>
            <a:r>
              <a:rPr lang="tr-TR" sz="3600" b="1" dirty="0" smtClean="0">
                <a:solidFill>
                  <a:schemeClr val="tx1"/>
                </a:solidFill>
                <a:latin typeface="Arial" panose="020B0604020202020204" pitchFamily="34" charset="0"/>
                <a:cs typeface="Arial" panose="020B0604020202020204" pitchFamily="34" charset="0"/>
              </a:rPr>
              <a:t>2. </a:t>
            </a:r>
            <a:r>
              <a:rPr lang="tr-TR" sz="3600" b="1" dirty="0">
                <a:solidFill>
                  <a:schemeClr val="tx1"/>
                </a:solidFill>
                <a:latin typeface="Arial" panose="020B0604020202020204" pitchFamily="34" charset="0"/>
                <a:cs typeface="Arial" panose="020B0604020202020204" pitchFamily="34" charset="0"/>
              </a:rPr>
              <a:t>ÜNİTE ÇIKMIŞ SORULAR</a:t>
            </a:r>
          </a:p>
        </p:txBody>
      </p:sp>
      <p:pic>
        <p:nvPicPr>
          <p:cNvPr id="6" name="Resim 5"/>
          <p:cNvPicPr>
            <a:picLocks noChangeAspect="1"/>
          </p:cNvPicPr>
          <p:nvPr/>
        </p:nvPicPr>
        <p:blipFill>
          <a:blip r:embed="rId3">
            <a:extLst>
              <a:ext uri="{BEBA8EAE-BF5A-486C-A8C5-ECC9F3942E4B}">
                <a14:imgProps xmlns:a14="http://schemas.microsoft.com/office/drawing/2010/main">
                  <a14:imgLayer r:embed="rId4">
                    <a14:imgEffect>
                      <a14:backgroundRemoval t="2051" b="98730" l="977" r="97852"/>
                    </a14:imgEffect>
                  </a14:imgLayer>
                </a14:imgProps>
              </a:ext>
            </a:extLst>
          </a:blip>
          <a:stretch>
            <a:fillRect/>
          </a:stretch>
        </p:blipFill>
        <p:spPr>
          <a:xfrm>
            <a:off x="10697308" y="5363308"/>
            <a:ext cx="1494692" cy="1494692"/>
          </a:xfrm>
          <a:prstGeom prst="rect">
            <a:avLst/>
          </a:prstGeom>
        </p:spPr>
      </p:pic>
      <p:grpSp>
        <p:nvGrpSpPr>
          <p:cNvPr id="7" name="Grup 6"/>
          <p:cNvGrpSpPr/>
          <p:nvPr/>
        </p:nvGrpSpPr>
        <p:grpSpPr>
          <a:xfrm>
            <a:off x="517647" y="6391910"/>
            <a:ext cx="6391275" cy="466090"/>
            <a:chOff x="0" y="0"/>
            <a:chExt cx="6310215" cy="466090"/>
          </a:xfrm>
        </p:grpSpPr>
        <p:sp>
          <p:nvSpPr>
            <p:cNvPr id="8" name="Metin Kutusu 116"/>
            <p:cNvSpPr txBox="1">
              <a:spLocks noChangeArrowheads="1"/>
            </p:cNvSpPr>
            <p:nvPr/>
          </p:nvSpPr>
          <p:spPr bwMode="auto">
            <a:xfrm>
              <a:off x="0" y="0"/>
              <a:ext cx="6310215" cy="46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270510" marR="24765" algn="just">
                <a:lnSpc>
                  <a:spcPct val="150000"/>
                </a:lnSpc>
                <a:spcAft>
                  <a:spcPts val="0"/>
                </a:spcAft>
              </a:pPr>
              <a:r>
                <a:rPr lang="tr-TR" sz="900" b="1">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endParaRPr lang="tr-TR" sz="900">
                <a:effectLst/>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tr-TR" sz="1100">
                  <a:effectLst/>
                  <a:latin typeface="Verdana" panose="020B0604030504040204" pitchFamily="34" charset="0"/>
                  <a:ea typeface="Verdana" panose="020B0604030504040204" pitchFamily="34" charset="0"/>
                  <a:cs typeface="Verdana" panose="020B0604030504040204" pitchFamily="34" charset="0"/>
                </a:rPr>
                <a:t> </a:t>
              </a:r>
            </a:p>
          </p:txBody>
        </p:sp>
        <p:sp>
          <p:nvSpPr>
            <p:cNvPr id="9" name="Metin Kutusu 117"/>
            <p:cNvSpPr txBox="1"/>
            <p:nvPr/>
          </p:nvSpPr>
          <p:spPr>
            <a:xfrm>
              <a:off x="597065" y="45719"/>
              <a:ext cx="2466340" cy="32321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tr-TR" sz="1400" b="1" dirty="0" err="1">
                  <a:effectLst/>
                  <a:latin typeface="Arial" panose="020B0604020202020204" pitchFamily="34" charset="0"/>
                  <a:ea typeface="Verdana" panose="020B0604030504040204" pitchFamily="34" charset="0"/>
                  <a:cs typeface="Verdana" panose="020B0604030504040204" pitchFamily="34" charset="0"/>
                </a:rPr>
                <a:t>sosyalbilgilerinsesi</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pic>
        <p:nvPicPr>
          <p:cNvPr id="10" name="Picture 2"/>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3134" y="6391910"/>
            <a:ext cx="410845" cy="414655"/>
          </a:xfrm>
          <a:prstGeom prst="rect">
            <a:avLst/>
          </a:prstGeom>
          <a:noFill/>
          <a:ln>
            <a:noFill/>
          </a:ln>
          <a:effectLst/>
          <a:extLst/>
        </p:spPr>
      </p:pic>
      <p:sp>
        <p:nvSpPr>
          <p:cNvPr id="3" name="Dikdörtgen 2"/>
          <p:cNvSpPr/>
          <p:nvPr/>
        </p:nvSpPr>
        <p:spPr>
          <a:xfrm>
            <a:off x="7287491" y="1104598"/>
            <a:ext cx="4808753" cy="5170646"/>
          </a:xfrm>
          <a:prstGeom prst="rect">
            <a:avLst/>
          </a:prstGeom>
        </p:spPr>
        <p:txBody>
          <a:bodyPr wrap="square">
            <a:spAutoFit/>
          </a:bodyPr>
          <a:lstStyle/>
          <a:p>
            <a:pPr algn="just">
              <a:lnSpc>
                <a:spcPct val="150000"/>
              </a:lnSpc>
              <a:spcAft>
                <a:spcPts val="0"/>
              </a:spcAft>
            </a:pPr>
            <a:r>
              <a:rPr lang="tr-TR" sz="2000" b="1" dirty="0" smtClean="0">
                <a:latin typeface="Arial" panose="020B0604020202020204" pitchFamily="34" charset="0"/>
                <a:ea typeface="Times New Roman" panose="02020603050405020304" pitchFamily="18" charset="0"/>
                <a:cs typeface="Verdana" panose="020B0604030504040204" pitchFamily="34" charset="0"/>
              </a:rPr>
              <a:t>Buna </a:t>
            </a:r>
            <a:r>
              <a:rPr lang="tr-TR" sz="2000" b="1" dirty="0">
                <a:latin typeface="Arial" panose="020B0604020202020204" pitchFamily="34" charset="0"/>
                <a:ea typeface="Times New Roman" panose="02020603050405020304" pitchFamily="18" charset="0"/>
                <a:cs typeface="Verdana" panose="020B0604030504040204" pitchFamily="34" charset="0"/>
              </a:rPr>
              <a:t>göre Çanakkale Cephesi ile ilgili,</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I. Rusya’da rejim değişikliğinin yaşanmasında etkili olmuştur.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II. İngilizlerin Birinci Dünya Savaşı’ndan çekilmesi sürecini hızlandırmıştır.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III. Taraflar arasında deniz ve kara savaşları yaşanmıştır.</a:t>
            </a:r>
          </a:p>
          <a:p>
            <a:pPr algn="just">
              <a:lnSpc>
                <a:spcPct val="150000"/>
              </a:lnSpc>
              <a:spcAft>
                <a:spcPts val="0"/>
              </a:spcAft>
            </a:pPr>
            <a:r>
              <a:rPr lang="tr-TR" sz="2000" b="1" dirty="0">
                <a:latin typeface="Arial" panose="020B0604020202020204" pitchFamily="34" charset="0"/>
                <a:ea typeface="Times New Roman" panose="02020603050405020304" pitchFamily="18" charset="0"/>
                <a:cs typeface="Verdana" panose="020B0604030504040204" pitchFamily="34" charset="0"/>
              </a:rPr>
              <a:t>yargılarından hangilerine ulaşılabilir?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A) I ve II 	</a:t>
            </a:r>
            <a:r>
              <a:rPr lang="tr-TR" sz="2000" dirty="0" smtClean="0">
                <a:latin typeface="Arial" panose="020B0604020202020204" pitchFamily="34" charset="0"/>
                <a:ea typeface="Times New Roman" panose="02020603050405020304" pitchFamily="18" charset="0"/>
                <a:cs typeface="Verdana" panose="020B0604030504040204" pitchFamily="34" charset="0"/>
              </a:rPr>
              <a:t>   B</a:t>
            </a:r>
            <a:r>
              <a:rPr lang="tr-TR" sz="2000" dirty="0">
                <a:latin typeface="Arial" panose="020B0604020202020204" pitchFamily="34" charset="0"/>
                <a:ea typeface="Times New Roman" panose="02020603050405020304" pitchFamily="18" charset="0"/>
                <a:cs typeface="Verdana" panose="020B0604030504040204" pitchFamily="34" charset="0"/>
              </a:rPr>
              <a:t>) I ve III 	</a:t>
            </a:r>
            <a:r>
              <a:rPr lang="tr-TR" sz="2000" dirty="0" smtClean="0">
                <a:latin typeface="Arial" panose="020B0604020202020204" pitchFamily="34" charset="0"/>
                <a:ea typeface="Times New Roman" panose="02020603050405020304" pitchFamily="18" charset="0"/>
                <a:cs typeface="Verdana" panose="020B0604030504040204" pitchFamily="34" charset="0"/>
              </a:rPr>
              <a:t>                    C</a:t>
            </a:r>
            <a:r>
              <a:rPr lang="tr-TR" sz="2000" dirty="0">
                <a:latin typeface="Arial" panose="020B0604020202020204" pitchFamily="34" charset="0"/>
                <a:ea typeface="Times New Roman" panose="02020603050405020304" pitchFamily="18" charset="0"/>
                <a:cs typeface="Verdana" panose="020B0604030504040204" pitchFamily="34" charset="0"/>
              </a:rPr>
              <a:t>) II ve </a:t>
            </a:r>
            <a:r>
              <a:rPr lang="tr-TR" sz="2000" dirty="0" smtClean="0">
                <a:latin typeface="Arial" panose="020B0604020202020204" pitchFamily="34" charset="0"/>
                <a:ea typeface="Times New Roman" panose="02020603050405020304" pitchFamily="18" charset="0"/>
                <a:cs typeface="Verdana" panose="020B0604030504040204" pitchFamily="34" charset="0"/>
              </a:rPr>
              <a:t>III              D</a:t>
            </a:r>
            <a:r>
              <a:rPr lang="tr-TR" sz="2000" dirty="0">
                <a:latin typeface="Arial" panose="020B0604020202020204" pitchFamily="34" charset="0"/>
                <a:ea typeface="Times New Roman" panose="02020603050405020304" pitchFamily="18" charset="0"/>
                <a:cs typeface="Verdana" panose="020B0604030504040204" pitchFamily="34" charset="0"/>
              </a:rPr>
              <a:t>) I, II ve III</a:t>
            </a:r>
          </a:p>
        </p:txBody>
      </p:sp>
      <p:grpSp>
        <p:nvGrpSpPr>
          <p:cNvPr id="12" name="Group 41"/>
          <p:cNvGrpSpPr>
            <a:grpSpLocks/>
          </p:cNvGrpSpPr>
          <p:nvPr/>
        </p:nvGrpSpPr>
        <p:grpSpPr>
          <a:xfrm>
            <a:off x="11218545" y="701321"/>
            <a:ext cx="880110" cy="438150"/>
            <a:chOff x="0" y="0"/>
            <a:chExt cx="880744" cy="348615"/>
          </a:xfrm>
        </p:grpSpPr>
        <p:sp>
          <p:nvSpPr>
            <p:cNvPr id="13" name="Graphic 42"/>
            <p:cNvSpPr/>
            <p:nvPr/>
          </p:nvSpPr>
          <p:spPr>
            <a:xfrm>
              <a:off x="27584" y="27150"/>
              <a:ext cx="850900" cy="297815"/>
            </a:xfrm>
            <a:custGeom>
              <a:avLst/>
              <a:gdLst/>
              <a:ahLst/>
              <a:cxnLst/>
              <a:rect l="l" t="t" r="r" b="b"/>
              <a:pathLst>
                <a:path w="850900" h="297815">
                  <a:moveTo>
                    <a:pt x="850582" y="0"/>
                  </a:moveTo>
                  <a:lnTo>
                    <a:pt x="140296" y="0"/>
                  </a:lnTo>
                  <a:lnTo>
                    <a:pt x="95952" y="7152"/>
                  </a:lnTo>
                  <a:lnTo>
                    <a:pt x="57439" y="27069"/>
                  </a:lnTo>
                  <a:lnTo>
                    <a:pt x="27069" y="57439"/>
                  </a:lnTo>
                  <a:lnTo>
                    <a:pt x="7152" y="95952"/>
                  </a:lnTo>
                  <a:lnTo>
                    <a:pt x="0" y="140296"/>
                  </a:lnTo>
                  <a:lnTo>
                    <a:pt x="0" y="157391"/>
                  </a:lnTo>
                  <a:lnTo>
                    <a:pt x="7152" y="201735"/>
                  </a:lnTo>
                  <a:lnTo>
                    <a:pt x="27069" y="240248"/>
                  </a:lnTo>
                  <a:lnTo>
                    <a:pt x="57439" y="270618"/>
                  </a:lnTo>
                  <a:lnTo>
                    <a:pt x="95952" y="290535"/>
                  </a:lnTo>
                  <a:lnTo>
                    <a:pt x="140296" y="297688"/>
                  </a:lnTo>
                  <a:lnTo>
                    <a:pt x="850582" y="297688"/>
                  </a:lnTo>
                  <a:lnTo>
                    <a:pt x="850582" y="0"/>
                  </a:lnTo>
                  <a:close/>
                </a:path>
              </a:pathLst>
            </a:custGeom>
            <a:solidFill>
              <a:srgbClr val="FFCB04"/>
            </a:solidFill>
          </p:spPr>
          <p:txBody>
            <a:bodyPr wrap="square" lIns="0" tIns="0" rIns="0" bIns="0" rtlCol="0">
              <a:prstTxWarp prst="textNoShape">
                <a:avLst/>
              </a:prstTxWarp>
              <a:noAutofit/>
            </a:bodyPr>
            <a:lstStyle/>
            <a:p>
              <a:endParaRPr lang="tr-TR"/>
            </a:p>
          </p:txBody>
        </p:sp>
        <p:pic>
          <p:nvPicPr>
            <p:cNvPr id="14" name="Image 43"/>
            <p:cNvPicPr/>
            <p:nvPr/>
          </p:nvPicPr>
          <p:blipFill>
            <a:blip r:embed="rId6" cstate="print"/>
            <a:stretch>
              <a:fillRect/>
            </a:stretch>
          </p:blipFill>
          <p:spPr>
            <a:xfrm>
              <a:off x="59362" y="55366"/>
              <a:ext cx="237286" cy="237286"/>
            </a:xfrm>
            <a:prstGeom prst="rect">
              <a:avLst/>
            </a:prstGeom>
          </p:spPr>
        </p:pic>
        <p:sp>
          <p:nvSpPr>
            <p:cNvPr id="15" name="Graphic 44"/>
            <p:cNvSpPr/>
            <p:nvPr/>
          </p:nvSpPr>
          <p:spPr>
            <a:xfrm>
              <a:off x="2031" y="2031"/>
              <a:ext cx="876300" cy="344805"/>
            </a:xfrm>
            <a:custGeom>
              <a:avLst/>
              <a:gdLst/>
              <a:ahLst/>
              <a:cxnLst/>
              <a:rect l="l" t="t" r="r" b="b"/>
              <a:pathLst>
                <a:path w="876300" h="344805">
                  <a:moveTo>
                    <a:pt x="876134" y="0"/>
                  </a:moveTo>
                  <a:lnTo>
                    <a:pt x="171411" y="0"/>
                  </a:lnTo>
                  <a:lnTo>
                    <a:pt x="125844" y="6148"/>
                  </a:lnTo>
                  <a:lnTo>
                    <a:pt x="84898" y="23500"/>
                  </a:lnTo>
                  <a:lnTo>
                    <a:pt x="50206" y="50414"/>
                  </a:lnTo>
                  <a:lnTo>
                    <a:pt x="23403" y="85249"/>
                  </a:lnTo>
                  <a:lnTo>
                    <a:pt x="6123" y="126366"/>
                  </a:lnTo>
                  <a:lnTo>
                    <a:pt x="0" y="172123"/>
                  </a:lnTo>
                  <a:lnTo>
                    <a:pt x="6123" y="217879"/>
                  </a:lnTo>
                  <a:lnTo>
                    <a:pt x="23403" y="258996"/>
                  </a:lnTo>
                  <a:lnTo>
                    <a:pt x="50206" y="293831"/>
                  </a:lnTo>
                  <a:lnTo>
                    <a:pt x="84898" y="320746"/>
                  </a:lnTo>
                  <a:lnTo>
                    <a:pt x="125844" y="338097"/>
                  </a:lnTo>
                  <a:lnTo>
                    <a:pt x="171411" y="344246"/>
                  </a:lnTo>
                  <a:lnTo>
                    <a:pt x="876134" y="344246"/>
                  </a:lnTo>
                </a:path>
              </a:pathLst>
            </a:custGeom>
            <a:ln w="4064">
              <a:solidFill>
                <a:srgbClr val="A7A9AC"/>
              </a:solidFill>
              <a:prstDash val="solid"/>
            </a:ln>
          </p:spPr>
          <p:txBody>
            <a:bodyPr wrap="square" lIns="0" tIns="0" rIns="0" bIns="0" rtlCol="0">
              <a:prstTxWarp prst="textNoShape">
                <a:avLst/>
              </a:prstTxWarp>
              <a:noAutofit/>
            </a:bodyPr>
            <a:lstStyle/>
            <a:p>
              <a:endParaRPr lang="tr-TR"/>
            </a:p>
          </p:txBody>
        </p:sp>
        <p:sp>
          <p:nvSpPr>
            <p:cNvPr id="16" name="Textbox 45"/>
            <p:cNvSpPr txBox="1"/>
            <p:nvPr/>
          </p:nvSpPr>
          <p:spPr>
            <a:xfrm>
              <a:off x="0" y="0"/>
              <a:ext cx="880744" cy="348615"/>
            </a:xfrm>
            <a:prstGeom prst="rect">
              <a:avLst/>
            </a:prstGeom>
          </p:spPr>
          <p:txBody>
            <a:bodyPr wrap="square" lIns="0" tIns="0" rIns="0" bIns="0" rtlCol="0">
              <a:noAutofit/>
            </a:bodyPr>
            <a:lstStyle/>
            <a:p>
              <a:pPr marL="159385">
                <a:spcBef>
                  <a:spcPts val="790"/>
                </a:spcBef>
                <a:spcAft>
                  <a:spcPts val="0"/>
                </a:spcAft>
              </a:pPr>
              <a:r>
                <a:rPr lang="tr-TR" sz="800" spc="-50" dirty="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8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16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2025</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sp>
        <p:nvSpPr>
          <p:cNvPr id="17" name="Oval 16"/>
          <p:cNvSpPr/>
          <p:nvPr/>
        </p:nvSpPr>
        <p:spPr>
          <a:xfrm>
            <a:off x="675960" y="651716"/>
            <a:ext cx="818732" cy="78143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smtClean="0">
                <a:solidFill>
                  <a:schemeClr val="tx1"/>
                </a:solidFill>
              </a:rPr>
              <a:t>18</a:t>
            </a:r>
            <a:endParaRPr lang="tr-TR" sz="2800" b="1" dirty="0">
              <a:solidFill>
                <a:schemeClr val="tx1"/>
              </a:solidFill>
            </a:endParaRPr>
          </a:p>
        </p:txBody>
      </p:sp>
      <p:sp>
        <p:nvSpPr>
          <p:cNvPr id="18" name="Oval 17"/>
          <p:cNvSpPr/>
          <p:nvPr/>
        </p:nvSpPr>
        <p:spPr>
          <a:xfrm>
            <a:off x="9321739" y="5363308"/>
            <a:ext cx="354675" cy="30702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05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24651" y="770907"/>
            <a:ext cx="5127625" cy="5666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271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4145" y="-98139"/>
            <a:ext cx="751153" cy="6956139"/>
          </a:xfrm>
          <a:prstGeom prst="rect">
            <a:avLst/>
          </a:prstGeom>
        </p:spPr>
      </p:pic>
      <p:sp>
        <p:nvSpPr>
          <p:cNvPr id="4" name="Yuvarlatılmış Dikdörtgen 3"/>
          <p:cNvSpPr/>
          <p:nvPr/>
        </p:nvSpPr>
        <p:spPr>
          <a:xfrm>
            <a:off x="301431" y="0"/>
            <a:ext cx="11890569" cy="648072"/>
          </a:xfrm>
          <a:prstGeom prst="roundRect">
            <a:avLst>
              <a:gd name="adj" fmla="val 50000"/>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chemeClr val="tx1"/>
                </a:solidFill>
                <a:latin typeface="Arial" panose="020B0604020202020204" pitchFamily="34" charset="0"/>
                <a:cs typeface="Arial" panose="020B0604020202020204" pitchFamily="34" charset="0"/>
              </a:rPr>
              <a:t>2018-2025 LGS </a:t>
            </a:r>
            <a:r>
              <a:rPr lang="tr-TR" sz="3600" b="1" dirty="0" smtClean="0">
                <a:solidFill>
                  <a:schemeClr val="tx1"/>
                </a:solidFill>
                <a:latin typeface="Arial" panose="020B0604020202020204" pitchFamily="34" charset="0"/>
                <a:cs typeface="Arial" panose="020B0604020202020204" pitchFamily="34" charset="0"/>
              </a:rPr>
              <a:t>2. </a:t>
            </a:r>
            <a:r>
              <a:rPr lang="tr-TR" sz="3600" b="1" dirty="0">
                <a:solidFill>
                  <a:schemeClr val="tx1"/>
                </a:solidFill>
                <a:latin typeface="Arial" panose="020B0604020202020204" pitchFamily="34" charset="0"/>
                <a:cs typeface="Arial" panose="020B0604020202020204" pitchFamily="34" charset="0"/>
              </a:rPr>
              <a:t>ÜNİTE ÇIKMIŞ SORULAR</a:t>
            </a:r>
          </a:p>
        </p:txBody>
      </p:sp>
      <p:pic>
        <p:nvPicPr>
          <p:cNvPr id="6" name="Resim 5"/>
          <p:cNvPicPr>
            <a:picLocks noChangeAspect="1"/>
          </p:cNvPicPr>
          <p:nvPr/>
        </p:nvPicPr>
        <p:blipFill>
          <a:blip r:embed="rId3">
            <a:extLst>
              <a:ext uri="{BEBA8EAE-BF5A-486C-A8C5-ECC9F3942E4B}">
                <a14:imgProps xmlns:a14="http://schemas.microsoft.com/office/drawing/2010/main">
                  <a14:imgLayer r:embed="rId4">
                    <a14:imgEffect>
                      <a14:backgroundRemoval t="2051" b="98730" l="977" r="97852"/>
                    </a14:imgEffect>
                  </a14:imgLayer>
                </a14:imgProps>
              </a:ext>
            </a:extLst>
          </a:blip>
          <a:stretch>
            <a:fillRect/>
          </a:stretch>
        </p:blipFill>
        <p:spPr>
          <a:xfrm>
            <a:off x="10697308" y="5363308"/>
            <a:ext cx="1494692" cy="1494692"/>
          </a:xfrm>
          <a:prstGeom prst="rect">
            <a:avLst/>
          </a:prstGeom>
        </p:spPr>
      </p:pic>
      <p:grpSp>
        <p:nvGrpSpPr>
          <p:cNvPr id="19" name="Grup 18"/>
          <p:cNvGrpSpPr/>
          <p:nvPr/>
        </p:nvGrpSpPr>
        <p:grpSpPr>
          <a:xfrm>
            <a:off x="517647" y="6391910"/>
            <a:ext cx="6391275" cy="466090"/>
            <a:chOff x="517647" y="6391910"/>
            <a:chExt cx="6391275" cy="466090"/>
          </a:xfrm>
        </p:grpSpPr>
        <p:grpSp>
          <p:nvGrpSpPr>
            <p:cNvPr id="7" name="Grup 6"/>
            <p:cNvGrpSpPr/>
            <p:nvPr/>
          </p:nvGrpSpPr>
          <p:grpSpPr>
            <a:xfrm>
              <a:off x="517647" y="6391910"/>
              <a:ext cx="6391275" cy="466090"/>
              <a:chOff x="0" y="0"/>
              <a:chExt cx="6310215" cy="466090"/>
            </a:xfrm>
          </p:grpSpPr>
          <p:sp>
            <p:nvSpPr>
              <p:cNvPr id="8" name="Metin Kutusu 116"/>
              <p:cNvSpPr txBox="1">
                <a:spLocks noChangeArrowheads="1"/>
              </p:cNvSpPr>
              <p:nvPr/>
            </p:nvSpPr>
            <p:spPr bwMode="auto">
              <a:xfrm>
                <a:off x="0" y="0"/>
                <a:ext cx="6310215" cy="46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270510" marR="24765" algn="just">
                  <a:lnSpc>
                    <a:spcPct val="150000"/>
                  </a:lnSpc>
                  <a:spcAft>
                    <a:spcPts val="0"/>
                  </a:spcAft>
                </a:pPr>
                <a:r>
                  <a:rPr lang="tr-TR" sz="900" b="1">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endParaRPr lang="tr-TR" sz="900">
                  <a:effectLst/>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tr-TR" sz="1100">
                    <a:effectLst/>
                    <a:latin typeface="Verdana" panose="020B0604030504040204" pitchFamily="34" charset="0"/>
                    <a:ea typeface="Verdana" panose="020B0604030504040204" pitchFamily="34" charset="0"/>
                    <a:cs typeface="Verdana" panose="020B0604030504040204" pitchFamily="34" charset="0"/>
                  </a:rPr>
                  <a:t> </a:t>
                </a:r>
              </a:p>
            </p:txBody>
          </p:sp>
          <p:sp>
            <p:nvSpPr>
              <p:cNvPr id="9" name="Metin Kutusu 117"/>
              <p:cNvSpPr txBox="1"/>
              <p:nvPr/>
            </p:nvSpPr>
            <p:spPr>
              <a:xfrm>
                <a:off x="597065" y="45719"/>
                <a:ext cx="2466340" cy="32321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tr-TR" sz="1400" b="1" dirty="0" err="1">
                    <a:effectLst/>
                    <a:latin typeface="Arial" panose="020B0604020202020204" pitchFamily="34" charset="0"/>
                    <a:ea typeface="Verdana" panose="020B0604030504040204" pitchFamily="34" charset="0"/>
                    <a:cs typeface="Verdana" panose="020B0604030504040204" pitchFamily="34" charset="0"/>
                  </a:rPr>
                  <a:t>sosyalbilgilerinsesi</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pic>
          <p:nvPicPr>
            <p:cNvPr id="10" name="Picture 2"/>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3134" y="6391910"/>
              <a:ext cx="410845" cy="414655"/>
            </a:xfrm>
            <a:prstGeom prst="rect">
              <a:avLst/>
            </a:prstGeom>
            <a:noFill/>
            <a:ln>
              <a:noFill/>
            </a:ln>
            <a:effectLst/>
            <a:extLst/>
          </p:spPr>
        </p:pic>
      </p:grpSp>
      <p:sp>
        <p:nvSpPr>
          <p:cNvPr id="3" name="Dikdörtgen 2"/>
          <p:cNvSpPr/>
          <p:nvPr/>
        </p:nvSpPr>
        <p:spPr>
          <a:xfrm>
            <a:off x="1183979" y="1263966"/>
            <a:ext cx="10536218" cy="5170646"/>
          </a:xfrm>
          <a:prstGeom prst="rect">
            <a:avLst/>
          </a:prstGeom>
        </p:spPr>
        <p:txBody>
          <a:bodyPr wrap="square">
            <a:spAutoFit/>
          </a:bodyPr>
          <a:lstStyle/>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İlk Türkiye Büyük Millet Meclisi, millet iradesi ile yeni seçilen milletvekillerinin yanı sıra son Osmanlı </a:t>
            </a:r>
            <a:r>
              <a:rPr lang="tr-TR" sz="2000" dirty="0" err="1">
                <a:latin typeface="Arial" panose="020B0604020202020204" pitchFamily="34" charset="0"/>
                <a:ea typeface="Times New Roman" panose="02020603050405020304" pitchFamily="18" charset="0"/>
                <a:cs typeface="Verdana" panose="020B0604030504040204" pitchFamily="34" charset="0"/>
              </a:rPr>
              <a:t>Mebusan</a:t>
            </a:r>
            <a:r>
              <a:rPr lang="tr-TR" sz="2000" dirty="0">
                <a:latin typeface="Arial" panose="020B0604020202020204" pitchFamily="34" charset="0"/>
                <a:ea typeface="Times New Roman" panose="02020603050405020304" pitchFamily="18" charset="0"/>
                <a:cs typeface="Verdana" panose="020B0604030504040204" pitchFamily="34" charset="0"/>
              </a:rPr>
              <a:t> Meclisinden Anadolu’ya geçen milletvekillerinden oluşmaktaydı. Üyelerinin her biri ülkenin içinde bulunduğu eşi görülmemiş maddi ve manevi yokluklar karşısında Millî Mücadele’nin başarıya ulaşması için canla başla çalışmışlardır</a:t>
            </a:r>
            <a:r>
              <a:rPr lang="tr-TR" sz="2000" dirty="0" smtClean="0">
                <a:latin typeface="Arial" panose="020B0604020202020204" pitchFamily="34" charset="0"/>
                <a:ea typeface="Times New Roman" panose="02020603050405020304" pitchFamily="18" charset="0"/>
                <a:cs typeface="Verdana" panose="020B0604030504040204" pitchFamily="34" charset="0"/>
              </a:rPr>
              <a:t>.</a:t>
            </a:r>
          </a:p>
          <a:p>
            <a:pPr algn="just">
              <a:lnSpc>
                <a:spcPct val="150000"/>
              </a:lnSpc>
              <a:spcAft>
                <a:spcPts val="0"/>
              </a:spcAft>
            </a:pPr>
            <a:endParaRPr lang="tr-TR" sz="2000" dirty="0">
              <a:latin typeface="Arial" panose="020B0604020202020204" pitchFamily="34" charset="0"/>
              <a:ea typeface="Times New Roman" panose="02020603050405020304" pitchFamily="18" charset="0"/>
              <a:cs typeface="Verdana" panose="020B0604030504040204" pitchFamily="34" charset="0"/>
            </a:endParaRPr>
          </a:p>
          <a:p>
            <a:pPr algn="just">
              <a:lnSpc>
                <a:spcPct val="150000"/>
              </a:lnSpc>
              <a:spcAft>
                <a:spcPts val="0"/>
              </a:spcAft>
            </a:pPr>
            <a:r>
              <a:rPr lang="tr-TR" sz="2000" b="1" dirty="0">
                <a:latin typeface="Arial" panose="020B0604020202020204" pitchFamily="34" charset="0"/>
                <a:ea typeface="Times New Roman" panose="02020603050405020304" pitchFamily="18" charset="0"/>
                <a:cs typeface="Verdana" panose="020B0604030504040204" pitchFamily="34" charset="0"/>
              </a:rPr>
              <a:t>Bu bilgiye göre İlk Türkiye Büyük Millet Meclisi için aşağıdakilerden hangisi </a:t>
            </a:r>
            <a:r>
              <a:rPr lang="tr-TR" sz="2000" b="1" u="sng" dirty="0">
                <a:latin typeface="Arial" panose="020B0604020202020204" pitchFamily="34" charset="0"/>
                <a:ea typeface="Times New Roman" panose="02020603050405020304" pitchFamily="18" charset="0"/>
                <a:cs typeface="Verdana" panose="020B0604030504040204" pitchFamily="34" charset="0"/>
              </a:rPr>
              <a:t>söylenemez?</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A) Millî egemenliği esas almıştır.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B) Teslimiyetçi politikalar izlemiştir.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C) Temeli fedakârlık esasına dayanmıştır.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D) Demokratik yapıya sahiptir.</a:t>
            </a:r>
            <a:endParaRPr lang="tr-TR" sz="2000" dirty="0">
              <a:latin typeface="Arial" panose="020B0604020202020204" pitchFamily="34" charset="0"/>
              <a:ea typeface="Times New Roman" panose="02020603050405020304" pitchFamily="18" charset="0"/>
              <a:cs typeface="Verdana" panose="020B0604030504040204" pitchFamily="34" charset="0"/>
            </a:endParaRPr>
          </a:p>
        </p:txBody>
      </p:sp>
      <p:grpSp>
        <p:nvGrpSpPr>
          <p:cNvPr id="12" name="Group 41"/>
          <p:cNvGrpSpPr>
            <a:grpSpLocks/>
          </p:cNvGrpSpPr>
          <p:nvPr/>
        </p:nvGrpSpPr>
        <p:grpSpPr>
          <a:xfrm>
            <a:off x="11218545" y="701321"/>
            <a:ext cx="880110" cy="438150"/>
            <a:chOff x="0" y="0"/>
            <a:chExt cx="880744" cy="348615"/>
          </a:xfrm>
        </p:grpSpPr>
        <p:sp>
          <p:nvSpPr>
            <p:cNvPr id="13" name="Graphic 42"/>
            <p:cNvSpPr/>
            <p:nvPr/>
          </p:nvSpPr>
          <p:spPr>
            <a:xfrm>
              <a:off x="27584" y="27150"/>
              <a:ext cx="850900" cy="297815"/>
            </a:xfrm>
            <a:custGeom>
              <a:avLst/>
              <a:gdLst/>
              <a:ahLst/>
              <a:cxnLst/>
              <a:rect l="l" t="t" r="r" b="b"/>
              <a:pathLst>
                <a:path w="850900" h="297815">
                  <a:moveTo>
                    <a:pt x="850582" y="0"/>
                  </a:moveTo>
                  <a:lnTo>
                    <a:pt x="140296" y="0"/>
                  </a:lnTo>
                  <a:lnTo>
                    <a:pt x="95952" y="7152"/>
                  </a:lnTo>
                  <a:lnTo>
                    <a:pt x="57439" y="27069"/>
                  </a:lnTo>
                  <a:lnTo>
                    <a:pt x="27069" y="57439"/>
                  </a:lnTo>
                  <a:lnTo>
                    <a:pt x="7152" y="95952"/>
                  </a:lnTo>
                  <a:lnTo>
                    <a:pt x="0" y="140296"/>
                  </a:lnTo>
                  <a:lnTo>
                    <a:pt x="0" y="157391"/>
                  </a:lnTo>
                  <a:lnTo>
                    <a:pt x="7152" y="201735"/>
                  </a:lnTo>
                  <a:lnTo>
                    <a:pt x="27069" y="240248"/>
                  </a:lnTo>
                  <a:lnTo>
                    <a:pt x="57439" y="270618"/>
                  </a:lnTo>
                  <a:lnTo>
                    <a:pt x="95952" y="290535"/>
                  </a:lnTo>
                  <a:lnTo>
                    <a:pt x="140296" y="297688"/>
                  </a:lnTo>
                  <a:lnTo>
                    <a:pt x="850582" y="297688"/>
                  </a:lnTo>
                  <a:lnTo>
                    <a:pt x="850582" y="0"/>
                  </a:lnTo>
                  <a:close/>
                </a:path>
              </a:pathLst>
            </a:custGeom>
            <a:solidFill>
              <a:srgbClr val="FFCB04"/>
            </a:solidFill>
          </p:spPr>
          <p:txBody>
            <a:bodyPr wrap="square" lIns="0" tIns="0" rIns="0" bIns="0" rtlCol="0">
              <a:prstTxWarp prst="textNoShape">
                <a:avLst/>
              </a:prstTxWarp>
              <a:noAutofit/>
            </a:bodyPr>
            <a:lstStyle/>
            <a:p>
              <a:endParaRPr lang="tr-TR"/>
            </a:p>
          </p:txBody>
        </p:sp>
        <p:pic>
          <p:nvPicPr>
            <p:cNvPr id="14" name="Image 43"/>
            <p:cNvPicPr/>
            <p:nvPr/>
          </p:nvPicPr>
          <p:blipFill>
            <a:blip r:embed="rId6" cstate="print"/>
            <a:stretch>
              <a:fillRect/>
            </a:stretch>
          </p:blipFill>
          <p:spPr>
            <a:xfrm>
              <a:off x="59362" y="55366"/>
              <a:ext cx="237286" cy="237286"/>
            </a:xfrm>
            <a:prstGeom prst="rect">
              <a:avLst/>
            </a:prstGeom>
          </p:spPr>
        </p:pic>
        <p:sp>
          <p:nvSpPr>
            <p:cNvPr id="15" name="Graphic 44"/>
            <p:cNvSpPr/>
            <p:nvPr/>
          </p:nvSpPr>
          <p:spPr>
            <a:xfrm>
              <a:off x="2031" y="2031"/>
              <a:ext cx="876300" cy="344805"/>
            </a:xfrm>
            <a:custGeom>
              <a:avLst/>
              <a:gdLst/>
              <a:ahLst/>
              <a:cxnLst/>
              <a:rect l="l" t="t" r="r" b="b"/>
              <a:pathLst>
                <a:path w="876300" h="344805">
                  <a:moveTo>
                    <a:pt x="876134" y="0"/>
                  </a:moveTo>
                  <a:lnTo>
                    <a:pt x="171411" y="0"/>
                  </a:lnTo>
                  <a:lnTo>
                    <a:pt x="125844" y="6148"/>
                  </a:lnTo>
                  <a:lnTo>
                    <a:pt x="84898" y="23500"/>
                  </a:lnTo>
                  <a:lnTo>
                    <a:pt x="50206" y="50414"/>
                  </a:lnTo>
                  <a:lnTo>
                    <a:pt x="23403" y="85249"/>
                  </a:lnTo>
                  <a:lnTo>
                    <a:pt x="6123" y="126366"/>
                  </a:lnTo>
                  <a:lnTo>
                    <a:pt x="0" y="172123"/>
                  </a:lnTo>
                  <a:lnTo>
                    <a:pt x="6123" y="217879"/>
                  </a:lnTo>
                  <a:lnTo>
                    <a:pt x="23403" y="258996"/>
                  </a:lnTo>
                  <a:lnTo>
                    <a:pt x="50206" y="293831"/>
                  </a:lnTo>
                  <a:lnTo>
                    <a:pt x="84898" y="320746"/>
                  </a:lnTo>
                  <a:lnTo>
                    <a:pt x="125844" y="338097"/>
                  </a:lnTo>
                  <a:lnTo>
                    <a:pt x="171411" y="344246"/>
                  </a:lnTo>
                  <a:lnTo>
                    <a:pt x="876134" y="344246"/>
                  </a:lnTo>
                </a:path>
              </a:pathLst>
            </a:custGeom>
            <a:ln w="4064">
              <a:solidFill>
                <a:srgbClr val="A7A9AC"/>
              </a:solidFill>
              <a:prstDash val="solid"/>
            </a:ln>
          </p:spPr>
          <p:txBody>
            <a:bodyPr wrap="square" lIns="0" tIns="0" rIns="0" bIns="0" rtlCol="0">
              <a:prstTxWarp prst="textNoShape">
                <a:avLst/>
              </a:prstTxWarp>
              <a:noAutofit/>
            </a:bodyPr>
            <a:lstStyle/>
            <a:p>
              <a:endParaRPr lang="tr-TR"/>
            </a:p>
          </p:txBody>
        </p:sp>
        <p:sp>
          <p:nvSpPr>
            <p:cNvPr id="16" name="Textbox 45"/>
            <p:cNvSpPr txBox="1"/>
            <p:nvPr/>
          </p:nvSpPr>
          <p:spPr>
            <a:xfrm>
              <a:off x="0" y="0"/>
              <a:ext cx="880744" cy="348615"/>
            </a:xfrm>
            <a:prstGeom prst="rect">
              <a:avLst/>
            </a:prstGeom>
          </p:spPr>
          <p:txBody>
            <a:bodyPr wrap="square" lIns="0" tIns="0" rIns="0" bIns="0" rtlCol="0">
              <a:noAutofit/>
            </a:bodyPr>
            <a:lstStyle/>
            <a:p>
              <a:pPr marL="159385">
                <a:spcBef>
                  <a:spcPts val="790"/>
                </a:spcBef>
                <a:spcAft>
                  <a:spcPts val="0"/>
                </a:spcAft>
              </a:pPr>
              <a:r>
                <a:rPr lang="tr-TR" sz="800" spc="-5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1600" spc="-50">
                  <a:solidFill>
                    <a:srgbClr val="231F20"/>
                  </a:solidFill>
                  <a:effectLst/>
                  <a:latin typeface="Arial Black" panose="020B0A04020102020204" pitchFamily="34" charset="0"/>
                  <a:ea typeface="Verdana" panose="020B0604030504040204" pitchFamily="34" charset="0"/>
                  <a:cs typeface="Verdana" panose="020B0604030504040204" pitchFamily="34" charset="0"/>
                </a:rPr>
                <a:t>2018</a:t>
              </a:r>
              <a:endParaRPr lang="tr-TR" sz="1100">
                <a:effectLst/>
                <a:latin typeface="Verdana" panose="020B0604030504040204" pitchFamily="34" charset="0"/>
                <a:ea typeface="Verdana" panose="020B0604030504040204" pitchFamily="34" charset="0"/>
                <a:cs typeface="Verdana" panose="020B0604030504040204" pitchFamily="34" charset="0"/>
              </a:endParaRPr>
            </a:p>
          </p:txBody>
        </p:sp>
      </p:grpSp>
      <p:sp>
        <p:nvSpPr>
          <p:cNvPr id="17" name="Oval 16"/>
          <p:cNvSpPr/>
          <p:nvPr/>
        </p:nvSpPr>
        <p:spPr>
          <a:xfrm>
            <a:off x="675960" y="651716"/>
            <a:ext cx="753248" cy="76878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smtClean="0">
                <a:solidFill>
                  <a:schemeClr val="tx1"/>
                </a:solidFill>
              </a:rPr>
              <a:t>1</a:t>
            </a:r>
            <a:endParaRPr lang="tr-TR" sz="2800" b="1" dirty="0">
              <a:solidFill>
                <a:schemeClr val="tx1"/>
              </a:solidFill>
            </a:endParaRPr>
          </a:p>
        </p:txBody>
      </p:sp>
      <p:sp>
        <p:nvSpPr>
          <p:cNvPr id="18" name="Oval 17"/>
          <p:cNvSpPr/>
          <p:nvPr/>
        </p:nvSpPr>
        <p:spPr>
          <a:xfrm>
            <a:off x="1183979" y="5117825"/>
            <a:ext cx="354675" cy="30702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336673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4145" y="-98139"/>
            <a:ext cx="751153" cy="6956139"/>
          </a:xfrm>
          <a:prstGeom prst="rect">
            <a:avLst/>
          </a:prstGeom>
        </p:spPr>
      </p:pic>
      <p:sp>
        <p:nvSpPr>
          <p:cNvPr id="4" name="Yuvarlatılmış Dikdörtgen 3"/>
          <p:cNvSpPr/>
          <p:nvPr/>
        </p:nvSpPr>
        <p:spPr>
          <a:xfrm>
            <a:off x="301431" y="0"/>
            <a:ext cx="11890569" cy="648072"/>
          </a:xfrm>
          <a:prstGeom prst="roundRect">
            <a:avLst>
              <a:gd name="adj" fmla="val 50000"/>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chemeClr val="tx1"/>
                </a:solidFill>
                <a:latin typeface="Arial" panose="020B0604020202020204" pitchFamily="34" charset="0"/>
                <a:cs typeface="Arial" panose="020B0604020202020204" pitchFamily="34" charset="0"/>
              </a:rPr>
              <a:t>2018-2025 LGS </a:t>
            </a:r>
            <a:r>
              <a:rPr lang="tr-TR" sz="3600" b="1" dirty="0" smtClean="0">
                <a:solidFill>
                  <a:schemeClr val="tx1"/>
                </a:solidFill>
                <a:latin typeface="Arial" panose="020B0604020202020204" pitchFamily="34" charset="0"/>
                <a:cs typeface="Arial" panose="020B0604020202020204" pitchFamily="34" charset="0"/>
              </a:rPr>
              <a:t>2. </a:t>
            </a:r>
            <a:r>
              <a:rPr lang="tr-TR" sz="3600" b="1" dirty="0">
                <a:solidFill>
                  <a:schemeClr val="tx1"/>
                </a:solidFill>
                <a:latin typeface="Arial" panose="020B0604020202020204" pitchFamily="34" charset="0"/>
                <a:cs typeface="Arial" panose="020B0604020202020204" pitchFamily="34" charset="0"/>
              </a:rPr>
              <a:t>ÜNİTE ÇIKMIŞ SORULAR</a:t>
            </a:r>
          </a:p>
        </p:txBody>
      </p:sp>
      <p:pic>
        <p:nvPicPr>
          <p:cNvPr id="6" name="Resim 5"/>
          <p:cNvPicPr>
            <a:picLocks noChangeAspect="1"/>
          </p:cNvPicPr>
          <p:nvPr/>
        </p:nvPicPr>
        <p:blipFill>
          <a:blip r:embed="rId3">
            <a:extLst>
              <a:ext uri="{BEBA8EAE-BF5A-486C-A8C5-ECC9F3942E4B}">
                <a14:imgProps xmlns:a14="http://schemas.microsoft.com/office/drawing/2010/main">
                  <a14:imgLayer r:embed="rId4">
                    <a14:imgEffect>
                      <a14:backgroundRemoval t="2051" b="98730" l="977" r="97852"/>
                    </a14:imgEffect>
                  </a14:imgLayer>
                </a14:imgProps>
              </a:ext>
            </a:extLst>
          </a:blip>
          <a:stretch>
            <a:fillRect/>
          </a:stretch>
        </p:blipFill>
        <p:spPr>
          <a:xfrm>
            <a:off x="10697308" y="5363308"/>
            <a:ext cx="1494692" cy="1494692"/>
          </a:xfrm>
          <a:prstGeom prst="rect">
            <a:avLst/>
          </a:prstGeom>
        </p:spPr>
      </p:pic>
      <p:grpSp>
        <p:nvGrpSpPr>
          <p:cNvPr id="7" name="Grup 6"/>
          <p:cNvGrpSpPr/>
          <p:nvPr/>
        </p:nvGrpSpPr>
        <p:grpSpPr>
          <a:xfrm>
            <a:off x="527105" y="6340475"/>
            <a:ext cx="6391275" cy="466090"/>
            <a:chOff x="0" y="0"/>
            <a:chExt cx="6310215" cy="466090"/>
          </a:xfrm>
        </p:grpSpPr>
        <p:sp>
          <p:nvSpPr>
            <p:cNvPr id="8" name="Metin Kutusu 116"/>
            <p:cNvSpPr txBox="1">
              <a:spLocks noChangeArrowheads="1"/>
            </p:cNvSpPr>
            <p:nvPr/>
          </p:nvSpPr>
          <p:spPr bwMode="auto">
            <a:xfrm>
              <a:off x="0" y="0"/>
              <a:ext cx="6310215" cy="46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270510" marR="24765" algn="just">
                <a:lnSpc>
                  <a:spcPct val="150000"/>
                </a:lnSpc>
                <a:spcAft>
                  <a:spcPts val="0"/>
                </a:spcAft>
              </a:pPr>
              <a:r>
                <a:rPr lang="tr-TR" sz="900" b="1">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endParaRPr lang="tr-TR" sz="900">
                <a:effectLst/>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tr-TR" sz="1100">
                  <a:effectLst/>
                  <a:latin typeface="Verdana" panose="020B0604030504040204" pitchFamily="34" charset="0"/>
                  <a:ea typeface="Verdana" panose="020B0604030504040204" pitchFamily="34" charset="0"/>
                  <a:cs typeface="Verdana" panose="020B0604030504040204" pitchFamily="34" charset="0"/>
                </a:rPr>
                <a:t> </a:t>
              </a:r>
            </a:p>
          </p:txBody>
        </p:sp>
        <p:sp>
          <p:nvSpPr>
            <p:cNvPr id="9" name="Metin Kutusu 117"/>
            <p:cNvSpPr txBox="1"/>
            <p:nvPr/>
          </p:nvSpPr>
          <p:spPr>
            <a:xfrm>
              <a:off x="597065" y="45719"/>
              <a:ext cx="2466340" cy="32321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tr-TR" sz="1400" b="1" dirty="0" err="1">
                  <a:effectLst/>
                  <a:latin typeface="Arial" panose="020B0604020202020204" pitchFamily="34" charset="0"/>
                  <a:ea typeface="Verdana" panose="020B0604030504040204" pitchFamily="34" charset="0"/>
                  <a:cs typeface="Verdana" panose="020B0604030504040204" pitchFamily="34" charset="0"/>
                </a:rPr>
                <a:t>sosyalbilgilerinsesi</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pic>
        <p:nvPicPr>
          <p:cNvPr id="10" name="Picture 2"/>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3134" y="6391910"/>
            <a:ext cx="410845" cy="414655"/>
          </a:xfrm>
          <a:prstGeom prst="rect">
            <a:avLst/>
          </a:prstGeom>
          <a:noFill/>
          <a:ln>
            <a:noFill/>
          </a:ln>
          <a:effectLst/>
          <a:extLst/>
        </p:spPr>
      </p:pic>
      <p:sp>
        <p:nvSpPr>
          <p:cNvPr id="3" name="Dikdörtgen 2"/>
          <p:cNvSpPr/>
          <p:nvPr/>
        </p:nvSpPr>
        <p:spPr>
          <a:xfrm>
            <a:off x="1369976" y="1043814"/>
            <a:ext cx="10723857" cy="5113644"/>
          </a:xfrm>
          <a:prstGeom prst="rect">
            <a:avLst/>
          </a:prstGeom>
        </p:spPr>
        <p:txBody>
          <a:bodyPr wrap="square">
            <a:spAutoFit/>
          </a:bodyPr>
          <a:lstStyle/>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Mustafa Kemal Paşa’nın başında bulunduğu Heyet-i </a:t>
            </a:r>
            <a:r>
              <a:rPr lang="tr-TR" sz="2000" dirty="0" err="1">
                <a:latin typeface="Arial" panose="020B0604020202020204" pitchFamily="34" charset="0"/>
                <a:ea typeface="Times New Roman" panose="02020603050405020304" pitchFamily="18" charset="0"/>
                <a:cs typeface="Verdana" panose="020B0604030504040204" pitchFamily="34" charset="0"/>
              </a:rPr>
              <a:t>Temsiliye</a:t>
            </a:r>
            <a:r>
              <a:rPr lang="tr-TR" sz="2000" dirty="0">
                <a:latin typeface="Arial" panose="020B0604020202020204" pitchFamily="34" charset="0"/>
                <a:ea typeface="Times New Roman" panose="02020603050405020304" pitchFamily="18" charset="0"/>
                <a:cs typeface="Verdana" panose="020B0604030504040204" pitchFamily="34" charset="0"/>
              </a:rPr>
              <a:t>, Maraş ve Antep bölgesindeki millî kuvvetleri teşkilatlandırmak ve direnişi örgütlemek üzere Kılıç Ali Bey’i görevlendirmişti. Böylece Mustafa Kemal Paşa tarafından Sivas Kongresi kararları doğrultusunda bölgeye gönderilen Kılıç Ali Bey sayesinde, tüm direniş güçlerinin Heyet-i </a:t>
            </a:r>
            <a:r>
              <a:rPr lang="tr-TR" sz="2000" dirty="0" err="1">
                <a:latin typeface="Arial" panose="020B0604020202020204" pitchFamily="34" charset="0"/>
                <a:ea typeface="Times New Roman" panose="02020603050405020304" pitchFamily="18" charset="0"/>
                <a:cs typeface="Verdana" panose="020B0604030504040204" pitchFamily="34" charset="0"/>
              </a:rPr>
              <a:t>Temsiliye’ye</a:t>
            </a:r>
            <a:r>
              <a:rPr lang="tr-TR" sz="2000" dirty="0">
                <a:latin typeface="Arial" panose="020B0604020202020204" pitchFamily="34" charset="0"/>
                <a:ea typeface="Times New Roman" panose="02020603050405020304" pitchFamily="18" charset="0"/>
                <a:cs typeface="Verdana" panose="020B0604030504040204" pitchFamily="34" charset="0"/>
              </a:rPr>
              <a:t> bağlanması sağlanacaktı</a:t>
            </a:r>
            <a:r>
              <a:rPr lang="tr-TR" sz="2000" dirty="0" smtClean="0">
                <a:latin typeface="Arial" panose="020B0604020202020204" pitchFamily="34" charset="0"/>
                <a:ea typeface="Times New Roman" panose="02020603050405020304" pitchFamily="18" charset="0"/>
                <a:cs typeface="Verdana" panose="020B0604030504040204" pitchFamily="34" charset="0"/>
              </a:rPr>
              <a:t>.</a:t>
            </a:r>
          </a:p>
          <a:p>
            <a:pPr algn="just">
              <a:lnSpc>
                <a:spcPct val="150000"/>
              </a:lnSpc>
              <a:spcAft>
                <a:spcPts val="0"/>
              </a:spcAft>
            </a:pPr>
            <a:endParaRPr lang="tr-TR" sz="2000" dirty="0">
              <a:latin typeface="Arial" panose="020B0604020202020204" pitchFamily="34" charset="0"/>
              <a:ea typeface="Times New Roman" panose="02020603050405020304" pitchFamily="18" charset="0"/>
              <a:cs typeface="Verdana" panose="020B0604030504040204" pitchFamily="34" charset="0"/>
            </a:endParaRPr>
          </a:p>
          <a:p>
            <a:pPr algn="just">
              <a:lnSpc>
                <a:spcPct val="150000"/>
              </a:lnSpc>
              <a:spcAft>
                <a:spcPts val="0"/>
              </a:spcAft>
            </a:pPr>
            <a:r>
              <a:rPr lang="tr-TR" sz="2000" b="1" dirty="0">
                <a:latin typeface="Arial" panose="020B0604020202020204" pitchFamily="34" charset="0"/>
                <a:ea typeface="Times New Roman" panose="02020603050405020304" pitchFamily="18" charset="0"/>
                <a:cs typeface="Verdana" panose="020B0604030504040204" pitchFamily="34" charset="0"/>
              </a:rPr>
              <a:t>Bu bilgilere göre, aşağıdakilerden hangisi </a:t>
            </a:r>
            <a:r>
              <a:rPr lang="tr-TR" sz="2000" b="1" u="sng" dirty="0">
                <a:latin typeface="Arial" panose="020B0604020202020204" pitchFamily="34" charset="0"/>
                <a:ea typeface="Times New Roman" panose="02020603050405020304" pitchFamily="18" charset="0"/>
                <a:cs typeface="Verdana" panose="020B0604030504040204" pitchFamily="34" charset="0"/>
              </a:rPr>
              <a:t>söylenemez?</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A) Heyet-i </a:t>
            </a:r>
            <a:r>
              <a:rPr lang="tr-TR" sz="2000" dirty="0" err="1">
                <a:latin typeface="Arial" panose="020B0604020202020204" pitchFamily="34" charset="0"/>
                <a:ea typeface="Times New Roman" panose="02020603050405020304" pitchFamily="18" charset="0"/>
                <a:cs typeface="Verdana" panose="020B0604030504040204" pitchFamily="34" charset="0"/>
              </a:rPr>
              <a:t>Temsiliye</a:t>
            </a:r>
            <a:r>
              <a:rPr lang="tr-TR" sz="2000" dirty="0">
                <a:latin typeface="Arial" panose="020B0604020202020204" pitchFamily="34" charset="0"/>
                <a:ea typeface="Times New Roman" panose="02020603050405020304" pitchFamily="18" charset="0"/>
                <a:cs typeface="Verdana" panose="020B0604030504040204" pitchFamily="34" charset="0"/>
              </a:rPr>
              <a:t>, yürütme organı gibi hareket etmiştir.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B) Mücadelenin tek merkezden yürütülmesi amaçlanmıştır.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C) Yöre halkının işgallere karşı direnişi güçlendirilmek istenmiştir.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D) Mustafa Kemal Paşa, Başkomutanlık yetkisini kullanmıştır.</a:t>
            </a:r>
          </a:p>
        </p:txBody>
      </p:sp>
      <p:grpSp>
        <p:nvGrpSpPr>
          <p:cNvPr id="12" name="Group 41"/>
          <p:cNvGrpSpPr>
            <a:grpSpLocks/>
          </p:cNvGrpSpPr>
          <p:nvPr/>
        </p:nvGrpSpPr>
        <p:grpSpPr>
          <a:xfrm>
            <a:off x="11218545" y="701321"/>
            <a:ext cx="880110" cy="438150"/>
            <a:chOff x="0" y="0"/>
            <a:chExt cx="880744" cy="348615"/>
          </a:xfrm>
        </p:grpSpPr>
        <p:sp>
          <p:nvSpPr>
            <p:cNvPr id="13" name="Graphic 42"/>
            <p:cNvSpPr/>
            <p:nvPr/>
          </p:nvSpPr>
          <p:spPr>
            <a:xfrm>
              <a:off x="27584" y="27150"/>
              <a:ext cx="850900" cy="297815"/>
            </a:xfrm>
            <a:custGeom>
              <a:avLst/>
              <a:gdLst/>
              <a:ahLst/>
              <a:cxnLst/>
              <a:rect l="l" t="t" r="r" b="b"/>
              <a:pathLst>
                <a:path w="850900" h="297815">
                  <a:moveTo>
                    <a:pt x="850582" y="0"/>
                  </a:moveTo>
                  <a:lnTo>
                    <a:pt x="140296" y="0"/>
                  </a:lnTo>
                  <a:lnTo>
                    <a:pt x="95952" y="7152"/>
                  </a:lnTo>
                  <a:lnTo>
                    <a:pt x="57439" y="27069"/>
                  </a:lnTo>
                  <a:lnTo>
                    <a:pt x="27069" y="57439"/>
                  </a:lnTo>
                  <a:lnTo>
                    <a:pt x="7152" y="95952"/>
                  </a:lnTo>
                  <a:lnTo>
                    <a:pt x="0" y="140296"/>
                  </a:lnTo>
                  <a:lnTo>
                    <a:pt x="0" y="157391"/>
                  </a:lnTo>
                  <a:lnTo>
                    <a:pt x="7152" y="201735"/>
                  </a:lnTo>
                  <a:lnTo>
                    <a:pt x="27069" y="240248"/>
                  </a:lnTo>
                  <a:lnTo>
                    <a:pt x="57439" y="270618"/>
                  </a:lnTo>
                  <a:lnTo>
                    <a:pt x="95952" y="290535"/>
                  </a:lnTo>
                  <a:lnTo>
                    <a:pt x="140296" y="297688"/>
                  </a:lnTo>
                  <a:lnTo>
                    <a:pt x="850582" y="297688"/>
                  </a:lnTo>
                  <a:lnTo>
                    <a:pt x="850582" y="0"/>
                  </a:lnTo>
                  <a:close/>
                </a:path>
              </a:pathLst>
            </a:custGeom>
            <a:solidFill>
              <a:srgbClr val="FFCB04"/>
            </a:solidFill>
          </p:spPr>
          <p:txBody>
            <a:bodyPr wrap="square" lIns="0" tIns="0" rIns="0" bIns="0" rtlCol="0">
              <a:prstTxWarp prst="textNoShape">
                <a:avLst/>
              </a:prstTxWarp>
              <a:noAutofit/>
            </a:bodyPr>
            <a:lstStyle/>
            <a:p>
              <a:endParaRPr lang="tr-TR"/>
            </a:p>
          </p:txBody>
        </p:sp>
        <p:pic>
          <p:nvPicPr>
            <p:cNvPr id="14" name="Image 43"/>
            <p:cNvPicPr/>
            <p:nvPr/>
          </p:nvPicPr>
          <p:blipFill>
            <a:blip r:embed="rId6" cstate="print"/>
            <a:stretch>
              <a:fillRect/>
            </a:stretch>
          </p:blipFill>
          <p:spPr>
            <a:xfrm>
              <a:off x="59362" y="55366"/>
              <a:ext cx="237286" cy="237286"/>
            </a:xfrm>
            <a:prstGeom prst="rect">
              <a:avLst/>
            </a:prstGeom>
          </p:spPr>
        </p:pic>
        <p:sp>
          <p:nvSpPr>
            <p:cNvPr id="15" name="Graphic 44"/>
            <p:cNvSpPr/>
            <p:nvPr/>
          </p:nvSpPr>
          <p:spPr>
            <a:xfrm>
              <a:off x="2031" y="2031"/>
              <a:ext cx="876300" cy="344805"/>
            </a:xfrm>
            <a:custGeom>
              <a:avLst/>
              <a:gdLst/>
              <a:ahLst/>
              <a:cxnLst/>
              <a:rect l="l" t="t" r="r" b="b"/>
              <a:pathLst>
                <a:path w="876300" h="344805">
                  <a:moveTo>
                    <a:pt x="876134" y="0"/>
                  </a:moveTo>
                  <a:lnTo>
                    <a:pt x="171411" y="0"/>
                  </a:lnTo>
                  <a:lnTo>
                    <a:pt x="125844" y="6148"/>
                  </a:lnTo>
                  <a:lnTo>
                    <a:pt x="84898" y="23500"/>
                  </a:lnTo>
                  <a:lnTo>
                    <a:pt x="50206" y="50414"/>
                  </a:lnTo>
                  <a:lnTo>
                    <a:pt x="23403" y="85249"/>
                  </a:lnTo>
                  <a:lnTo>
                    <a:pt x="6123" y="126366"/>
                  </a:lnTo>
                  <a:lnTo>
                    <a:pt x="0" y="172123"/>
                  </a:lnTo>
                  <a:lnTo>
                    <a:pt x="6123" y="217879"/>
                  </a:lnTo>
                  <a:lnTo>
                    <a:pt x="23403" y="258996"/>
                  </a:lnTo>
                  <a:lnTo>
                    <a:pt x="50206" y="293831"/>
                  </a:lnTo>
                  <a:lnTo>
                    <a:pt x="84898" y="320746"/>
                  </a:lnTo>
                  <a:lnTo>
                    <a:pt x="125844" y="338097"/>
                  </a:lnTo>
                  <a:lnTo>
                    <a:pt x="171411" y="344246"/>
                  </a:lnTo>
                  <a:lnTo>
                    <a:pt x="876134" y="344246"/>
                  </a:lnTo>
                </a:path>
              </a:pathLst>
            </a:custGeom>
            <a:ln w="4064">
              <a:solidFill>
                <a:srgbClr val="A7A9AC"/>
              </a:solidFill>
              <a:prstDash val="solid"/>
            </a:ln>
          </p:spPr>
          <p:txBody>
            <a:bodyPr wrap="square" lIns="0" tIns="0" rIns="0" bIns="0" rtlCol="0">
              <a:prstTxWarp prst="textNoShape">
                <a:avLst/>
              </a:prstTxWarp>
              <a:noAutofit/>
            </a:bodyPr>
            <a:lstStyle/>
            <a:p>
              <a:endParaRPr lang="tr-TR"/>
            </a:p>
          </p:txBody>
        </p:sp>
        <p:sp>
          <p:nvSpPr>
            <p:cNvPr id="16" name="Textbox 45"/>
            <p:cNvSpPr txBox="1"/>
            <p:nvPr/>
          </p:nvSpPr>
          <p:spPr>
            <a:xfrm>
              <a:off x="0" y="0"/>
              <a:ext cx="880744" cy="348615"/>
            </a:xfrm>
            <a:prstGeom prst="rect">
              <a:avLst/>
            </a:prstGeom>
          </p:spPr>
          <p:txBody>
            <a:bodyPr wrap="square" lIns="0" tIns="0" rIns="0" bIns="0" rtlCol="0">
              <a:noAutofit/>
            </a:bodyPr>
            <a:lstStyle/>
            <a:p>
              <a:pPr marL="159385">
                <a:spcBef>
                  <a:spcPts val="790"/>
                </a:spcBef>
                <a:spcAft>
                  <a:spcPts val="0"/>
                </a:spcAft>
              </a:pPr>
              <a:r>
                <a:rPr lang="tr-TR" sz="800" spc="-50" dirty="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8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16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2025</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sp>
        <p:nvSpPr>
          <p:cNvPr id="17" name="Oval 16"/>
          <p:cNvSpPr/>
          <p:nvPr/>
        </p:nvSpPr>
        <p:spPr>
          <a:xfrm>
            <a:off x="675960" y="651716"/>
            <a:ext cx="818732" cy="78143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smtClean="0">
                <a:solidFill>
                  <a:schemeClr val="tx1"/>
                </a:solidFill>
              </a:rPr>
              <a:t>19</a:t>
            </a:r>
            <a:endParaRPr lang="tr-TR" sz="2800" b="1" dirty="0">
              <a:solidFill>
                <a:schemeClr val="tx1"/>
              </a:solidFill>
            </a:endParaRPr>
          </a:p>
        </p:txBody>
      </p:sp>
      <p:sp>
        <p:nvSpPr>
          <p:cNvPr id="18" name="Oval 17"/>
          <p:cNvSpPr/>
          <p:nvPr/>
        </p:nvSpPr>
        <p:spPr>
          <a:xfrm>
            <a:off x="1369976" y="5783921"/>
            <a:ext cx="354675" cy="30702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753316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4145" y="-98139"/>
            <a:ext cx="751153" cy="6956139"/>
          </a:xfrm>
          <a:prstGeom prst="rect">
            <a:avLst/>
          </a:prstGeom>
        </p:spPr>
      </p:pic>
      <p:sp>
        <p:nvSpPr>
          <p:cNvPr id="4" name="Yuvarlatılmış Dikdörtgen 3"/>
          <p:cNvSpPr/>
          <p:nvPr/>
        </p:nvSpPr>
        <p:spPr>
          <a:xfrm>
            <a:off x="301431" y="0"/>
            <a:ext cx="11890569" cy="648072"/>
          </a:xfrm>
          <a:prstGeom prst="roundRect">
            <a:avLst>
              <a:gd name="adj" fmla="val 50000"/>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chemeClr val="tx1"/>
                </a:solidFill>
                <a:latin typeface="Arial" panose="020B0604020202020204" pitchFamily="34" charset="0"/>
                <a:cs typeface="Arial" panose="020B0604020202020204" pitchFamily="34" charset="0"/>
              </a:rPr>
              <a:t>2018-2025 LGS </a:t>
            </a:r>
            <a:r>
              <a:rPr lang="tr-TR" sz="3600" b="1" dirty="0" smtClean="0">
                <a:solidFill>
                  <a:schemeClr val="tx1"/>
                </a:solidFill>
                <a:latin typeface="Arial" panose="020B0604020202020204" pitchFamily="34" charset="0"/>
                <a:cs typeface="Arial" panose="020B0604020202020204" pitchFamily="34" charset="0"/>
              </a:rPr>
              <a:t>2. </a:t>
            </a:r>
            <a:r>
              <a:rPr lang="tr-TR" sz="3600" b="1" dirty="0">
                <a:solidFill>
                  <a:schemeClr val="tx1"/>
                </a:solidFill>
                <a:latin typeface="Arial" panose="020B0604020202020204" pitchFamily="34" charset="0"/>
                <a:cs typeface="Arial" panose="020B0604020202020204" pitchFamily="34" charset="0"/>
              </a:rPr>
              <a:t>ÜNİTE ÇIKMIŞ SORULAR</a:t>
            </a:r>
          </a:p>
        </p:txBody>
      </p:sp>
      <p:pic>
        <p:nvPicPr>
          <p:cNvPr id="6" name="Resim 5"/>
          <p:cNvPicPr>
            <a:picLocks noChangeAspect="1"/>
          </p:cNvPicPr>
          <p:nvPr/>
        </p:nvPicPr>
        <p:blipFill>
          <a:blip r:embed="rId3">
            <a:extLst>
              <a:ext uri="{BEBA8EAE-BF5A-486C-A8C5-ECC9F3942E4B}">
                <a14:imgProps xmlns:a14="http://schemas.microsoft.com/office/drawing/2010/main">
                  <a14:imgLayer r:embed="rId4">
                    <a14:imgEffect>
                      <a14:backgroundRemoval t="2051" b="98730" l="977" r="97852"/>
                    </a14:imgEffect>
                  </a14:imgLayer>
                </a14:imgProps>
              </a:ext>
            </a:extLst>
          </a:blip>
          <a:stretch>
            <a:fillRect/>
          </a:stretch>
        </p:blipFill>
        <p:spPr>
          <a:xfrm>
            <a:off x="10697308" y="5363308"/>
            <a:ext cx="1494692" cy="1494692"/>
          </a:xfrm>
          <a:prstGeom prst="rect">
            <a:avLst/>
          </a:prstGeom>
        </p:spPr>
      </p:pic>
      <p:grpSp>
        <p:nvGrpSpPr>
          <p:cNvPr id="7" name="Grup 6"/>
          <p:cNvGrpSpPr/>
          <p:nvPr/>
        </p:nvGrpSpPr>
        <p:grpSpPr>
          <a:xfrm>
            <a:off x="517647" y="6391910"/>
            <a:ext cx="6391275" cy="466090"/>
            <a:chOff x="0" y="0"/>
            <a:chExt cx="6310215" cy="466090"/>
          </a:xfrm>
        </p:grpSpPr>
        <p:sp>
          <p:nvSpPr>
            <p:cNvPr id="8" name="Metin Kutusu 116"/>
            <p:cNvSpPr txBox="1">
              <a:spLocks noChangeArrowheads="1"/>
            </p:cNvSpPr>
            <p:nvPr/>
          </p:nvSpPr>
          <p:spPr bwMode="auto">
            <a:xfrm>
              <a:off x="0" y="0"/>
              <a:ext cx="6310215" cy="46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270510" marR="24765" algn="just">
                <a:lnSpc>
                  <a:spcPct val="150000"/>
                </a:lnSpc>
                <a:spcAft>
                  <a:spcPts val="0"/>
                </a:spcAft>
              </a:pPr>
              <a:r>
                <a:rPr lang="tr-TR" sz="900" b="1">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endParaRPr lang="tr-TR" sz="900">
                <a:effectLst/>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tr-TR" sz="1100">
                  <a:effectLst/>
                  <a:latin typeface="Verdana" panose="020B0604030504040204" pitchFamily="34" charset="0"/>
                  <a:ea typeface="Verdana" panose="020B0604030504040204" pitchFamily="34" charset="0"/>
                  <a:cs typeface="Verdana" panose="020B0604030504040204" pitchFamily="34" charset="0"/>
                </a:rPr>
                <a:t> </a:t>
              </a:r>
            </a:p>
          </p:txBody>
        </p:sp>
        <p:sp>
          <p:nvSpPr>
            <p:cNvPr id="9" name="Metin Kutusu 117"/>
            <p:cNvSpPr txBox="1"/>
            <p:nvPr/>
          </p:nvSpPr>
          <p:spPr>
            <a:xfrm>
              <a:off x="597065" y="45719"/>
              <a:ext cx="2466340" cy="32321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tr-TR" sz="1400" b="1" dirty="0" err="1">
                  <a:effectLst/>
                  <a:latin typeface="Arial" panose="020B0604020202020204" pitchFamily="34" charset="0"/>
                  <a:ea typeface="Verdana" panose="020B0604030504040204" pitchFamily="34" charset="0"/>
                  <a:cs typeface="Verdana" panose="020B0604030504040204" pitchFamily="34" charset="0"/>
                </a:rPr>
                <a:t>sosyalbilgilerinsesi</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pic>
        <p:nvPicPr>
          <p:cNvPr id="10" name="Picture 2"/>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3134" y="6391910"/>
            <a:ext cx="410845" cy="414655"/>
          </a:xfrm>
          <a:prstGeom prst="rect">
            <a:avLst/>
          </a:prstGeom>
          <a:noFill/>
          <a:ln>
            <a:noFill/>
          </a:ln>
          <a:effectLst/>
          <a:extLst/>
        </p:spPr>
      </p:pic>
      <p:sp>
        <p:nvSpPr>
          <p:cNvPr id="3" name="Dikdörtgen 2"/>
          <p:cNvSpPr/>
          <p:nvPr/>
        </p:nvSpPr>
        <p:spPr>
          <a:xfrm>
            <a:off x="1369976" y="1043814"/>
            <a:ext cx="10723857" cy="5575309"/>
          </a:xfrm>
          <a:prstGeom prst="rect">
            <a:avLst/>
          </a:prstGeom>
        </p:spPr>
        <p:txBody>
          <a:bodyPr wrap="square">
            <a:spAutoFit/>
          </a:bodyPr>
          <a:lstStyle/>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Birinci Dünya Savaşı’nda Mustafa Kemal Paşa, komuta ettiği Suriye-Filistin Cephesi’ndeki 7. Ordu’yu nüfusunun büyük bir kısmı Türk olan Halep’e çekmişti. Burada İngiliz kuvvetlerini geri püskürten Mustafa Kemal Paşa, bu zaferden sonra “Bir hat tespit ettim ve sınırladım. Kuvvetlerime emrettim ki düşman bu hattın ilerisine geçmeyecek.” Demiştir ve nitekim de düşman bu hattın ilerisine geçememiştir.</a:t>
            </a:r>
          </a:p>
          <a:p>
            <a:pPr algn="just">
              <a:lnSpc>
                <a:spcPct val="150000"/>
              </a:lnSpc>
              <a:spcAft>
                <a:spcPts val="0"/>
              </a:spcAft>
            </a:pPr>
            <a:r>
              <a:rPr lang="tr-TR" sz="2000" b="1" dirty="0">
                <a:latin typeface="Arial" panose="020B0604020202020204" pitchFamily="34" charset="0"/>
                <a:ea typeface="Times New Roman" panose="02020603050405020304" pitchFamily="18" charset="0"/>
                <a:cs typeface="Verdana" panose="020B0604030504040204" pitchFamily="34" charset="0"/>
              </a:rPr>
              <a:t>Buna göre Mustafa Kemal Paşa;</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I. İngilizlerin Orta Doğu’daki varlığına son vermek,</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II. düşman birliklerinin kuzeye doğru ilerlemesini engellemek,</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III. çoğunluğu Türk olan bölgeye çekilerek savunma yapmak</a:t>
            </a:r>
          </a:p>
          <a:p>
            <a:pPr algn="just">
              <a:lnSpc>
                <a:spcPct val="150000"/>
              </a:lnSpc>
              <a:spcAft>
                <a:spcPts val="0"/>
              </a:spcAft>
            </a:pPr>
            <a:r>
              <a:rPr lang="tr-TR" sz="2000" b="1" dirty="0">
                <a:latin typeface="Arial" panose="020B0604020202020204" pitchFamily="34" charset="0"/>
                <a:ea typeface="Times New Roman" panose="02020603050405020304" pitchFamily="18" charset="0"/>
                <a:cs typeface="Verdana" panose="020B0604030504040204" pitchFamily="34" charset="0"/>
              </a:rPr>
              <a:t>hedeflerinden hangilerini gerçekleştirmek istemiştir?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A) I ve II 				B) I ve III</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C) II ve III 				D) I, II ve III</a:t>
            </a:r>
          </a:p>
        </p:txBody>
      </p:sp>
      <p:grpSp>
        <p:nvGrpSpPr>
          <p:cNvPr id="12" name="Group 41"/>
          <p:cNvGrpSpPr>
            <a:grpSpLocks/>
          </p:cNvGrpSpPr>
          <p:nvPr/>
        </p:nvGrpSpPr>
        <p:grpSpPr>
          <a:xfrm>
            <a:off x="11218545" y="701321"/>
            <a:ext cx="880110" cy="438150"/>
            <a:chOff x="0" y="0"/>
            <a:chExt cx="880744" cy="348615"/>
          </a:xfrm>
        </p:grpSpPr>
        <p:sp>
          <p:nvSpPr>
            <p:cNvPr id="13" name="Graphic 42"/>
            <p:cNvSpPr/>
            <p:nvPr/>
          </p:nvSpPr>
          <p:spPr>
            <a:xfrm>
              <a:off x="27584" y="27150"/>
              <a:ext cx="850900" cy="297815"/>
            </a:xfrm>
            <a:custGeom>
              <a:avLst/>
              <a:gdLst/>
              <a:ahLst/>
              <a:cxnLst/>
              <a:rect l="l" t="t" r="r" b="b"/>
              <a:pathLst>
                <a:path w="850900" h="297815">
                  <a:moveTo>
                    <a:pt x="850582" y="0"/>
                  </a:moveTo>
                  <a:lnTo>
                    <a:pt x="140296" y="0"/>
                  </a:lnTo>
                  <a:lnTo>
                    <a:pt x="95952" y="7152"/>
                  </a:lnTo>
                  <a:lnTo>
                    <a:pt x="57439" y="27069"/>
                  </a:lnTo>
                  <a:lnTo>
                    <a:pt x="27069" y="57439"/>
                  </a:lnTo>
                  <a:lnTo>
                    <a:pt x="7152" y="95952"/>
                  </a:lnTo>
                  <a:lnTo>
                    <a:pt x="0" y="140296"/>
                  </a:lnTo>
                  <a:lnTo>
                    <a:pt x="0" y="157391"/>
                  </a:lnTo>
                  <a:lnTo>
                    <a:pt x="7152" y="201735"/>
                  </a:lnTo>
                  <a:lnTo>
                    <a:pt x="27069" y="240248"/>
                  </a:lnTo>
                  <a:lnTo>
                    <a:pt x="57439" y="270618"/>
                  </a:lnTo>
                  <a:lnTo>
                    <a:pt x="95952" y="290535"/>
                  </a:lnTo>
                  <a:lnTo>
                    <a:pt x="140296" y="297688"/>
                  </a:lnTo>
                  <a:lnTo>
                    <a:pt x="850582" y="297688"/>
                  </a:lnTo>
                  <a:lnTo>
                    <a:pt x="850582" y="0"/>
                  </a:lnTo>
                  <a:close/>
                </a:path>
              </a:pathLst>
            </a:custGeom>
            <a:solidFill>
              <a:srgbClr val="FFCB04"/>
            </a:solidFill>
          </p:spPr>
          <p:txBody>
            <a:bodyPr wrap="square" lIns="0" tIns="0" rIns="0" bIns="0" rtlCol="0">
              <a:prstTxWarp prst="textNoShape">
                <a:avLst/>
              </a:prstTxWarp>
              <a:noAutofit/>
            </a:bodyPr>
            <a:lstStyle/>
            <a:p>
              <a:endParaRPr lang="tr-TR"/>
            </a:p>
          </p:txBody>
        </p:sp>
        <p:pic>
          <p:nvPicPr>
            <p:cNvPr id="14" name="Image 43"/>
            <p:cNvPicPr/>
            <p:nvPr/>
          </p:nvPicPr>
          <p:blipFill>
            <a:blip r:embed="rId6" cstate="print"/>
            <a:stretch>
              <a:fillRect/>
            </a:stretch>
          </p:blipFill>
          <p:spPr>
            <a:xfrm>
              <a:off x="59362" y="55366"/>
              <a:ext cx="237286" cy="237286"/>
            </a:xfrm>
            <a:prstGeom prst="rect">
              <a:avLst/>
            </a:prstGeom>
          </p:spPr>
        </p:pic>
        <p:sp>
          <p:nvSpPr>
            <p:cNvPr id="15" name="Graphic 44"/>
            <p:cNvSpPr/>
            <p:nvPr/>
          </p:nvSpPr>
          <p:spPr>
            <a:xfrm>
              <a:off x="2031" y="2031"/>
              <a:ext cx="876300" cy="344805"/>
            </a:xfrm>
            <a:custGeom>
              <a:avLst/>
              <a:gdLst/>
              <a:ahLst/>
              <a:cxnLst/>
              <a:rect l="l" t="t" r="r" b="b"/>
              <a:pathLst>
                <a:path w="876300" h="344805">
                  <a:moveTo>
                    <a:pt x="876134" y="0"/>
                  </a:moveTo>
                  <a:lnTo>
                    <a:pt x="171411" y="0"/>
                  </a:lnTo>
                  <a:lnTo>
                    <a:pt x="125844" y="6148"/>
                  </a:lnTo>
                  <a:lnTo>
                    <a:pt x="84898" y="23500"/>
                  </a:lnTo>
                  <a:lnTo>
                    <a:pt x="50206" y="50414"/>
                  </a:lnTo>
                  <a:lnTo>
                    <a:pt x="23403" y="85249"/>
                  </a:lnTo>
                  <a:lnTo>
                    <a:pt x="6123" y="126366"/>
                  </a:lnTo>
                  <a:lnTo>
                    <a:pt x="0" y="172123"/>
                  </a:lnTo>
                  <a:lnTo>
                    <a:pt x="6123" y="217879"/>
                  </a:lnTo>
                  <a:lnTo>
                    <a:pt x="23403" y="258996"/>
                  </a:lnTo>
                  <a:lnTo>
                    <a:pt x="50206" y="293831"/>
                  </a:lnTo>
                  <a:lnTo>
                    <a:pt x="84898" y="320746"/>
                  </a:lnTo>
                  <a:lnTo>
                    <a:pt x="125844" y="338097"/>
                  </a:lnTo>
                  <a:lnTo>
                    <a:pt x="171411" y="344246"/>
                  </a:lnTo>
                  <a:lnTo>
                    <a:pt x="876134" y="344246"/>
                  </a:lnTo>
                </a:path>
              </a:pathLst>
            </a:custGeom>
            <a:ln w="4064">
              <a:solidFill>
                <a:srgbClr val="A7A9AC"/>
              </a:solidFill>
              <a:prstDash val="solid"/>
            </a:ln>
          </p:spPr>
          <p:txBody>
            <a:bodyPr wrap="square" lIns="0" tIns="0" rIns="0" bIns="0" rtlCol="0">
              <a:prstTxWarp prst="textNoShape">
                <a:avLst/>
              </a:prstTxWarp>
              <a:noAutofit/>
            </a:bodyPr>
            <a:lstStyle/>
            <a:p>
              <a:endParaRPr lang="tr-TR"/>
            </a:p>
          </p:txBody>
        </p:sp>
        <p:sp>
          <p:nvSpPr>
            <p:cNvPr id="16" name="Textbox 45"/>
            <p:cNvSpPr txBox="1"/>
            <p:nvPr/>
          </p:nvSpPr>
          <p:spPr>
            <a:xfrm>
              <a:off x="0" y="0"/>
              <a:ext cx="880744" cy="348615"/>
            </a:xfrm>
            <a:prstGeom prst="rect">
              <a:avLst/>
            </a:prstGeom>
          </p:spPr>
          <p:txBody>
            <a:bodyPr wrap="square" lIns="0" tIns="0" rIns="0" bIns="0" rtlCol="0">
              <a:noAutofit/>
            </a:bodyPr>
            <a:lstStyle/>
            <a:p>
              <a:pPr marL="159385">
                <a:spcBef>
                  <a:spcPts val="790"/>
                </a:spcBef>
                <a:spcAft>
                  <a:spcPts val="0"/>
                </a:spcAft>
              </a:pPr>
              <a:r>
                <a:rPr lang="tr-TR" sz="800" spc="-50" dirty="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8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16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2025</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sp>
        <p:nvSpPr>
          <p:cNvPr id="17" name="Oval 16"/>
          <p:cNvSpPr/>
          <p:nvPr/>
        </p:nvSpPr>
        <p:spPr>
          <a:xfrm>
            <a:off x="675960" y="651716"/>
            <a:ext cx="818732" cy="78143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smtClean="0">
                <a:solidFill>
                  <a:schemeClr val="tx1"/>
                </a:solidFill>
              </a:rPr>
              <a:t>20</a:t>
            </a:r>
            <a:endParaRPr lang="tr-TR" sz="2800" b="1" dirty="0">
              <a:solidFill>
                <a:schemeClr val="tx1"/>
              </a:solidFill>
            </a:endParaRPr>
          </a:p>
        </p:txBody>
      </p:sp>
      <p:sp>
        <p:nvSpPr>
          <p:cNvPr id="18" name="Oval 17"/>
          <p:cNvSpPr/>
          <p:nvPr/>
        </p:nvSpPr>
        <p:spPr>
          <a:xfrm>
            <a:off x="1369976" y="6177128"/>
            <a:ext cx="354675" cy="30702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71562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4145" y="-98139"/>
            <a:ext cx="751153" cy="6956139"/>
          </a:xfrm>
          <a:prstGeom prst="rect">
            <a:avLst/>
          </a:prstGeom>
        </p:spPr>
      </p:pic>
      <p:sp>
        <p:nvSpPr>
          <p:cNvPr id="4" name="Yuvarlatılmış Dikdörtgen 3"/>
          <p:cNvSpPr/>
          <p:nvPr/>
        </p:nvSpPr>
        <p:spPr>
          <a:xfrm>
            <a:off x="301431" y="0"/>
            <a:ext cx="11890569" cy="648072"/>
          </a:xfrm>
          <a:prstGeom prst="roundRect">
            <a:avLst>
              <a:gd name="adj" fmla="val 50000"/>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chemeClr val="tx1"/>
                </a:solidFill>
                <a:latin typeface="Arial" panose="020B0604020202020204" pitchFamily="34" charset="0"/>
                <a:cs typeface="Arial" panose="020B0604020202020204" pitchFamily="34" charset="0"/>
              </a:rPr>
              <a:t>2018-2025 LGS </a:t>
            </a:r>
            <a:r>
              <a:rPr lang="tr-TR" sz="3600" b="1" dirty="0" smtClean="0">
                <a:solidFill>
                  <a:schemeClr val="tx1"/>
                </a:solidFill>
                <a:latin typeface="Arial" panose="020B0604020202020204" pitchFamily="34" charset="0"/>
                <a:cs typeface="Arial" panose="020B0604020202020204" pitchFamily="34" charset="0"/>
              </a:rPr>
              <a:t>2. </a:t>
            </a:r>
            <a:r>
              <a:rPr lang="tr-TR" sz="3600" b="1" dirty="0">
                <a:solidFill>
                  <a:schemeClr val="tx1"/>
                </a:solidFill>
                <a:latin typeface="Arial" panose="020B0604020202020204" pitchFamily="34" charset="0"/>
                <a:cs typeface="Arial" panose="020B0604020202020204" pitchFamily="34" charset="0"/>
              </a:rPr>
              <a:t>ÜNİTE ÇIKMIŞ SORULAR</a:t>
            </a:r>
          </a:p>
        </p:txBody>
      </p:sp>
      <p:pic>
        <p:nvPicPr>
          <p:cNvPr id="6" name="Resim 5"/>
          <p:cNvPicPr>
            <a:picLocks noChangeAspect="1"/>
          </p:cNvPicPr>
          <p:nvPr/>
        </p:nvPicPr>
        <p:blipFill>
          <a:blip r:embed="rId3">
            <a:extLst>
              <a:ext uri="{BEBA8EAE-BF5A-486C-A8C5-ECC9F3942E4B}">
                <a14:imgProps xmlns:a14="http://schemas.microsoft.com/office/drawing/2010/main">
                  <a14:imgLayer r:embed="rId4">
                    <a14:imgEffect>
                      <a14:backgroundRemoval t="2051" b="98730" l="977" r="97852"/>
                    </a14:imgEffect>
                  </a14:imgLayer>
                </a14:imgProps>
              </a:ext>
            </a:extLst>
          </a:blip>
          <a:stretch>
            <a:fillRect/>
          </a:stretch>
        </p:blipFill>
        <p:spPr>
          <a:xfrm>
            <a:off x="10697308" y="5363308"/>
            <a:ext cx="1494692" cy="1494692"/>
          </a:xfrm>
          <a:prstGeom prst="rect">
            <a:avLst/>
          </a:prstGeom>
        </p:spPr>
      </p:pic>
      <p:grpSp>
        <p:nvGrpSpPr>
          <p:cNvPr id="7" name="Grup 6"/>
          <p:cNvGrpSpPr/>
          <p:nvPr/>
        </p:nvGrpSpPr>
        <p:grpSpPr>
          <a:xfrm>
            <a:off x="517647" y="6391910"/>
            <a:ext cx="6391275" cy="466090"/>
            <a:chOff x="0" y="0"/>
            <a:chExt cx="6310215" cy="466090"/>
          </a:xfrm>
        </p:grpSpPr>
        <p:sp>
          <p:nvSpPr>
            <p:cNvPr id="8" name="Metin Kutusu 116"/>
            <p:cNvSpPr txBox="1">
              <a:spLocks noChangeArrowheads="1"/>
            </p:cNvSpPr>
            <p:nvPr/>
          </p:nvSpPr>
          <p:spPr bwMode="auto">
            <a:xfrm>
              <a:off x="0" y="0"/>
              <a:ext cx="6310215" cy="46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270510" marR="24765" algn="just">
                <a:lnSpc>
                  <a:spcPct val="150000"/>
                </a:lnSpc>
                <a:spcAft>
                  <a:spcPts val="0"/>
                </a:spcAft>
              </a:pPr>
              <a:r>
                <a:rPr lang="tr-TR" sz="900" b="1">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endParaRPr lang="tr-TR" sz="900">
                <a:effectLst/>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tr-TR" sz="1100">
                  <a:effectLst/>
                  <a:latin typeface="Verdana" panose="020B0604030504040204" pitchFamily="34" charset="0"/>
                  <a:ea typeface="Verdana" panose="020B0604030504040204" pitchFamily="34" charset="0"/>
                  <a:cs typeface="Verdana" panose="020B0604030504040204" pitchFamily="34" charset="0"/>
                </a:rPr>
                <a:t> </a:t>
              </a:r>
            </a:p>
          </p:txBody>
        </p:sp>
        <p:sp>
          <p:nvSpPr>
            <p:cNvPr id="9" name="Metin Kutusu 117"/>
            <p:cNvSpPr txBox="1"/>
            <p:nvPr/>
          </p:nvSpPr>
          <p:spPr>
            <a:xfrm>
              <a:off x="597065" y="45719"/>
              <a:ext cx="2466340" cy="32321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tr-TR" sz="1400" b="1" dirty="0" err="1">
                  <a:effectLst/>
                  <a:latin typeface="Arial" panose="020B0604020202020204" pitchFamily="34" charset="0"/>
                  <a:ea typeface="Verdana" panose="020B0604030504040204" pitchFamily="34" charset="0"/>
                  <a:cs typeface="Verdana" panose="020B0604030504040204" pitchFamily="34" charset="0"/>
                </a:rPr>
                <a:t>sosyalbilgilerinsesi</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pic>
        <p:nvPicPr>
          <p:cNvPr id="10" name="Picture 2"/>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3134" y="6391910"/>
            <a:ext cx="410845" cy="414655"/>
          </a:xfrm>
          <a:prstGeom prst="rect">
            <a:avLst/>
          </a:prstGeom>
          <a:noFill/>
          <a:ln>
            <a:noFill/>
          </a:ln>
          <a:effectLst/>
          <a:extLst/>
        </p:spPr>
      </p:pic>
      <p:sp>
        <p:nvSpPr>
          <p:cNvPr id="3" name="Dikdörtgen 2"/>
          <p:cNvSpPr/>
          <p:nvPr/>
        </p:nvSpPr>
        <p:spPr>
          <a:xfrm>
            <a:off x="1183979" y="1220483"/>
            <a:ext cx="10536218" cy="5170646"/>
          </a:xfrm>
          <a:prstGeom prst="rect">
            <a:avLst/>
          </a:prstGeom>
        </p:spPr>
        <p:txBody>
          <a:bodyPr wrap="square">
            <a:spAutoFit/>
          </a:bodyPr>
          <a:lstStyle/>
          <a:p>
            <a:pPr algn="just">
              <a:lnSpc>
                <a:spcPct val="150000"/>
              </a:lnSpc>
              <a:spcAft>
                <a:spcPts val="0"/>
              </a:spcAft>
            </a:pPr>
            <a:r>
              <a:rPr lang="tr-TR" dirty="0">
                <a:latin typeface="Arial" panose="020B0604020202020204" pitchFamily="34" charset="0"/>
                <a:ea typeface="Times New Roman" panose="02020603050405020304" pitchFamily="18" charset="0"/>
                <a:cs typeface="Verdana" panose="020B0604030504040204" pitchFamily="34" charset="0"/>
              </a:rPr>
              <a:t>Mondros Ateşkes Antlaşması’ndan sonra Antep, Maraş ve Urfa’yı işgal eden İngilizler bir süre sonra aralarında yaptıkları paylaşım antlaşması gereği bu şehirleri Fransızlara bıraktılar. Fransızlar bölgeye girdikleri andan itibaren Ermenilerle birlikte Türklere karşı baskı ve şiddet uygulamaya başladılar. Türkler de onların bu saldırıları karşısında </a:t>
            </a:r>
            <a:r>
              <a:rPr lang="tr-TR" dirty="0" err="1">
                <a:latin typeface="Arial" panose="020B0604020202020204" pitchFamily="34" charset="0"/>
                <a:ea typeface="Times New Roman" panose="02020603050405020304" pitchFamily="18" charset="0"/>
                <a:cs typeface="Verdana" panose="020B0604030504040204" pitchFamily="34" charset="0"/>
              </a:rPr>
              <a:t>Kuvayımilliye</a:t>
            </a:r>
            <a:r>
              <a:rPr lang="tr-TR" dirty="0">
                <a:latin typeface="Arial" panose="020B0604020202020204" pitchFamily="34" charset="0"/>
                <a:ea typeface="Times New Roman" panose="02020603050405020304" pitchFamily="18" charset="0"/>
                <a:cs typeface="Verdana" panose="020B0604030504040204" pitchFamily="34" charset="0"/>
              </a:rPr>
              <a:t> birlikleri kurarak savunmaya geçtiler.</a:t>
            </a:r>
          </a:p>
          <a:p>
            <a:pPr algn="just">
              <a:lnSpc>
                <a:spcPct val="150000"/>
              </a:lnSpc>
              <a:spcAft>
                <a:spcPts val="0"/>
              </a:spcAft>
            </a:pPr>
            <a:r>
              <a:rPr lang="tr-TR" b="1" dirty="0">
                <a:latin typeface="Arial" panose="020B0604020202020204" pitchFamily="34" charset="0"/>
                <a:ea typeface="Times New Roman" panose="02020603050405020304" pitchFamily="18" charset="0"/>
                <a:cs typeface="Verdana" panose="020B0604030504040204" pitchFamily="34" charset="0"/>
              </a:rPr>
              <a:t>Buna göre,</a:t>
            </a:r>
          </a:p>
          <a:p>
            <a:pPr algn="just">
              <a:lnSpc>
                <a:spcPct val="150000"/>
              </a:lnSpc>
              <a:spcAft>
                <a:spcPts val="0"/>
              </a:spcAft>
            </a:pPr>
            <a:r>
              <a:rPr lang="tr-TR" dirty="0">
                <a:latin typeface="Arial" panose="020B0604020202020204" pitchFamily="34" charset="0"/>
                <a:ea typeface="Times New Roman" panose="02020603050405020304" pitchFamily="18" charset="0"/>
                <a:cs typeface="Verdana" panose="020B0604030504040204" pitchFamily="34" charset="0"/>
              </a:rPr>
              <a:t>I. Osmanlı egemenliğinde bulunan Ermeniler işgalci düşmanla iş birliği yapmıştır.</a:t>
            </a:r>
          </a:p>
          <a:p>
            <a:pPr algn="just">
              <a:lnSpc>
                <a:spcPct val="150000"/>
              </a:lnSpc>
              <a:spcAft>
                <a:spcPts val="0"/>
              </a:spcAft>
            </a:pPr>
            <a:r>
              <a:rPr lang="tr-TR" dirty="0">
                <a:latin typeface="Arial" panose="020B0604020202020204" pitchFamily="34" charset="0"/>
                <a:ea typeface="Times New Roman" panose="02020603050405020304" pitchFamily="18" charset="0"/>
                <a:cs typeface="Verdana" panose="020B0604030504040204" pitchFamily="34" charset="0"/>
              </a:rPr>
              <a:t>II. Mondros Ateşkes Antlaşması’ndan sonra Anadolu’daki işgal bölgeleri İtilaf Devletleri arasında el değiştirmiştir.</a:t>
            </a:r>
          </a:p>
          <a:p>
            <a:pPr algn="just">
              <a:lnSpc>
                <a:spcPct val="150000"/>
              </a:lnSpc>
              <a:spcAft>
                <a:spcPts val="0"/>
              </a:spcAft>
            </a:pPr>
            <a:r>
              <a:rPr lang="tr-TR" dirty="0">
                <a:latin typeface="Arial" panose="020B0604020202020204" pitchFamily="34" charset="0"/>
                <a:ea typeface="Times New Roman" panose="02020603050405020304" pitchFamily="18" charset="0"/>
                <a:cs typeface="Verdana" panose="020B0604030504040204" pitchFamily="34" charset="0"/>
              </a:rPr>
              <a:t>III. Düşmanın baskı ve şiddet politikalarına karşı Türk halkı direniş başlatmıştır.</a:t>
            </a:r>
          </a:p>
          <a:p>
            <a:pPr algn="just">
              <a:lnSpc>
                <a:spcPct val="150000"/>
              </a:lnSpc>
              <a:spcAft>
                <a:spcPts val="0"/>
              </a:spcAft>
            </a:pPr>
            <a:r>
              <a:rPr lang="tr-TR" b="1" dirty="0">
                <a:latin typeface="Arial" panose="020B0604020202020204" pitchFamily="34" charset="0"/>
                <a:ea typeface="Times New Roman" panose="02020603050405020304" pitchFamily="18" charset="0"/>
                <a:cs typeface="Verdana" panose="020B0604030504040204" pitchFamily="34" charset="0"/>
              </a:rPr>
              <a:t>yargılarından hangilerine ulaşılabilir?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A) I ve II  </a:t>
            </a:r>
            <a:r>
              <a:rPr lang="tr-TR" sz="2000" dirty="0" smtClean="0">
                <a:latin typeface="Arial" panose="020B0604020202020204" pitchFamily="34" charset="0"/>
                <a:ea typeface="Times New Roman" panose="02020603050405020304" pitchFamily="18" charset="0"/>
                <a:cs typeface="Verdana" panose="020B0604030504040204" pitchFamily="34" charset="0"/>
              </a:rPr>
              <a:t>			B</a:t>
            </a:r>
            <a:r>
              <a:rPr lang="tr-TR" sz="2000" dirty="0">
                <a:latin typeface="Arial" panose="020B0604020202020204" pitchFamily="34" charset="0"/>
                <a:ea typeface="Times New Roman" panose="02020603050405020304" pitchFamily="18" charset="0"/>
                <a:cs typeface="Verdana" panose="020B0604030504040204" pitchFamily="34" charset="0"/>
              </a:rPr>
              <a:t>) I ve III</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C) II ve III </a:t>
            </a:r>
            <a:r>
              <a:rPr lang="tr-TR" sz="2000" dirty="0" smtClean="0">
                <a:latin typeface="Arial" panose="020B0604020202020204" pitchFamily="34" charset="0"/>
                <a:ea typeface="Times New Roman" panose="02020603050405020304" pitchFamily="18" charset="0"/>
                <a:cs typeface="Verdana" panose="020B0604030504040204" pitchFamily="34" charset="0"/>
              </a:rPr>
              <a:t>			D</a:t>
            </a:r>
            <a:r>
              <a:rPr lang="tr-TR" sz="2000" dirty="0">
                <a:latin typeface="Arial" panose="020B0604020202020204" pitchFamily="34" charset="0"/>
                <a:ea typeface="Times New Roman" panose="02020603050405020304" pitchFamily="18" charset="0"/>
                <a:cs typeface="Verdana" panose="020B0604030504040204" pitchFamily="34" charset="0"/>
              </a:rPr>
              <a:t>) I, II ve III</a:t>
            </a:r>
            <a:endParaRPr lang="tr-TR" sz="2000" dirty="0">
              <a:latin typeface="Arial" panose="020B0604020202020204" pitchFamily="34" charset="0"/>
              <a:ea typeface="Times New Roman" panose="02020603050405020304" pitchFamily="18" charset="0"/>
              <a:cs typeface="Verdana" panose="020B0604030504040204" pitchFamily="34" charset="0"/>
            </a:endParaRPr>
          </a:p>
        </p:txBody>
      </p:sp>
      <p:grpSp>
        <p:nvGrpSpPr>
          <p:cNvPr id="12" name="Group 41"/>
          <p:cNvGrpSpPr>
            <a:grpSpLocks/>
          </p:cNvGrpSpPr>
          <p:nvPr/>
        </p:nvGrpSpPr>
        <p:grpSpPr>
          <a:xfrm>
            <a:off x="11218545" y="701321"/>
            <a:ext cx="880110" cy="438150"/>
            <a:chOff x="0" y="0"/>
            <a:chExt cx="880744" cy="348615"/>
          </a:xfrm>
        </p:grpSpPr>
        <p:sp>
          <p:nvSpPr>
            <p:cNvPr id="13" name="Graphic 42"/>
            <p:cNvSpPr/>
            <p:nvPr/>
          </p:nvSpPr>
          <p:spPr>
            <a:xfrm>
              <a:off x="27584" y="27150"/>
              <a:ext cx="850900" cy="297815"/>
            </a:xfrm>
            <a:custGeom>
              <a:avLst/>
              <a:gdLst/>
              <a:ahLst/>
              <a:cxnLst/>
              <a:rect l="l" t="t" r="r" b="b"/>
              <a:pathLst>
                <a:path w="850900" h="297815">
                  <a:moveTo>
                    <a:pt x="850582" y="0"/>
                  </a:moveTo>
                  <a:lnTo>
                    <a:pt x="140296" y="0"/>
                  </a:lnTo>
                  <a:lnTo>
                    <a:pt x="95952" y="7152"/>
                  </a:lnTo>
                  <a:lnTo>
                    <a:pt x="57439" y="27069"/>
                  </a:lnTo>
                  <a:lnTo>
                    <a:pt x="27069" y="57439"/>
                  </a:lnTo>
                  <a:lnTo>
                    <a:pt x="7152" y="95952"/>
                  </a:lnTo>
                  <a:lnTo>
                    <a:pt x="0" y="140296"/>
                  </a:lnTo>
                  <a:lnTo>
                    <a:pt x="0" y="157391"/>
                  </a:lnTo>
                  <a:lnTo>
                    <a:pt x="7152" y="201735"/>
                  </a:lnTo>
                  <a:lnTo>
                    <a:pt x="27069" y="240248"/>
                  </a:lnTo>
                  <a:lnTo>
                    <a:pt x="57439" y="270618"/>
                  </a:lnTo>
                  <a:lnTo>
                    <a:pt x="95952" y="290535"/>
                  </a:lnTo>
                  <a:lnTo>
                    <a:pt x="140296" y="297688"/>
                  </a:lnTo>
                  <a:lnTo>
                    <a:pt x="850582" y="297688"/>
                  </a:lnTo>
                  <a:lnTo>
                    <a:pt x="850582" y="0"/>
                  </a:lnTo>
                  <a:close/>
                </a:path>
              </a:pathLst>
            </a:custGeom>
            <a:solidFill>
              <a:srgbClr val="FFCB04"/>
            </a:solidFill>
          </p:spPr>
          <p:txBody>
            <a:bodyPr wrap="square" lIns="0" tIns="0" rIns="0" bIns="0" rtlCol="0">
              <a:prstTxWarp prst="textNoShape">
                <a:avLst/>
              </a:prstTxWarp>
              <a:noAutofit/>
            </a:bodyPr>
            <a:lstStyle/>
            <a:p>
              <a:endParaRPr lang="tr-TR"/>
            </a:p>
          </p:txBody>
        </p:sp>
        <p:pic>
          <p:nvPicPr>
            <p:cNvPr id="14" name="Image 43"/>
            <p:cNvPicPr/>
            <p:nvPr/>
          </p:nvPicPr>
          <p:blipFill>
            <a:blip r:embed="rId6" cstate="print"/>
            <a:stretch>
              <a:fillRect/>
            </a:stretch>
          </p:blipFill>
          <p:spPr>
            <a:xfrm>
              <a:off x="59362" y="55366"/>
              <a:ext cx="237286" cy="237286"/>
            </a:xfrm>
            <a:prstGeom prst="rect">
              <a:avLst/>
            </a:prstGeom>
          </p:spPr>
        </p:pic>
        <p:sp>
          <p:nvSpPr>
            <p:cNvPr id="15" name="Graphic 44"/>
            <p:cNvSpPr/>
            <p:nvPr/>
          </p:nvSpPr>
          <p:spPr>
            <a:xfrm>
              <a:off x="2031" y="2031"/>
              <a:ext cx="876300" cy="344805"/>
            </a:xfrm>
            <a:custGeom>
              <a:avLst/>
              <a:gdLst/>
              <a:ahLst/>
              <a:cxnLst/>
              <a:rect l="l" t="t" r="r" b="b"/>
              <a:pathLst>
                <a:path w="876300" h="344805">
                  <a:moveTo>
                    <a:pt x="876134" y="0"/>
                  </a:moveTo>
                  <a:lnTo>
                    <a:pt x="171411" y="0"/>
                  </a:lnTo>
                  <a:lnTo>
                    <a:pt x="125844" y="6148"/>
                  </a:lnTo>
                  <a:lnTo>
                    <a:pt x="84898" y="23500"/>
                  </a:lnTo>
                  <a:lnTo>
                    <a:pt x="50206" y="50414"/>
                  </a:lnTo>
                  <a:lnTo>
                    <a:pt x="23403" y="85249"/>
                  </a:lnTo>
                  <a:lnTo>
                    <a:pt x="6123" y="126366"/>
                  </a:lnTo>
                  <a:lnTo>
                    <a:pt x="0" y="172123"/>
                  </a:lnTo>
                  <a:lnTo>
                    <a:pt x="6123" y="217879"/>
                  </a:lnTo>
                  <a:lnTo>
                    <a:pt x="23403" y="258996"/>
                  </a:lnTo>
                  <a:lnTo>
                    <a:pt x="50206" y="293831"/>
                  </a:lnTo>
                  <a:lnTo>
                    <a:pt x="84898" y="320746"/>
                  </a:lnTo>
                  <a:lnTo>
                    <a:pt x="125844" y="338097"/>
                  </a:lnTo>
                  <a:lnTo>
                    <a:pt x="171411" y="344246"/>
                  </a:lnTo>
                  <a:lnTo>
                    <a:pt x="876134" y="344246"/>
                  </a:lnTo>
                </a:path>
              </a:pathLst>
            </a:custGeom>
            <a:ln w="4064">
              <a:solidFill>
                <a:srgbClr val="A7A9AC"/>
              </a:solidFill>
              <a:prstDash val="solid"/>
            </a:ln>
          </p:spPr>
          <p:txBody>
            <a:bodyPr wrap="square" lIns="0" tIns="0" rIns="0" bIns="0" rtlCol="0">
              <a:prstTxWarp prst="textNoShape">
                <a:avLst/>
              </a:prstTxWarp>
              <a:noAutofit/>
            </a:bodyPr>
            <a:lstStyle/>
            <a:p>
              <a:endParaRPr lang="tr-TR"/>
            </a:p>
          </p:txBody>
        </p:sp>
        <p:sp>
          <p:nvSpPr>
            <p:cNvPr id="16" name="Textbox 45"/>
            <p:cNvSpPr txBox="1"/>
            <p:nvPr/>
          </p:nvSpPr>
          <p:spPr>
            <a:xfrm>
              <a:off x="0" y="0"/>
              <a:ext cx="880744" cy="348615"/>
            </a:xfrm>
            <a:prstGeom prst="rect">
              <a:avLst/>
            </a:prstGeom>
          </p:spPr>
          <p:txBody>
            <a:bodyPr wrap="square" lIns="0" tIns="0" rIns="0" bIns="0" rtlCol="0">
              <a:noAutofit/>
            </a:bodyPr>
            <a:lstStyle/>
            <a:p>
              <a:pPr marL="159385">
                <a:spcBef>
                  <a:spcPts val="790"/>
                </a:spcBef>
                <a:spcAft>
                  <a:spcPts val="0"/>
                </a:spcAft>
              </a:pPr>
              <a:r>
                <a:rPr lang="tr-TR" sz="800" spc="-50" dirty="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16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2018</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sp>
        <p:nvSpPr>
          <p:cNvPr id="17" name="Oval 16"/>
          <p:cNvSpPr/>
          <p:nvPr/>
        </p:nvSpPr>
        <p:spPr>
          <a:xfrm>
            <a:off x="675960" y="651716"/>
            <a:ext cx="753248" cy="76878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smtClean="0">
                <a:solidFill>
                  <a:schemeClr val="tx1"/>
                </a:solidFill>
              </a:rPr>
              <a:t>2</a:t>
            </a:r>
            <a:endParaRPr lang="tr-TR" sz="2800" b="1" dirty="0">
              <a:solidFill>
                <a:schemeClr val="tx1"/>
              </a:solidFill>
            </a:endParaRPr>
          </a:p>
        </p:txBody>
      </p:sp>
      <p:sp>
        <p:nvSpPr>
          <p:cNvPr id="18" name="Oval 17"/>
          <p:cNvSpPr/>
          <p:nvPr/>
        </p:nvSpPr>
        <p:spPr>
          <a:xfrm>
            <a:off x="4801996" y="5917489"/>
            <a:ext cx="354675" cy="30702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830605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4145" y="-98139"/>
            <a:ext cx="751153" cy="6956139"/>
          </a:xfrm>
          <a:prstGeom prst="rect">
            <a:avLst/>
          </a:prstGeom>
        </p:spPr>
      </p:pic>
      <p:sp>
        <p:nvSpPr>
          <p:cNvPr id="4" name="Yuvarlatılmış Dikdörtgen 3"/>
          <p:cNvSpPr/>
          <p:nvPr/>
        </p:nvSpPr>
        <p:spPr>
          <a:xfrm>
            <a:off x="301431" y="0"/>
            <a:ext cx="11890569" cy="648072"/>
          </a:xfrm>
          <a:prstGeom prst="roundRect">
            <a:avLst>
              <a:gd name="adj" fmla="val 50000"/>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chemeClr val="tx1"/>
                </a:solidFill>
                <a:latin typeface="Arial" panose="020B0604020202020204" pitchFamily="34" charset="0"/>
                <a:cs typeface="Arial" panose="020B0604020202020204" pitchFamily="34" charset="0"/>
              </a:rPr>
              <a:t>2018-2025 LGS </a:t>
            </a:r>
            <a:r>
              <a:rPr lang="tr-TR" sz="3600" b="1" dirty="0" smtClean="0">
                <a:solidFill>
                  <a:schemeClr val="tx1"/>
                </a:solidFill>
                <a:latin typeface="Arial" panose="020B0604020202020204" pitchFamily="34" charset="0"/>
                <a:cs typeface="Arial" panose="020B0604020202020204" pitchFamily="34" charset="0"/>
              </a:rPr>
              <a:t>2. </a:t>
            </a:r>
            <a:r>
              <a:rPr lang="tr-TR" sz="3600" b="1" dirty="0">
                <a:solidFill>
                  <a:schemeClr val="tx1"/>
                </a:solidFill>
                <a:latin typeface="Arial" panose="020B0604020202020204" pitchFamily="34" charset="0"/>
                <a:cs typeface="Arial" panose="020B0604020202020204" pitchFamily="34" charset="0"/>
              </a:rPr>
              <a:t>ÜNİTE ÇIKMIŞ SORULAR</a:t>
            </a:r>
          </a:p>
        </p:txBody>
      </p:sp>
      <p:pic>
        <p:nvPicPr>
          <p:cNvPr id="6" name="Resim 5"/>
          <p:cNvPicPr>
            <a:picLocks noChangeAspect="1"/>
          </p:cNvPicPr>
          <p:nvPr/>
        </p:nvPicPr>
        <p:blipFill>
          <a:blip r:embed="rId3">
            <a:extLst>
              <a:ext uri="{BEBA8EAE-BF5A-486C-A8C5-ECC9F3942E4B}">
                <a14:imgProps xmlns:a14="http://schemas.microsoft.com/office/drawing/2010/main">
                  <a14:imgLayer r:embed="rId4">
                    <a14:imgEffect>
                      <a14:backgroundRemoval t="2051" b="98730" l="977" r="97852"/>
                    </a14:imgEffect>
                  </a14:imgLayer>
                </a14:imgProps>
              </a:ext>
            </a:extLst>
          </a:blip>
          <a:stretch>
            <a:fillRect/>
          </a:stretch>
        </p:blipFill>
        <p:spPr>
          <a:xfrm>
            <a:off x="10697308" y="5363308"/>
            <a:ext cx="1494692" cy="1494692"/>
          </a:xfrm>
          <a:prstGeom prst="rect">
            <a:avLst/>
          </a:prstGeom>
        </p:spPr>
      </p:pic>
      <p:grpSp>
        <p:nvGrpSpPr>
          <p:cNvPr id="7" name="Grup 6"/>
          <p:cNvGrpSpPr/>
          <p:nvPr/>
        </p:nvGrpSpPr>
        <p:grpSpPr>
          <a:xfrm>
            <a:off x="517647" y="6391910"/>
            <a:ext cx="6391275" cy="466090"/>
            <a:chOff x="0" y="0"/>
            <a:chExt cx="6310215" cy="466090"/>
          </a:xfrm>
        </p:grpSpPr>
        <p:sp>
          <p:nvSpPr>
            <p:cNvPr id="8" name="Metin Kutusu 116"/>
            <p:cNvSpPr txBox="1">
              <a:spLocks noChangeArrowheads="1"/>
            </p:cNvSpPr>
            <p:nvPr/>
          </p:nvSpPr>
          <p:spPr bwMode="auto">
            <a:xfrm>
              <a:off x="0" y="0"/>
              <a:ext cx="6310215" cy="46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270510" marR="24765" algn="just">
                <a:lnSpc>
                  <a:spcPct val="150000"/>
                </a:lnSpc>
                <a:spcAft>
                  <a:spcPts val="0"/>
                </a:spcAft>
              </a:pPr>
              <a:r>
                <a:rPr lang="tr-TR" sz="900" b="1">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endParaRPr lang="tr-TR" sz="900">
                <a:effectLst/>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tr-TR" sz="1100">
                  <a:effectLst/>
                  <a:latin typeface="Verdana" panose="020B0604030504040204" pitchFamily="34" charset="0"/>
                  <a:ea typeface="Verdana" panose="020B0604030504040204" pitchFamily="34" charset="0"/>
                  <a:cs typeface="Verdana" panose="020B0604030504040204" pitchFamily="34" charset="0"/>
                </a:rPr>
                <a:t> </a:t>
              </a:r>
            </a:p>
          </p:txBody>
        </p:sp>
        <p:sp>
          <p:nvSpPr>
            <p:cNvPr id="9" name="Metin Kutusu 117"/>
            <p:cNvSpPr txBox="1"/>
            <p:nvPr/>
          </p:nvSpPr>
          <p:spPr>
            <a:xfrm>
              <a:off x="597065" y="45719"/>
              <a:ext cx="2466340" cy="32321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tr-TR" sz="1400" b="1" dirty="0" err="1">
                  <a:effectLst/>
                  <a:latin typeface="Arial" panose="020B0604020202020204" pitchFamily="34" charset="0"/>
                  <a:ea typeface="Verdana" panose="020B0604030504040204" pitchFamily="34" charset="0"/>
                  <a:cs typeface="Verdana" panose="020B0604030504040204" pitchFamily="34" charset="0"/>
                </a:rPr>
                <a:t>sosyalbilgilerinsesi</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pic>
        <p:nvPicPr>
          <p:cNvPr id="10" name="Picture 2"/>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3134" y="6391910"/>
            <a:ext cx="410845" cy="414655"/>
          </a:xfrm>
          <a:prstGeom prst="rect">
            <a:avLst/>
          </a:prstGeom>
          <a:noFill/>
          <a:ln>
            <a:noFill/>
          </a:ln>
          <a:effectLst/>
          <a:extLst/>
        </p:spPr>
      </p:pic>
      <p:sp>
        <p:nvSpPr>
          <p:cNvPr id="3" name="Dikdörtgen 2"/>
          <p:cNvSpPr/>
          <p:nvPr/>
        </p:nvSpPr>
        <p:spPr>
          <a:xfrm>
            <a:off x="1183979" y="1220483"/>
            <a:ext cx="10536218" cy="4247317"/>
          </a:xfrm>
          <a:prstGeom prst="rect">
            <a:avLst/>
          </a:prstGeom>
        </p:spPr>
        <p:txBody>
          <a:bodyPr wrap="square">
            <a:spAutoFit/>
          </a:bodyPr>
          <a:lstStyle/>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Erzurum Kongresi, toplanma amacı ve </a:t>
            </a:r>
            <a:r>
              <a:rPr lang="tr-TR" sz="2000" dirty="0" err="1" smtClean="0">
                <a:latin typeface="Arial" panose="020B0604020202020204" pitchFamily="34" charset="0"/>
                <a:ea typeface="Times New Roman" panose="02020603050405020304" pitchFamily="18" charset="0"/>
                <a:cs typeface="Verdana" panose="020B0604030504040204" pitchFamily="34" charset="0"/>
              </a:rPr>
              <a:t>temsilîyet</a:t>
            </a:r>
            <a:r>
              <a:rPr lang="tr-TR" sz="2000" dirty="0" smtClean="0">
                <a:latin typeface="Arial" panose="020B0604020202020204" pitchFamily="34" charset="0"/>
                <a:ea typeface="Times New Roman" panose="02020603050405020304" pitchFamily="18" charset="0"/>
                <a:cs typeface="Verdana" panose="020B0604030504040204" pitchFamily="34" charset="0"/>
              </a:rPr>
              <a:t> </a:t>
            </a:r>
            <a:r>
              <a:rPr lang="tr-TR" sz="2000" dirty="0">
                <a:latin typeface="Arial" panose="020B0604020202020204" pitchFamily="34" charset="0"/>
                <a:ea typeface="Times New Roman" panose="02020603050405020304" pitchFamily="18" charset="0"/>
                <a:cs typeface="Verdana" panose="020B0604030504040204" pitchFamily="34" charset="0"/>
              </a:rPr>
              <a:t>açısından bölgesel; aldığı kararlar açısından ulusal bir niteliktedir. </a:t>
            </a:r>
            <a:endParaRPr lang="tr-TR" sz="2000" dirty="0" smtClean="0">
              <a:latin typeface="Arial" panose="020B0604020202020204" pitchFamily="34" charset="0"/>
              <a:ea typeface="Times New Roman" panose="02020603050405020304" pitchFamily="18" charset="0"/>
              <a:cs typeface="Verdana" panose="020B0604030504040204" pitchFamily="34" charset="0"/>
            </a:endParaRPr>
          </a:p>
          <a:p>
            <a:pPr algn="just">
              <a:lnSpc>
                <a:spcPct val="150000"/>
              </a:lnSpc>
              <a:spcAft>
                <a:spcPts val="0"/>
              </a:spcAft>
            </a:pPr>
            <a:endParaRPr lang="tr-TR" sz="2000" dirty="0">
              <a:latin typeface="Arial" panose="020B0604020202020204" pitchFamily="34" charset="0"/>
              <a:ea typeface="Times New Roman" panose="02020603050405020304" pitchFamily="18" charset="0"/>
              <a:cs typeface="Verdana" panose="020B0604030504040204" pitchFamily="34" charset="0"/>
            </a:endParaRPr>
          </a:p>
          <a:p>
            <a:pPr algn="just">
              <a:lnSpc>
                <a:spcPct val="150000"/>
              </a:lnSpc>
              <a:spcAft>
                <a:spcPts val="0"/>
              </a:spcAft>
            </a:pPr>
            <a:r>
              <a:rPr lang="tr-TR" sz="2000" b="1" dirty="0">
                <a:latin typeface="Arial" panose="020B0604020202020204" pitchFamily="34" charset="0"/>
                <a:ea typeface="Times New Roman" panose="02020603050405020304" pitchFamily="18" charset="0"/>
                <a:cs typeface="Verdana" panose="020B0604030504040204" pitchFamily="34" charset="0"/>
              </a:rPr>
              <a:t>Buna göre aşağıdakilerden hangisi Erzurum Kongresi’nin bölgesel olduğuna kanıt olarak gösterilebilir</a:t>
            </a:r>
            <a:r>
              <a:rPr lang="tr-TR" sz="2000" b="1" dirty="0" smtClean="0">
                <a:latin typeface="Arial" panose="020B0604020202020204" pitchFamily="34" charset="0"/>
                <a:ea typeface="Times New Roman" panose="02020603050405020304" pitchFamily="18" charset="0"/>
                <a:cs typeface="Verdana" panose="020B0604030504040204" pitchFamily="34" charset="0"/>
              </a:rPr>
              <a:t>?</a:t>
            </a:r>
            <a:endParaRPr lang="tr-TR" sz="2000" b="1" dirty="0">
              <a:latin typeface="Arial" panose="020B0604020202020204" pitchFamily="34" charset="0"/>
              <a:ea typeface="Times New Roman" panose="02020603050405020304" pitchFamily="18" charset="0"/>
              <a:cs typeface="Verdana" panose="020B0604030504040204" pitchFamily="34" charset="0"/>
            </a:endParaRP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A) Doğu illerinden gelen delegelerin katılımıyla toplanması</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B) </a:t>
            </a:r>
            <a:r>
              <a:rPr lang="tr-TR" sz="2000" dirty="0" err="1" smtClean="0">
                <a:latin typeface="Arial" panose="020B0604020202020204" pitchFamily="34" charset="0"/>
                <a:ea typeface="Times New Roman" panose="02020603050405020304" pitchFamily="18" charset="0"/>
                <a:cs typeface="Verdana" panose="020B0604030504040204" pitchFamily="34" charset="0"/>
              </a:rPr>
              <a:t>Kuvayımilliyeyi</a:t>
            </a:r>
            <a:r>
              <a:rPr lang="tr-TR" sz="2000" dirty="0" smtClean="0">
                <a:latin typeface="Arial" panose="020B0604020202020204" pitchFamily="34" charset="0"/>
                <a:ea typeface="Times New Roman" panose="02020603050405020304" pitchFamily="18" charset="0"/>
                <a:cs typeface="Verdana" panose="020B0604030504040204" pitchFamily="34" charset="0"/>
              </a:rPr>
              <a:t> etkin </a:t>
            </a:r>
            <a:r>
              <a:rPr lang="tr-TR" sz="2000" dirty="0">
                <a:latin typeface="Arial" panose="020B0604020202020204" pitchFamily="34" charset="0"/>
                <a:ea typeface="Times New Roman" panose="02020603050405020304" pitchFamily="18" charset="0"/>
                <a:cs typeface="Verdana" panose="020B0604030504040204" pitchFamily="34" charset="0"/>
              </a:rPr>
              <a:t>ve ulusal iradeyi egemen kılmanın temel ilke olarak alınması</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C) Manda ve himaye kabul edilemez ilkesinin benimsenmesi</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D) Ulusal sınırlar içinde vatan bir bütündür, parçalanamaz kararının alınması</a:t>
            </a:r>
            <a:endParaRPr lang="tr-TR" sz="2000" dirty="0">
              <a:latin typeface="Arial" panose="020B0604020202020204" pitchFamily="34" charset="0"/>
              <a:ea typeface="Times New Roman" panose="02020603050405020304" pitchFamily="18" charset="0"/>
              <a:cs typeface="Verdana" panose="020B0604030504040204" pitchFamily="34" charset="0"/>
            </a:endParaRPr>
          </a:p>
        </p:txBody>
      </p:sp>
      <p:grpSp>
        <p:nvGrpSpPr>
          <p:cNvPr id="12" name="Group 41"/>
          <p:cNvGrpSpPr>
            <a:grpSpLocks/>
          </p:cNvGrpSpPr>
          <p:nvPr/>
        </p:nvGrpSpPr>
        <p:grpSpPr>
          <a:xfrm>
            <a:off x="11218545" y="701321"/>
            <a:ext cx="880110" cy="438150"/>
            <a:chOff x="0" y="0"/>
            <a:chExt cx="880744" cy="348615"/>
          </a:xfrm>
        </p:grpSpPr>
        <p:sp>
          <p:nvSpPr>
            <p:cNvPr id="13" name="Graphic 42"/>
            <p:cNvSpPr/>
            <p:nvPr/>
          </p:nvSpPr>
          <p:spPr>
            <a:xfrm>
              <a:off x="27584" y="27150"/>
              <a:ext cx="850900" cy="297815"/>
            </a:xfrm>
            <a:custGeom>
              <a:avLst/>
              <a:gdLst/>
              <a:ahLst/>
              <a:cxnLst/>
              <a:rect l="l" t="t" r="r" b="b"/>
              <a:pathLst>
                <a:path w="850900" h="297815">
                  <a:moveTo>
                    <a:pt x="850582" y="0"/>
                  </a:moveTo>
                  <a:lnTo>
                    <a:pt x="140296" y="0"/>
                  </a:lnTo>
                  <a:lnTo>
                    <a:pt x="95952" y="7152"/>
                  </a:lnTo>
                  <a:lnTo>
                    <a:pt x="57439" y="27069"/>
                  </a:lnTo>
                  <a:lnTo>
                    <a:pt x="27069" y="57439"/>
                  </a:lnTo>
                  <a:lnTo>
                    <a:pt x="7152" y="95952"/>
                  </a:lnTo>
                  <a:lnTo>
                    <a:pt x="0" y="140296"/>
                  </a:lnTo>
                  <a:lnTo>
                    <a:pt x="0" y="157391"/>
                  </a:lnTo>
                  <a:lnTo>
                    <a:pt x="7152" y="201735"/>
                  </a:lnTo>
                  <a:lnTo>
                    <a:pt x="27069" y="240248"/>
                  </a:lnTo>
                  <a:lnTo>
                    <a:pt x="57439" y="270618"/>
                  </a:lnTo>
                  <a:lnTo>
                    <a:pt x="95952" y="290535"/>
                  </a:lnTo>
                  <a:lnTo>
                    <a:pt x="140296" y="297688"/>
                  </a:lnTo>
                  <a:lnTo>
                    <a:pt x="850582" y="297688"/>
                  </a:lnTo>
                  <a:lnTo>
                    <a:pt x="850582" y="0"/>
                  </a:lnTo>
                  <a:close/>
                </a:path>
              </a:pathLst>
            </a:custGeom>
            <a:solidFill>
              <a:srgbClr val="FFCB04"/>
            </a:solidFill>
          </p:spPr>
          <p:txBody>
            <a:bodyPr wrap="square" lIns="0" tIns="0" rIns="0" bIns="0" rtlCol="0">
              <a:prstTxWarp prst="textNoShape">
                <a:avLst/>
              </a:prstTxWarp>
              <a:noAutofit/>
            </a:bodyPr>
            <a:lstStyle/>
            <a:p>
              <a:endParaRPr lang="tr-TR"/>
            </a:p>
          </p:txBody>
        </p:sp>
        <p:pic>
          <p:nvPicPr>
            <p:cNvPr id="14" name="Image 43"/>
            <p:cNvPicPr/>
            <p:nvPr/>
          </p:nvPicPr>
          <p:blipFill>
            <a:blip r:embed="rId6" cstate="print"/>
            <a:stretch>
              <a:fillRect/>
            </a:stretch>
          </p:blipFill>
          <p:spPr>
            <a:xfrm>
              <a:off x="59362" y="55366"/>
              <a:ext cx="237286" cy="237286"/>
            </a:xfrm>
            <a:prstGeom prst="rect">
              <a:avLst/>
            </a:prstGeom>
          </p:spPr>
        </p:pic>
        <p:sp>
          <p:nvSpPr>
            <p:cNvPr id="15" name="Graphic 44"/>
            <p:cNvSpPr/>
            <p:nvPr/>
          </p:nvSpPr>
          <p:spPr>
            <a:xfrm>
              <a:off x="2031" y="2031"/>
              <a:ext cx="876300" cy="344805"/>
            </a:xfrm>
            <a:custGeom>
              <a:avLst/>
              <a:gdLst/>
              <a:ahLst/>
              <a:cxnLst/>
              <a:rect l="l" t="t" r="r" b="b"/>
              <a:pathLst>
                <a:path w="876300" h="344805">
                  <a:moveTo>
                    <a:pt x="876134" y="0"/>
                  </a:moveTo>
                  <a:lnTo>
                    <a:pt x="171411" y="0"/>
                  </a:lnTo>
                  <a:lnTo>
                    <a:pt x="125844" y="6148"/>
                  </a:lnTo>
                  <a:lnTo>
                    <a:pt x="84898" y="23500"/>
                  </a:lnTo>
                  <a:lnTo>
                    <a:pt x="50206" y="50414"/>
                  </a:lnTo>
                  <a:lnTo>
                    <a:pt x="23403" y="85249"/>
                  </a:lnTo>
                  <a:lnTo>
                    <a:pt x="6123" y="126366"/>
                  </a:lnTo>
                  <a:lnTo>
                    <a:pt x="0" y="172123"/>
                  </a:lnTo>
                  <a:lnTo>
                    <a:pt x="6123" y="217879"/>
                  </a:lnTo>
                  <a:lnTo>
                    <a:pt x="23403" y="258996"/>
                  </a:lnTo>
                  <a:lnTo>
                    <a:pt x="50206" y="293831"/>
                  </a:lnTo>
                  <a:lnTo>
                    <a:pt x="84898" y="320746"/>
                  </a:lnTo>
                  <a:lnTo>
                    <a:pt x="125844" y="338097"/>
                  </a:lnTo>
                  <a:lnTo>
                    <a:pt x="171411" y="344246"/>
                  </a:lnTo>
                  <a:lnTo>
                    <a:pt x="876134" y="344246"/>
                  </a:lnTo>
                </a:path>
              </a:pathLst>
            </a:custGeom>
            <a:ln w="4064">
              <a:solidFill>
                <a:srgbClr val="A7A9AC"/>
              </a:solidFill>
              <a:prstDash val="solid"/>
            </a:ln>
          </p:spPr>
          <p:txBody>
            <a:bodyPr wrap="square" lIns="0" tIns="0" rIns="0" bIns="0" rtlCol="0">
              <a:prstTxWarp prst="textNoShape">
                <a:avLst/>
              </a:prstTxWarp>
              <a:noAutofit/>
            </a:bodyPr>
            <a:lstStyle/>
            <a:p>
              <a:endParaRPr lang="tr-TR"/>
            </a:p>
          </p:txBody>
        </p:sp>
        <p:sp>
          <p:nvSpPr>
            <p:cNvPr id="16" name="Textbox 45"/>
            <p:cNvSpPr txBox="1"/>
            <p:nvPr/>
          </p:nvSpPr>
          <p:spPr>
            <a:xfrm>
              <a:off x="0" y="0"/>
              <a:ext cx="880744" cy="348615"/>
            </a:xfrm>
            <a:prstGeom prst="rect">
              <a:avLst/>
            </a:prstGeom>
          </p:spPr>
          <p:txBody>
            <a:bodyPr wrap="square" lIns="0" tIns="0" rIns="0" bIns="0" rtlCol="0">
              <a:noAutofit/>
            </a:bodyPr>
            <a:lstStyle/>
            <a:p>
              <a:pPr marL="159385">
                <a:spcBef>
                  <a:spcPts val="790"/>
                </a:spcBef>
                <a:spcAft>
                  <a:spcPts val="0"/>
                </a:spcAft>
              </a:pPr>
              <a:r>
                <a:rPr lang="tr-TR" sz="800" spc="-50" dirty="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16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2019</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sp>
        <p:nvSpPr>
          <p:cNvPr id="17" name="Oval 16"/>
          <p:cNvSpPr/>
          <p:nvPr/>
        </p:nvSpPr>
        <p:spPr>
          <a:xfrm>
            <a:off x="675960" y="651716"/>
            <a:ext cx="753248" cy="76878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smtClean="0">
                <a:solidFill>
                  <a:schemeClr val="tx1"/>
                </a:solidFill>
              </a:rPr>
              <a:t>3</a:t>
            </a:r>
            <a:endParaRPr lang="tr-TR" sz="2800" b="1" dirty="0">
              <a:solidFill>
                <a:schemeClr val="tx1"/>
              </a:solidFill>
            </a:endParaRPr>
          </a:p>
        </p:txBody>
      </p:sp>
      <p:sp>
        <p:nvSpPr>
          <p:cNvPr id="18" name="Oval 17"/>
          <p:cNvSpPr/>
          <p:nvPr/>
        </p:nvSpPr>
        <p:spPr>
          <a:xfrm>
            <a:off x="1162456" y="3639385"/>
            <a:ext cx="354675" cy="30702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090441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4145" y="-98139"/>
            <a:ext cx="751153" cy="6956139"/>
          </a:xfrm>
          <a:prstGeom prst="rect">
            <a:avLst/>
          </a:prstGeom>
        </p:spPr>
      </p:pic>
      <p:sp>
        <p:nvSpPr>
          <p:cNvPr id="4" name="Yuvarlatılmış Dikdörtgen 3"/>
          <p:cNvSpPr/>
          <p:nvPr/>
        </p:nvSpPr>
        <p:spPr>
          <a:xfrm>
            <a:off x="301431" y="0"/>
            <a:ext cx="11890569" cy="648072"/>
          </a:xfrm>
          <a:prstGeom prst="roundRect">
            <a:avLst>
              <a:gd name="adj" fmla="val 50000"/>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chemeClr val="tx1"/>
                </a:solidFill>
                <a:latin typeface="Arial" panose="020B0604020202020204" pitchFamily="34" charset="0"/>
                <a:cs typeface="Arial" panose="020B0604020202020204" pitchFamily="34" charset="0"/>
              </a:rPr>
              <a:t>2018-2025 LGS </a:t>
            </a:r>
            <a:r>
              <a:rPr lang="tr-TR" sz="3600" b="1" dirty="0" smtClean="0">
                <a:solidFill>
                  <a:schemeClr val="tx1"/>
                </a:solidFill>
                <a:latin typeface="Arial" panose="020B0604020202020204" pitchFamily="34" charset="0"/>
                <a:cs typeface="Arial" panose="020B0604020202020204" pitchFamily="34" charset="0"/>
              </a:rPr>
              <a:t>2. </a:t>
            </a:r>
            <a:r>
              <a:rPr lang="tr-TR" sz="3600" b="1" dirty="0">
                <a:solidFill>
                  <a:schemeClr val="tx1"/>
                </a:solidFill>
                <a:latin typeface="Arial" panose="020B0604020202020204" pitchFamily="34" charset="0"/>
                <a:cs typeface="Arial" panose="020B0604020202020204" pitchFamily="34" charset="0"/>
              </a:rPr>
              <a:t>ÜNİTE ÇIKMIŞ SORULAR</a:t>
            </a:r>
          </a:p>
        </p:txBody>
      </p:sp>
      <p:pic>
        <p:nvPicPr>
          <p:cNvPr id="6" name="Resim 5"/>
          <p:cNvPicPr>
            <a:picLocks noChangeAspect="1"/>
          </p:cNvPicPr>
          <p:nvPr/>
        </p:nvPicPr>
        <p:blipFill>
          <a:blip r:embed="rId3">
            <a:extLst>
              <a:ext uri="{BEBA8EAE-BF5A-486C-A8C5-ECC9F3942E4B}">
                <a14:imgProps xmlns:a14="http://schemas.microsoft.com/office/drawing/2010/main">
                  <a14:imgLayer r:embed="rId4">
                    <a14:imgEffect>
                      <a14:backgroundRemoval t="2051" b="98730" l="977" r="97852"/>
                    </a14:imgEffect>
                  </a14:imgLayer>
                </a14:imgProps>
              </a:ext>
            </a:extLst>
          </a:blip>
          <a:stretch>
            <a:fillRect/>
          </a:stretch>
        </p:blipFill>
        <p:spPr>
          <a:xfrm>
            <a:off x="10697308" y="5363308"/>
            <a:ext cx="1494692" cy="1494692"/>
          </a:xfrm>
          <a:prstGeom prst="rect">
            <a:avLst/>
          </a:prstGeom>
        </p:spPr>
      </p:pic>
      <p:grpSp>
        <p:nvGrpSpPr>
          <p:cNvPr id="7" name="Grup 6"/>
          <p:cNvGrpSpPr/>
          <p:nvPr/>
        </p:nvGrpSpPr>
        <p:grpSpPr>
          <a:xfrm>
            <a:off x="517647" y="6391910"/>
            <a:ext cx="6391275" cy="466090"/>
            <a:chOff x="0" y="0"/>
            <a:chExt cx="6310215" cy="466090"/>
          </a:xfrm>
        </p:grpSpPr>
        <p:sp>
          <p:nvSpPr>
            <p:cNvPr id="8" name="Metin Kutusu 116"/>
            <p:cNvSpPr txBox="1">
              <a:spLocks noChangeArrowheads="1"/>
            </p:cNvSpPr>
            <p:nvPr/>
          </p:nvSpPr>
          <p:spPr bwMode="auto">
            <a:xfrm>
              <a:off x="0" y="0"/>
              <a:ext cx="6310215" cy="46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270510" marR="24765" algn="just">
                <a:lnSpc>
                  <a:spcPct val="150000"/>
                </a:lnSpc>
                <a:spcAft>
                  <a:spcPts val="0"/>
                </a:spcAft>
              </a:pPr>
              <a:r>
                <a:rPr lang="tr-TR" sz="900" b="1">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endParaRPr lang="tr-TR" sz="900">
                <a:effectLst/>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tr-TR" sz="1100">
                  <a:effectLst/>
                  <a:latin typeface="Verdana" panose="020B0604030504040204" pitchFamily="34" charset="0"/>
                  <a:ea typeface="Verdana" panose="020B0604030504040204" pitchFamily="34" charset="0"/>
                  <a:cs typeface="Verdana" panose="020B0604030504040204" pitchFamily="34" charset="0"/>
                </a:rPr>
                <a:t> </a:t>
              </a:r>
            </a:p>
          </p:txBody>
        </p:sp>
        <p:sp>
          <p:nvSpPr>
            <p:cNvPr id="9" name="Metin Kutusu 117"/>
            <p:cNvSpPr txBox="1"/>
            <p:nvPr/>
          </p:nvSpPr>
          <p:spPr>
            <a:xfrm>
              <a:off x="597065" y="45719"/>
              <a:ext cx="2466340" cy="32321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tr-TR" sz="1400" b="1" dirty="0" err="1">
                  <a:effectLst/>
                  <a:latin typeface="Arial" panose="020B0604020202020204" pitchFamily="34" charset="0"/>
                  <a:ea typeface="Verdana" panose="020B0604030504040204" pitchFamily="34" charset="0"/>
                  <a:cs typeface="Verdana" panose="020B0604030504040204" pitchFamily="34" charset="0"/>
                </a:rPr>
                <a:t>sosyalbilgilerinsesi</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pic>
        <p:nvPicPr>
          <p:cNvPr id="10" name="Picture 2"/>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3134" y="6391910"/>
            <a:ext cx="410845" cy="414655"/>
          </a:xfrm>
          <a:prstGeom prst="rect">
            <a:avLst/>
          </a:prstGeom>
          <a:noFill/>
          <a:ln>
            <a:noFill/>
          </a:ln>
          <a:effectLst/>
          <a:extLst/>
        </p:spPr>
      </p:pic>
      <p:sp>
        <p:nvSpPr>
          <p:cNvPr id="3" name="Dikdörtgen 2"/>
          <p:cNvSpPr/>
          <p:nvPr/>
        </p:nvSpPr>
        <p:spPr>
          <a:xfrm>
            <a:off x="1183979" y="1220483"/>
            <a:ext cx="10536218" cy="4651979"/>
          </a:xfrm>
          <a:prstGeom prst="rect">
            <a:avLst/>
          </a:prstGeom>
        </p:spPr>
        <p:txBody>
          <a:bodyPr wrap="square">
            <a:spAutoFit/>
          </a:bodyPr>
          <a:lstStyle/>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Birinci Dünya Savaşı başladığında Osmanlı Devleti, Tarafsızlığını ilan etti. </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Boğazları ulaşıma kapattı. </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Ülke genelinde seferberlik başlattı. </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Kapitülasyonları kaldırdığını duyurdu. </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	</a:t>
            </a:r>
          </a:p>
          <a:p>
            <a:pPr algn="just">
              <a:lnSpc>
                <a:spcPct val="150000"/>
              </a:lnSpc>
              <a:spcAft>
                <a:spcPts val="0"/>
              </a:spcAft>
            </a:pPr>
            <a:r>
              <a:rPr lang="tr-TR" sz="2000" b="1" dirty="0">
                <a:latin typeface="Arial" panose="020B0604020202020204" pitchFamily="34" charset="0"/>
                <a:ea typeface="Times New Roman" panose="02020603050405020304" pitchFamily="18" charset="0"/>
                <a:cs typeface="Verdana" panose="020B0604030504040204" pitchFamily="34" charset="0"/>
              </a:rPr>
              <a:t>Buna göre Osmanlı Devleti’nin </a:t>
            </a:r>
            <a:r>
              <a:rPr lang="tr-TR" sz="2000" b="1" dirty="0" smtClean="0">
                <a:latin typeface="Arial" panose="020B0604020202020204" pitchFamily="34" charset="0"/>
                <a:ea typeface="Times New Roman" panose="02020603050405020304" pitchFamily="18" charset="0"/>
                <a:cs typeface="Verdana" panose="020B0604030504040204" pitchFamily="34" charset="0"/>
              </a:rPr>
              <a:t>aşağıdakilerden </a:t>
            </a:r>
            <a:r>
              <a:rPr lang="tr-TR" sz="2000" b="1" dirty="0">
                <a:latin typeface="Arial" panose="020B0604020202020204" pitchFamily="34" charset="0"/>
                <a:ea typeface="Times New Roman" panose="02020603050405020304" pitchFamily="18" charset="0"/>
                <a:cs typeface="Verdana" panose="020B0604030504040204" pitchFamily="34" charset="0"/>
              </a:rPr>
              <a:t>hangisini amaçladığı </a:t>
            </a:r>
            <a:r>
              <a:rPr lang="tr-TR" sz="2000" b="1" u="sng" dirty="0">
                <a:latin typeface="Arial" panose="020B0604020202020204" pitchFamily="34" charset="0"/>
                <a:ea typeface="Times New Roman" panose="02020603050405020304" pitchFamily="18" charset="0"/>
                <a:cs typeface="Verdana" panose="020B0604030504040204" pitchFamily="34" charset="0"/>
              </a:rPr>
              <a:t>söylenemez?</a:t>
            </a:r>
            <a:r>
              <a:rPr lang="tr-TR" sz="2000" b="1" dirty="0">
                <a:latin typeface="Arial" panose="020B0604020202020204" pitchFamily="34" charset="0"/>
                <a:ea typeface="Times New Roman" panose="02020603050405020304" pitchFamily="18" charset="0"/>
                <a:cs typeface="Verdana" panose="020B0604030504040204" pitchFamily="34" charset="0"/>
              </a:rPr>
              <a:t> </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A) Ülke güvenliğini sağlamayı </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B) Savaş dışında kalmayı </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C) Ekonomik baskılardan kurtulmayı </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D) Dış borçları kapatmayı </a:t>
            </a:r>
            <a:endParaRPr lang="tr-TR" sz="2000" dirty="0">
              <a:latin typeface="Arial" panose="020B0604020202020204" pitchFamily="34" charset="0"/>
              <a:ea typeface="Times New Roman" panose="02020603050405020304" pitchFamily="18" charset="0"/>
              <a:cs typeface="Verdana" panose="020B0604030504040204" pitchFamily="34" charset="0"/>
            </a:endParaRPr>
          </a:p>
        </p:txBody>
      </p:sp>
      <p:grpSp>
        <p:nvGrpSpPr>
          <p:cNvPr id="12" name="Group 41"/>
          <p:cNvGrpSpPr>
            <a:grpSpLocks/>
          </p:cNvGrpSpPr>
          <p:nvPr/>
        </p:nvGrpSpPr>
        <p:grpSpPr>
          <a:xfrm>
            <a:off x="11218545" y="701321"/>
            <a:ext cx="880110" cy="438150"/>
            <a:chOff x="0" y="0"/>
            <a:chExt cx="880744" cy="348615"/>
          </a:xfrm>
        </p:grpSpPr>
        <p:sp>
          <p:nvSpPr>
            <p:cNvPr id="13" name="Graphic 42"/>
            <p:cNvSpPr/>
            <p:nvPr/>
          </p:nvSpPr>
          <p:spPr>
            <a:xfrm>
              <a:off x="27584" y="27150"/>
              <a:ext cx="850900" cy="297815"/>
            </a:xfrm>
            <a:custGeom>
              <a:avLst/>
              <a:gdLst/>
              <a:ahLst/>
              <a:cxnLst/>
              <a:rect l="l" t="t" r="r" b="b"/>
              <a:pathLst>
                <a:path w="850900" h="297815">
                  <a:moveTo>
                    <a:pt x="850582" y="0"/>
                  </a:moveTo>
                  <a:lnTo>
                    <a:pt x="140296" y="0"/>
                  </a:lnTo>
                  <a:lnTo>
                    <a:pt x="95952" y="7152"/>
                  </a:lnTo>
                  <a:lnTo>
                    <a:pt x="57439" y="27069"/>
                  </a:lnTo>
                  <a:lnTo>
                    <a:pt x="27069" y="57439"/>
                  </a:lnTo>
                  <a:lnTo>
                    <a:pt x="7152" y="95952"/>
                  </a:lnTo>
                  <a:lnTo>
                    <a:pt x="0" y="140296"/>
                  </a:lnTo>
                  <a:lnTo>
                    <a:pt x="0" y="157391"/>
                  </a:lnTo>
                  <a:lnTo>
                    <a:pt x="7152" y="201735"/>
                  </a:lnTo>
                  <a:lnTo>
                    <a:pt x="27069" y="240248"/>
                  </a:lnTo>
                  <a:lnTo>
                    <a:pt x="57439" y="270618"/>
                  </a:lnTo>
                  <a:lnTo>
                    <a:pt x="95952" y="290535"/>
                  </a:lnTo>
                  <a:lnTo>
                    <a:pt x="140296" y="297688"/>
                  </a:lnTo>
                  <a:lnTo>
                    <a:pt x="850582" y="297688"/>
                  </a:lnTo>
                  <a:lnTo>
                    <a:pt x="850582" y="0"/>
                  </a:lnTo>
                  <a:close/>
                </a:path>
              </a:pathLst>
            </a:custGeom>
            <a:solidFill>
              <a:srgbClr val="FFCB04"/>
            </a:solidFill>
          </p:spPr>
          <p:txBody>
            <a:bodyPr wrap="square" lIns="0" tIns="0" rIns="0" bIns="0" rtlCol="0">
              <a:prstTxWarp prst="textNoShape">
                <a:avLst/>
              </a:prstTxWarp>
              <a:noAutofit/>
            </a:bodyPr>
            <a:lstStyle/>
            <a:p>
              <a:endParaRPr lang="tr-TR"/>
            </a:p>
          </p:txBody>
        </p:sp>
        <p:pic>
          <p:nvPicPr>
            <p:cNvPr id="14" name="Image 43"/>
            <p:cNvPicPr/>
            <p:nvPr/>
          </p:nvPicPr>
          <p:blipFill>
            <a:blip r:embed="rId6" cstate="print"/>
            <a:stretch>
              <a:fillRect/>
            </a:stretch>
          </p:blipFill>
          <p:spPr>
            <a:xfrm>
              <a:off x="59362" y="55366"/>
              <a:ext cx="237286" cy="237286"/>
            </a:xfrm>
            <a:prstGeom prst="rect">
              <a:avLst/>
            </a:prstGeom>
          </p:spPr>
        </p:pic>
        <p:sp>
          <p:nvSpPr>
            <p:cNvPr id="15" name="Graphic 44"/>
            <p:cNvSpPr/>
            <p:nvPr/>
          </p:nvSpPr>
          <p:spPr>
            <a:xfrm>
              <a:off x="2031" y="2031"/>
              <a:ext cx="876300" cy="344805"/>
            </a:xfrm>
            <a:custGeom>
              <a:avLst/>
              <a:gdLst/>
              <a:ahLst/>
              <a:cxnLst/>
              <a:rect l="l" t="t" r="r" b="b"/>
              <a:pathLst>
                <a:path w="876300" h="344805">
                  <a:moveTo>
                    <a:pt x="876134" y="0"/>
                  </a:moveTo>
                  <a:lnTo>
                    <a:pt x="171411" y="0"/>
                  </a:lnTo>
                  <a:lnTo>
                    <a:pt x="125844" y="6148"/>
                  </a:lnTo>
                  <a:lnTo>
                    <a:pt x="84898" y="23500"/>
                  </a:lnTo>
                  <a:lnTo>
                    <a:pt x="50206" y="50414"/>
                  </a:lnTo>
                  <a:lnTo>
                    <a:pt x="23403" y="85249"/>
                  </a:lnTo>
                  <a:lnTo>
                    <a:pt x="6123" y="126366"/>
                  </a:lnTo>
                  <a:lnTo>
                    <a:pt x="0" y="172123"/>
                  </a:lnTo>
                  <a:lnTo>
                    <a:pt x="6123" y="217879"/>
                  </a:lnTo>
                  <a:lnTo>
                    <a:pt x="23403" y="258996"/>
                  </a:lnTo>
                  <a:lnTo>
                    <a:pt x="50206" y="293831"/>
                  </a:lnTo>
                  <a:lnTo>
                    <a:pt x="84898" y="320746"/>
                  </a:lnTo>
                  <a:lnTo>
                    <a:pt x="125844" y="338097"/>
                  </a:lnTo>
                  <a:lnTo>
                    <a:pt x="171411" y="344246"/>
                  </a:lnTo>
                  <a:lnTo>
                    <a:pt x="876134" y="344246"/>
                  </a:lnTo>
                </a:path>
              </a:pathLst>
            </a:custGeom>
            <a:ln w="4064">
              <a:solidFill>
                <a:srgbClr val="A7A9AC"/>
              </a:solidFill>
              <a:prstDash val="solid"/>
            </a:ln>
          </p:spPr>
          <p:txBody>
            <a:bodyPr wrap="square" lIns="0" tIns="0" rIns="0" bIns="0" rtlCol="0">
              <a:prstTxWarp prst="textNoShape">
                <a:avLst/>
              </a:prstTxWarp>
              <a:noAutofit/>
            </a:bodyPr>
            <a:lstStyle/>
            <a:p>
              <a:endParaRPr lang="tr-TR"/>
            </a:p>
          </p:txBody>
        </p:sp>
        <p:sp>
          <p:nvSpPr>
            <p:cNvPr id="16" name="Textbox 45"/>
            <p:cNvSpPr txBox="1"/>
            <p:nvPr/>
          </p:nvSpPr>
          <p:spPr>
            <a:xfrm>
              <a:off x="0" y="0"/>
              <a:ext cx="880744" cy="348615"/>
            </a:xfrm>
            <a:prstGeom prst="rect">
              <a:avLst/>
            </a:prstGeom>
          </p:spPr>
          <p:txBody>
            <a:bodyPr wrap="square" lIns="0" tIns="0" rIns="0" bIns="0" rtlCol="0">
              <a:noAutofit/>
            </a:bodyPr>
            <a:lstStyle/>
            <a:p>
              <a:pPr marL="159385">
                <a:spcBef>
                  <a:spcPts val="790"/>
                </a:spcBef>
                <a:spcAft>
                  <a:spcPts val="0"/>
                </a:spcAft>
              </a:pPr>
              <a:r>
                <a:rPr lang="tr-TR" sz="800" spc="-50" dirty="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8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16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2019</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sp>
        <p:nvSpPr>
          <p:cNvPr id="17" name="Oval 16"/>
          <p:cNvSpPr/>
          <p:nvPr/>
        </p:nvSpPr>
        <p:spPr>
          <a:xfrm>
            <a:off x="675960" y="651716"/>
            <a:ext cx="753248" cy="76878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smtClean="0">
                <a:solidFill>
                  <a:schemeClr val="tx1"/>
                </a:solidFill>
              </a:rPr>
              <a:t>4</a:t>
            </a:r>
            <a:endParaRPr lang="tr-TR" sz="2800" b="1" dirty="0">
              <a:solidFill>
                <a:schemeClr val="tx1"/>
              </a:solidFill>
            </a:endParaRPr>
          </a:p>
        </p:txBody>
      </p:sp>
      <p:pic>
        <p:nvPicPr>
          <p:cNvPr id="5" name="Resim 4"/>
          <p:cNvPicPr>
            <a:picLocks noChangeAspect="1"/>
          </p:cNvPicPr>
          <p:nvPr/>
        </p:nvPicPr>
        <p:blipFill>
          <a:blip r:embed="rId7"/>
          <a:stretch>
            <a:fillRect/>
          </a:stretch>
        </p:blipFill>
        <p:spPr>
          <a:xfrm>
            <a:off x="1158684" y="5531056"/>
            <a:ext cx="390178" cy="341406"/>
          </a:xfrm>
          <a:prstGeom prst="rect">
            <a:avLst/>
          </a:prstGeom>
        </p:spPr>
      </p:pic>
    </p:spTree>
    <p:extLst>
      <p:ext uri="{BB962C8B-B14F-4D97-AF65-F5344CB8AC3E}">
        <p14:creationId xmlns:p14="http://schemas.microsoft.com/office/powerpoint/2010/main" val="3886475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4145" y="-98139"/>
            <a:ext cx="751153" cy="6956139"/>
          </a:xfrm>
          <a:prstGeom prst="rect">
            <a:avLst/>
          </a:prstGeom>
        </p:spPr>
      </p:pic>
      <p:sp>
        <p:nvSpPr>
          <p:cNvPr id="4" name="Yuvarlatılmış Dikdörtgen 3"/>
          <p:cNvSpPr/>
          <p:nvPr/>
        </p:nvSpPr>
        <p:spPr>
          <a:xfrm>
            <a:off x="301431" y="0"/>
            <a:ext cx="11890569" cy="648072"/>
          </a:xfrm>
          <a:prstGeom prst="roundRect">
            <a:avLst>
              <a:gd name="adj" fmla="val 50000"/>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chemeClr val="tx1"/>
                </a:solidFill>
                <a:latin typeface="Arial" panose="020B0604020202020204" pitchFamily="34" charset="0"/>
                <a:cs typeface="Arial" panose="020B0604020202020204" pitchFamily="34" charset="0"/>
              </a:rPr>
              <a:t>2018-2025 LGS </a:t>
            </a:r>
            <a:r>
              <a:rPr lang="tr-TR" sz="3600" b="1" dirty="0" smtClean="0">
                <a:solidFill>
                  <a:schemeClr val="tx1"/>
                </a:solidFill>
                <a:latin typeface="Arial" panose="020B0604020202020204" pitchFamily="34" charset="0"/>
                <a:cs typeface="Arial" panose="020B0604020202020204" pitchFamily="34" charset="0"/>
              </a:rPr>
              <a:t>2. </a:t>
            </a:r>
            <a:r>
              <a:rPr lang="tr-TR" sz="3600" b="1" dirty="0">
                <a:solidFill>
                  <a:schemeClr val="tx1"/>
                </a:solidFill>
                <a:latin typeface="Arial" panose="020B0604020202020204" pitchFamily="34" charset="0"/>
                <a:cs typeface="Arial" panose="020B0604020202020204" pitchFamily="34" charset="0"/>
              </a:rPr>
              <a:t>ÜNİTE ÇIKMIŞ SORULAR</a:t>
            </a:r>
          </a:p>
        </p:txBody>
      </p:sp>
      <p:pic>
        <p:nvPicPr>
          <p:cNvPr id="6" name="Resim 5"/>
          <p:cNvPicPr>
            <a:picLocks noChangeAspect="1"/>
          </p:cNvPicPr>
          <p:nvPr/>
        </p:nvPicPr>
        <p:blipFill>
          <a:blip r:embed="rId3">
            <a:extLst>
              <a:ext uri="{BEBA8EAE-BF5A-486C-A8C5-ECC9F3942E4B}">
                <a14:imgProps xmlns:a14="http://schemas.microsoft.com/office/drawing/2010/main">
                  <a14:imgLayer r:embed="rId4">
                    <a14:imgEffect>
                      <a14:backgroundRemoval t="2051" b="98730" l="977" r="97852"/>
                    </a14:imgEffect>
                  </a14:imgLayer>
                </a14:imgProps>
              </a:ext>
            </a:extLst>
          </a:blip>
          <a:stretch>
            <a:fillRect/>
          </a:stretch>
        </p:blipFill>
        <p:spPr>
          <a:xfrm>
            <a:off x="10697308" y="5363308"/>
            <a:ext cx="1494692" cy="1494692"/>
          </a:xfrm>
          <a:prstGeom prst="rect">
            <a:avLst/>
          </a:prstGeom>
        </p:spPr>
      </p:pic>
      <p:grpSp>
        <p:nvGrpSpPr>
          <p:cNvPr id="7" name="Grup 6"/>
          <p:cNvGrpSpPr/>
          <p:nvPr/>
        </p:nvGrpSpPr>
        <p:grpSpPr>
          <a:xfrm>
            <a:off x="517647" y="6391910"/>
            <a:ext cx="6391275" cy="466090"/>
            <a:chOff x="0" y="0"/>
            <a:chExt cx="6310215" cy="466090"/>
          </a:xfrm>
        </p:grpSpPr>
        <p:sp>
          <p:nvSpPr>
            <p:cNvPr id="8" name="Metin Kutusu 116"/>
            <p:cNvSpPr txBox="1">
              <a:spLocks noChangeArrowheads="1"/>
            </p:cNvSpPr>
            <p:nvPr/>
          </p:nvSpPr>
          <p:spPr bwMode="auto">
            <a:xfrm>
              <a:off x="0" y="0"/>
              <a:ext cx="6310215" cy="46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270510" marR="24765" algn="just">
                <a:lnSpc>
                  <a:spcPct val="150000"/>
                </a:lnSpc>
                <a:spcAft>
                  <a:spcPts val="0"/>
                </a:spcAft>
              </a:pPr>
              <a:r>
                <a:rPr lang="tr-TR" sz="900" b="1">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endParaRPr lang="tr-TR" sz="900">
                <a:effectLst/>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tr-TR" sz="1100">
                  <a:effectLst/>
                  <a:latin typeface="Verdana" panose="020B0604030504040204" pitchFamily="34" charset="0"/>
                  <a:ea typeface="Verdana" panose="020B0604030504040204" pitchFamily="34" charset="0"/>
                  <a:cs typeface="Verdana" panose="020B0604030504040204" pitchFamily="34" charset="0"/>
                </a:rPr>
                <a:t> </a:t>
              </a:r>
            </a:p>
          </p:txBody>
        </p:sp>
        <p:sp>
          <p:nvSpPr>
            <p:cNvPr id="9" name="Metin Kutusu 117"/>
            <p:cNvSpPr txBox="1"/>
            <p:nvPr/>
          </p:nvSpPr>
          <p:spPr>
            <a:xfrm>
              <a:off x="597065" y="45719"/>
              <a:ext cx="2466340" cy="32321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tr-TR" sz="1400" b="1" dirty="0" err="1">
                  <a:effectLst/>
                  <a:latin typeface="Arial" panose="020B0604020202020204" pitchFamily="34" charset="0"/>
                  <a:ea typeface="Verdana" panose="020B0604030504040204" pitchFamily="34" charset="0"/>
                  <a:cs typeface="Verdana" panose="020B0604030504040204" pitchFamily="34" charset="0"/>
                </a:rPr>
                <a:t>sosyalbilgilerinsesi</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pic>
        <p:nvPicPr>
          <p:cNvPr id="10" name="Picture 2"/>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3134" y="6391910"/>
            <a:ext cx="410845" cy="414655"/>
          </a:xfrm>
          <a:prstGeom prst="rect">
            <a:avLst/>
          </a:prstGeom>
          <a:noFill/>
          <a:ln>
            <a:noFill/>
          </a:ln>
          <a:effectLst/>
          <a:extLst/>
        </p:spPr>
      </p:pic>
      <p:sp>
        <p:nvSpPr>
          <p:cNvPr id="3" name="Dikdörtgen 2"/>
          <p:cNvSpPr/>
          <p:nvPr/>
        </p:nvSpPr>
        <p:spPr>
          <a:xfrm>
            <a:off x="1427113" y="920021"/>
            <a:ext cx="10536218" cy="6093976"/>
          </a:xfrm>
          <a:prstGeom prst="rect">
            <a:avLst/>
          </a:prstGeom>
        </p:spPr>
        <p:txBody>
          <a:bodyPr wrap="square">
            <a:spAutoFit/>
          </a:bodyPr>
          <a:lstStyle/>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Müdafaa-i Hukuk Cemiyetleri tarih, dil, din ve ırk bakımından kendilerini ilgilendiren bölgenin Türk ve Müslüman çoğunlukta olduğunu İtilaf Devletleri’ne ve dünya kamuoyuna gazete, kitap vs. dağıtarak türlü yollardan anlatmaya çalışmaktaydı. Bu cemiyetler, faaliyetlerini etkin hâle getirmek ve kamuoyunu harekete geçirmek için bölgelerinde kongreler tertip etmekteydi. Bu cemiyetlerden bazıları gerekirse silahlı mücadeleyi de göze almışlardı</a:t>
            </a:r>
            <a:r>
              <a:rPr lang="tr-TR" sz="2000" dirty="0" smtClean="0">
                <a:latin typeface="Arial" panose="020B0604020202020204" pitchFamily="34" charset="0"/>
                <a:ea typeface="Times New Roman" panose="02020603050405020304" pitchFamily="18" charset="0"/>
                <a:cs typeface="Verdana" panose="020B0604030504040204" pitchFamily="34" charset="0"/>
              </a:rPr>
              <a:t>.</a:t>
            </a:r>
          </a:p>
          <a:p>
            <a:pPr algn="just">
              <a:lnSpc>
                <a:spcPct val="150000"/>
              </a:lnSpc>
              <a:spcAft>
                <a:spcPts val="0"/>
              </a:spcAft>
            </a:pPr>
            <a:endParaRPr lang="tr-TR" sz="2000" dirty="0">
              <a:latin typeface="Arial" panose="020B0604020202020204" pitchFamily="34" charset="0"/>
              <a:ea typeface="Times New Roman" panose="02020603050405020304" pitchFamily="18" charset="0"/>
              <a:cs typeface="Verdana" panose="020B0604030504040204" pitchFamily="34" charset="0"/>
            </a:endParaRPr>
          </a:p>
          <a:p>
            <a:pPr algn="just">
              <a:lnSpc>
                <a:spcPct val="150000"/>
              </a:lnSpc>
              <a:spcAft>
                <a:spcPts val="0"/>
              </a:spcAft>
            </a:pPr>
            <a:r>
              <a:rPr lang="tr-TR" sz="2000" b="1" dirty="0">
                <a:latin typeface="Arial" panose="020B0604020202020204" pitchFamily="34" charset="0"/>
                <a:ea typeface="Times New Roman" panose="02020603050405020304" pitchFamily="18" charset="0"/>
                <a:cs typeface="Verdana" panose="020B0604030504040204" pitchFamily="34" charset="0"/>
              </a:rPr>
              <a:t>Buna göre Müdafaa-i Hukuk Cemiyetleri hakkında aşağıdakilerden hangisi söylenebilir?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A) Bölgesel nitelikli kuruluşlardır.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B) Düzenli ordu birliklerinden oluşmuşlardır.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C) İhtiyaçları devlet tarafından karşılanmıştır.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D) İstanbul Hükûmeti tarafından kurulmuşlardır.</a:t>
            </a:r>
          </a:p>
          <a:p>
            <a:pPr algn="just">
              <a:lnSpc>
                <a:spcPct val="150000"/>
              </a:lnSpc>
              <a:spcAft>
                <a:spcPts val="0"/>
              </a:spcAft>
            </a:pPr>
            <a:endParaRPr lang="tr-TR" sz="2000" dirty="0">
              <a:latin typeface="Arial" panose="020B0604020202020204" pitchFamily="34" charset="0"/>
              <a:ea typeface="Times New Roman" panose="02020603050405020304" pitchFamily="18" charset="0"/>
              <a:cs typeface="Verdana" panose="020B0604030504040204" pitchFamily="34" charset="0"/>
            </a:endParaRPr>
          </a:p>
        </p:txBody>
      </p:sp>
      <p:grpSp>
        <p:nvGrpSpPr>
          <p:cNvPr id="12" name="Group 41"/>
          <p:cNvGrpSpPr>
            <a:grpSpLocks/>
          </p:cNvGrpSpPr>
          <p:nvPr/>
        </p:nvGrpSpPr>
        <p:grpSpPr>
          <a:xfrm>
            <a:off x="11218545" y="701321"/>
            <a:ext cx="880110" cy="438150"/>
            <a:chOff x="0" y="0"/>
            <a:chExt cx="880744" cy="348615"/>
          </a:xfrm>
        </p:grpSpPr>
        <p:sp>
          <p:nvSpPr>
            <p:cNvPr id="13" name="Graphic 42"/>
            <p:cNvSpPr/>
            <p:nvPr/>
          </p:nvSpPr>
          <p:spPr>
            <a:xfrm>
              <a:off x="27584" y="27150"/>
              <a:ext cx="850900" cy="297815"/>
            </a:xfrm>
            <a:custGeom>
              <a:avLst/>
              <a:gdLst/>
              <a:ahLst/>
              <a:cxnLst/>
              <a:rect l="l" t="t" r="r" b="b"/>
              <a:pathLst>
                <a:path w="850900" h="297815">
                  <a:moveTo>
                    <a:pt x="850582" y="0"/>
                  </a:moveTo>
                  <a:lnTo>
                    <a:pt x="140296" y="0"/>
                  </a:lnTo>
                  <a:lnTo>
                    <a:pt x="95952" y="7152"/>
                  </a:lnTo>
                  <a:lnTo>
                    <a:pt x="57439" y="27069"/>
                  </a:lnTo>
                  <a:lnTo>
                    <a:pt x="27069" y="57439"/>
                  </a:lnTo>
                  <a:lnTo>
                    <a:pt x="7152" y="95952"/>
                  </a:lnTo>
                  <a:lnTo>
                    <a:pt x="0" y="140296"/>
                  </a:lnTo>
                  <a:lnTo>
                    <a:pt x="0" y="157391"/>
                  </a:lnTo>
                  <a:lnTo>
                    <a:pt x="7152" y="201735"/>
                  </a:lnTo>
                  <a:lnTo>
                    <a:pt x="27069" y="240248"/>
                  </a:lnTo>
                  <a:lnTo>
                    <a:pt x="57439" y="270618"/>
                  </a:lnTo>
                  <a:lnTo>
                    <a:pt x="95952" y="290535"/>
                  </a:lnTo>
                  <a:lnTo>
                    <a:pt x="140296" y="297688"/>
                  </a:lnTo>
                  <a:lnTo>
                    <a:pt x="850582" y="297688"/>
                  </a:lnTo>
                  <a:lnTo>
                    <a:pt x="850582" y="0"/>
                  </a:lnTo>
                  <a:close/>
                </a:path>
              </a:pathLst>
            </a:custGeom>
            <a:solidFill>
              <a:srgbClr val="FFCB04"/>
            </a:solidFill>
          </p:spPr>
          <p:txBody>
            <a:bodyPr wrap="square" lIns="0" tIns="0" rIns="0" bIns="0" rtlCol="0">
              <a:prstTxWarp prst="textNoShape">
                <a:avLst/>
              </a:prstTxWarp>
              <a:noAutofit/>
            </a:bodyPr>
            <a:lstStyle/>
            <a:p>
              <a:endParaRPr lang="tr-TR"/>
            </a:p>
          </p:txBody>
        </p:sp>
        <p:pic>
          <p:nvPicPr>
            <p:cNvPr id="14" name="Image 43"/>
            <p:cNvPicPr/>
            <p:nvPr/>
          </p:nvPicPr>
          <p:blipFill>
            <a:blip r:embed="rId6" cstate="print"/>
            <a:stretch>
              <a:fillRect/>
            </a:stretch>
          </p:blipFill>
          <p:spPr>
            <a:xfrm>
              <a:off x="59362" y="55366"/>
              <a:ext cx="237286" cy="237286"/>
            </a:xfrm>
            <a:prstGeom prst="rect">
              <a:avLst/>
            </a:prstGeom>
          </p:spPr>
        </p:pic>
        <p:sp>
          <p:nvSpPr>
            <p:cNvPr id="15" name="Graphic 44"/>
            <p:cNvSpPr/>
            <p:nvPr/>
          </p:nvSpPr>
          <p:spPr>
            <a:xfrm>
              <a:off x="2031" y="2031"/>
              <a:ext cx="876300" cy="344805"/>
            </a:xfrm>
            <a:custGeom>
              <a:avLst/>
              <a:gdLst/>
              <a:ahLst/>
              <a:cxnLst/>
              <a:rect l="l" t="t" r="r" b="b"/>
              <a:pathLst>
                <a:path w="876300" h="344805">
                  <a:moveTo>
                    <a:pt x="876134" y="0"/>
                  </a:moveTo>
                  <a:lnTo>
                    <a:pt x="171411" y="0"/>
                  </a:lnTo>
                  <a:lnTo>
                    <a:pt x="125844" y="6148"/>
                  </a:lnTo>
                  <a:lnTo>
                    <a:pt x="84898" y="23500"/>
                  </a:lnTo>
                  <a:lnTo>
                    <a:pt x="50206" y="50414"/>
                  </a:lnTo>
                  <a:lnTo>
                    <a:pt x="23403" y="85249"/>
                  </a:lnTo>
                  <a:lnTo>
                    <a:pt x="6123" y="126366"/>
                  </a:lnTo>
                  <a:lnTo>
                    <a:pt x="0" y="172123"/>
                  </a:lnTo>
                  <a:lnTo>
                    <a:pt x="6123" y="217879"/>
                  </a:lnTo>
                  <a:lnTo>
                    <a:pt x="23403" y="258996"/>
                  </a:lnTo>
                  <a:lnTo>
                    <a:pt x="50206" y="293831"/>
                  </a:lnTo>
                  <a:lnTo>
                    <a:pt x="84898" y="320746"/>
                  </a:lnTo>
                  <a:lnTo>
                    <a:pt x="125844" y="338097"/>
                  </a:lnTo>
                  <a:lnTo>
                    <a:pt x="171411" y="344246"/>
                  </a:lnTo>
                  <a:lnTo>
                    <a:pt x="876134" y="344246"/>
                  </a:lnTo>
                </a:path>
              </a:pathLst>
            </a:custGeom>
            <a:ln w="4064">
              <a:solidFill>
                <a:srgbClr val="A7A9AC"/>
              </a:solidFill>
              <a:prstDash val="solid"/>
            </a:ln>
          </p:spPr>
          <p:txBody>
            <a:bodyPr wrap="square" lIns="0" tIns="0" rIns="0" bIns="0" rtlCol="0">
              <a:prstTxWarp prst="textNoShape">
                <a:avLst/>
              </a:prstTxWarp>
              <a:noAutofit/>
            </a:bodyPr>
            <a:lstStyle/>
            <a:p>
              <a:endParaRPr lang="tr-TR"/>
            </a:p>
          </p:txBody>
        </p:sp>
        <p:sp>
          <p:nvSpPr>
            <p:cNvPr id="16" name="Textbox 45"/>
            <p:cNvSpPr txBox="1"/>
            <p:nvPr/>
          </p:nvSpPr>
          <p:spPr>
            <a:xfrm>
              <a:off x="0" y="0"/>
              <a:ext cx="880744" cy="348615"/>
            </a:xfrm>
            <a:prstGeom prst="rect">
              <a:avLst/>
            </a:prstGeom>
          </p:spPr>
          <p:txBody>
            <a:bodyPr wrap="square" lIns="0" tIns="0" rIns="0" bIns="0" rtlCol="0">
              <a:noAutofit/>
            </a:bodyPr>
            <a:lstStyle/>
            <a:p>
              <a:pPr marL="159385">
                <a:spcBef>
                  <a:spcPts val="790"/>
                </a:spcBef>
                <a:spcAft>
                  <a:spcPts val="0"/>
                </a:spcAft>
              </a:pPr>
              <a:r>
                <a:rPr lang="tr-TR" sz="800" spc="-50" dirty="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8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16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2020</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sp>
        <p:nvSpPr>
          <p:cNvPr id="17" name="Oval 16"/>
          <p:cNvSpPr/>
          <p:nvPr/>
        </p:nvSpPr>
        <p:spPr>
          <a:xfrm>
            <a:off x="675960" y="651716"/>
            <a:ext cx="753248" cy="76878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smtClean="0">
                <a:solidFill>
                  <a:schemeClr val="tx1"/>
                </a:solidFill>
              </a:rPr>
              <a:t>5</a:t>
            </a:r>
            <a:endParaRPr lang="tr-TR" sz="2800" b="1" dirty="0">
              <a:solidFill>
                <a:schemeClr val="tx1"/>
              </a:solidFill>
            </a:endParaRPr>
          </a:p>
        </p:txBody>
      </p:sp>
      <p:sp>
        <p:nvSpPr>
          <p:cNvPr id="18" name="Oval 17"/>
          <p:cNvSpPr/>
          <p:nvPr/>
        </p:nvSpPr>
        <p:spPr>
          <a:xfrm>
            <a:off x="1395281" y="4766448"/>
            <a:ext cx="354675" cy="30702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029596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4145" y="-98139"/>
            <a:ext cx="751153" cy="6956139"/>
          </a:xfrm>
          <a:prstGeom prst="rect">
            <a:avLst/>
          </a:prstGeom>
        </p:spPr>
      </p:pic>
      <p:sp>
        <p:nvSpPr>
          <p:cNvPr id="4" name="Yuvarlatılmış Dikdörtgen 3"/>
          <p:cNvSpPr/>
          <p:nvPr/>
        </p:nvSpPr>
        <p:spPr>
          <a:xfrm>
            <a:off x="301431" y="0"/>
            <a:ext cx="11890569" cy="648072"/>
          </a:xfrm>
          <a:prstGeom prst="roundRect">
            <a:avLst>
              <a:gd name="adj" fmla="val 50000"/>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chemeClr val="tx1"/>
                </a:solidFill>
                <a:latin typeface="Arial" panose="020B0604020202020204" pitchFamily="34" charset="0"/>
                <a:cs typeface="Arial" panose="020B0604020202020204" pitchFamily="34" charset="0"/>
              </a:rPr>
              <a:t>2018-2025 LGS </a:t>
            </a:r>
            <a:r>
              <a:rPr lang="tr-TR" sz="3600" b="1" dirty="0" smtClean="0">
                <a:solidFill>
                  <a:schemeClr val="tx1"/>
                </a:solidFill>
                <a:latin typeface="Arial" panose="020B0604020202020204" pitchFamily="34" charset="0"/>
                <a:cs typeface="Arial" panose="020B0604020202020204" pitchFamily="34" charset="0"/>
              </a:rPr>
              <a:t>2. </a:t>
            </a:r>
            <a:r>
              <a:rPr lang="tr-TR" sz="3600" b="1" dirty="0">
                <a:solidFill>
                  <a:schemeClr val="tx1"/>
                </a:solidFill>
                <a:latin typeface="Arial" panose="020B0604020202020204" pitchFamily="34" charset="0"/>
                <a:cs typeface="Arial" panose="020B0604020202020204" pitchFamily="34" charset="0"/>
              </a:rPr>
              <a:t>ÜNİTE ÇIKMIŞ SORULAR</a:t>
            </a:r>
          </a:p>
        </p:txBody>
      </p:sp>
      <p:pic>
        <p:nvPicPr>
          <p:cNvPr id="6" name="Resim 5"/>
          <p:cNvPicPr>
            <a:picLocks noChangeAspect="1"/>
          </p:cNvPicPr>
          <p:nvPr/>
        </p:nvPicPr>
        <p:blipFill>
          <a:blip r:embed="rId3">
            <a:extLst>
              <a:ext uri="{BEBA8EAE-BF5A-486C-A8C5-ECC9F3942E4B}">
                <a14:imgProps xmlns:a14="http://schemas.microsoft.com/office/drawing/2010/main">
                  <a14:imgLayer r:embed="rId4">
                    <a14:imgEffect>
                      <a14:backgroundRemoval t="2051" b="98730" l="977" r="97852"/>
                    </a14:imgEffect>
                  </a14:imgLayer>
                </a14:imgProps>
              </a:ext>
            </a:extLst>
          </a:blip>
          <a:stretch>
            <a:fillRect/>
          </a:stretch>
        </p:blipFill>
        <p:spPr>
          <a:xfrm>
            <a:off x="10697308" y="5363308"/>
            <a:ext cx="1494692" cy="1494692"/>
          </a:xfrm>
          <a:prstGeom prst="rect">
            <a:avLst/>
          </a:prstGeom>
        </p:spPr>
      </p:pic>
      <p:grpSp>
        <p:nvGrpSpPr>
          <p:cNvPr id="7" name="Grup 6"/>
          <p:cNvGrpSpPr/>
          <p:nvPr/>
        </p:nvGrpSpPr>
        <p:grpSpPr>
          <a:xfrm>
            <a:off x="675960" y="6366192"/>
            <a:ext cx="6391275" cy="466090"/>
            <a:chOff x="0" y="0"/>
            <a:chExt cx="6310215" cy="466090"/>
          </a:xfrm>
        </p:grpSpPr>
        <p:sp>
          <p:nvSpPr>
            <p:cNvPr id="8" name="Metin Kutusu 116"/>
            <p:cNvSpPr txBox="1">
              <a:spLocks noChangeArrowheads="1"/>
            </p:cNvSpPr>
            <p:nvPr/>
          </p:nvSpPr>
          <p:spPr bwMode="auto">
            <a:xfrm>
              <a:off x="0" y="0"/>
              <a:ext cx="6310215" cy="46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270510" marR="24765" algn="just">
                <a:lnSpc>
                  <a:spcPct val="150000"/>
                </a:lnSpc>
                <a:spcAft>
                  <a:spcPts val="0"/>
                </a:spcAft>
              </a:pPr>
              <a:r>
                <a:rPr lang="tr-TR" sz="900" b="1">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endParaRPr lang="tr-TR" sz="900">
                <a:effectLst/>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tr-TR" sz="1100">
                  <a:effectLst/>
                  <a:latin typeface="Verdana" panose="020B0604030504040204" pitchFamily="34" charset="0"/>
                  <a:ea typeface="Verdana" panose="020B0604030504040204" pitchFamily="34" charset="0"/>
                  <a:cs typeface="Verdana" panose="020B0604030504040204" pitchFamily="34" charset="0"/>
                </a:rPr>
                <a:t> </a:t>
              </a:r>
            </a:p>
          </p:txBody>
        </p:sp>
        <p:sp>
          <p:nvSpPr>
            <p:cNvPr id="9" name="Metin Kutusu 117"/>
            <p:cNvSpPr txBox="1"/>
            <p:nvPr/>
          </p:nvSpPr>
          <p:spPr>
            <a:xfrm>
              <a:off x="597065" y="45719"/>
              <a:ext cx="2466340" cy="32321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tr-TR" sz="1400" b="1" dirty="0" err="1">
                  <a:effectLst/>
                  <a:latin typeface="Arial" panose="020B0604020202020204" pitchFamily="34" charset="0"/>
                  <a:ea typeface="Verdana" panose="020B0604030504040204" pitchFamily="34" charset="0"/>
                  <a:cs typeface="Verdana" panose="020B0604030504040204" pitchFamily="34" charset="0"/>
                </a:rPr>
                <a:t>sosyalbilgilerinsesi</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pic>
        <p:nvPicPr>
          <p:cNvPr id="10" name="Picture 2"/>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3134" y="6391910"/>
            <a:ext cx="410845" cy="414655"/>
          </a:xfrm>
          <a:prstGeom prst="rect">
            <a:avLst/>
          </a:prstGeom>
          <a:noFill/>
          <a:ln>
            <a:noFill/>
          </a:ln>
          <a:effectLst/>
          <a:extLst/>
        </p:spPr>
      </p:pic>
      <p:sp>
        <p:nvSpPr>
          <p:cNvPr id="3" name="Dikdörtgen 2"/>
          <p:cNvSpPr/>
          <p:nvPr/>
        </p:nvSpPr>
        <p:spPr>
          <a:xfrm>
            <a:off x="1427113" y="920021"/>
            <a:ext cx="10536218" cy="6001643"/>
          </a:xfrm>
          <a:prstGeom prst="rect">
            <a:avLst/>
          </a:prstGeom>
        </p:spPr>
        <p:txBody>
          <a:bodyPr wrap="square">
            <a:spAutoFit/>
          </a:bodyPr>
          <a:lstStyle/>
          <a:p>
            <a:pPr algn="just">
              <a:lnSpc>
                <a:spcPct val="150000"/>
              </a:lnSpc>
              <a:spcAft>
                <a:spcPts val="0"/>
              </a:spcAft>
            </a:pPr>
            <a:r>
              <a:rPr lang="tr-TR" dirty="0">
                <a:latin typeface="Arial" panose="020B0604020202020204" pitchFamily="34" charset="0"/>
                <a:ea typeface="Times New Roman" panose="02020603050405020304" pitchFamily="18" charset="0"/>
                <a:cs typeface="Verdana" panose="020B0604030504040204" pitchFamily="34" charset="0"/>
              </a:rPr>
              <a:t>Büyük Millet Meclisine karşı Anadolu’nun pek çok yerinde ayaklanmalar çıktı. Bu ayaklanmaların çıkmasında İstanbul yönetimi ve İtilaf Devletleri’nin zararlı faaliyetleri etkili oldu.1920 yılı boyunca süren bu ayaklanmaların amacı </a:t>
            </a:r>
            <a:r>
              <a:rPr lang="tr-TR" dirty="0" err="1">
                <a:latin typeface="Arial" panose="020B0604020202020204" pitchFamily="34" charset="0"/>
                <a:ea typeface="Times New Roman" panose="02020603050405020304" pitchFamily="18" charset="0"/>
                <a:cs typeface="Verdana" panose="020B0604030504040204" pitchFamily="34" charset="0"/>
              </a:rPr>
              <a:t>Kuvâyımillîyeyi</a:t>
            </a:r>
            <a:r>
              <a:rPr lang="tr-TR" dirty="0">
                <a:latin typeface="Arial" panose="020B0604020202020204" pitchFamily="34" charset="0"/>
                <a:ea typeface="Times New Roman" panose="02020603050405020304" pitchFamily="18" charset="0"/>
                <a:cs typeface="Verdana" panose="020B0604030504040204" pitchFamily="34" charset="0"/>
              </a:rPr>
              <a:t> etkisiz hâle getirmek ve bağımsızlık hareketini boğmaktı. Ayaklanmalar, Büyük Millet Meclisini uzun süre uğraştırdı. İnsan ve malzeme kaybedildi. Başta Yunanlar olmak üzere düşman hareketleri daha serbest hâle geldi. Ancak her şeye rağmen ayaklanmalar bastırılarak meclisin otoritesi korundu.</a:t>
            </a:r>
          </a:p>
          <a:p>
            <a:pPr algn="just">
              <a:lnSpc>
                <a:spcPct val="150000"/>
              </a:lnSpc>
              <a:spcAft>
                <a:spcPts val="0"/>
              </a:spcAft>
            </a:pPr>
            <a:r>
              <a:rPr lang="tr-TR" b="1" dirty="0">
                <a:latin typeface="Arial" panose="020B0604020202020204" pitchFamily="34" charset="0"/>
                <a:ea typeface="Times New Roman" panose="02020603050405020304" pitchFamily="18" charset="0"/>
                <a:cs typeface="Verdana" panose="020B0604030504040204" pitchFamily="34" charset="0"/>
              </a:rPr>
              <a:t>Bu bilgilerden hareketle Büyük Millet Meclisine karşı ayaklanmaların sonuçları ile ilgili,</a:t>
            </a:r>
          </a:p>
          <a:p>
            <a:pPr algn="just">
              <a:lnSpc>
                <a:spcPct val="150000"/>
              </a:lnSpc>
              <a:spcAft>
                <a:spcPts val="0"/>
              </a:spcAft>
            </a:pPr>
            <a:r>
              <a:rPr lang="tr-TR" dirty="0">
                <a:latin typeface="Arial" panose="020B0604020202020204" pitchFamily="34" charset="0"/>
                <a:ea typeface="Times New Roman" panose="02020603050405020304" pitchFamily="18" charset="0"/>
                <a:cs typeface="Verdana" panose="020B0604030504040204" pitchFamily="34" charset="0"/>
              </a:rPr>
              <a:t>I.  Millî Mücadele sürecinin uzamasına sebep olmuştur.</a:t>
            </a:r>
          </a:p>
          <a:p>
            <a:pPr algn="just">
              <a:lnSpc>
                <a:spcPct val="150000"/>
              </a:lnSpc>
              <a:spcAft>
                <a:spcPts val="0"/>
              </a:spcAft>
            </a:pPr>
            <a:r>
              <a:rPr lang="tr-TR" dirty="0">
                <a:latin typeface="Arial" panose="020B0604020202020204" pitchFamily="34" charset="0"/>
                <a:ea typeface="Times New Roman" panose="02020603050405020304" pitchFamily="18" charset="0"/>
                <a:cs typeface="Verdana" panose="020B0604030504040204" pitchFamily="34" charset="0"/>
              </a:rPr>
              <a:t>II.  Askerî imkânların bir kısmının gereksiz bir biçimde tüketilmesine neden olmuştur.</a:t>
            </a:r>
          </a:p>
          <a:p>
            <a:pPr algn="just">
              <a:lnSpc>
                <a:spcPct val="150000"/>
              </a:lnSpc>
              <a:spcAft>
                <a:spcPts val="0"/>
              </a:spcAft>
            </a:pPr>
            <a:r>
              <a:rPr lang="tr-TR" dirty="0">
                <a:latin typeface="Arial" panose="020B0604020202020204" pitchFamily="34" charset="0"/>
                <a:ea typeface="Times New Roman" panose="02020603050405020304" pitchFamily="18" charset="0"/>
                <a:cs typeface="Verdana" panose="020B0604030504040204" pitchFamily="34" charset="0"/>
              </a:rPr>
              <a:t>III. Büyük Millet Meclisi, çalışmalarına ara vermek zorunda kalmıştır.</a:t>
            </a:r>
          </a:p>
          <a:p>
            <a:pPr algn="just">
              <a:lnSpc>
                <a:spcPct val="150000"/>
              </a:lnSpc>
              <a:spcAft>
                <a:spcPts val="0"/>
              </a:spcAft>
            </a:pPr>
            <a:r>
              <a:rPr lang="tr-TR" dirty="0">
                <a:latin typeface="Arial" panose="020B0604020202020204" pitchFamily="34" charset="0"/>
                <a:ea typeface="Times New Roman" panose="02020603050405020304" pitchFamily="18" charset="0"/>
                <a:cs typeface="Verdana" panose="020B0604030504040204" pitchFamily="34" charset="0"/>
              </a:rPr>
              <a:t>IV. Anadolu’daki bütün işgaller sona ermiştir. </a:t>
            </a:r>
            <a:endParaRPr lang="tr-TR" dirty="0" smtClean="0">
              <a:latin typeface="Arial" panose="020B0604020202020204" pitchFamily="34" charset="0"/>
              <a:ea typeface="Times New Roman" panose="02020603050405020304" pitchFamily="18" charset="0"/>
              <a:cs typeface="Verdana" panose="020B0604030504040204" pitchFamily="34" charset="0"/>
            </a:endParaRPr>
          </a:p>
          <a:p>
            <a:pPr algn="just">
              <a:lnSpc>
                <a:spcPct val="150000"/>
              </a:lnSpc>
              <a:spcAft>
                <a:spcPts val="0"/>
              </a:spcAft>
            </a:pPr>
            <a:r>
              <a:rPr lang="tr-TR" b="1" dirty="0" smtClean="0">
                <a:latin typeface="Arial" panose="020B0604020202020204" pitchFamily="34" charset="0"/>
                <a:ea typeface="Times New Roman" panose="02020603050405020304" pitchFamily="18" charset="0"/>
                <a:cs typeface="Verdana" panose="020B0604030504040204" pitchFamily="34" charset="0"/>
              </a:rPr>
              <a:t>yargılarından </a:t>
            </a:r>
            <a:r>
              <a:rPr lang="tr-TR" b="1" dirty="0">
                <a:latin typeface="Arial" panose="020B0604020202020204" pitchFamily="34" charset="0"/>
                <a:ea typeface="Times New Roman" panose="02020603050405020304" pitchFamily="18" charset="0"/>
                <a:cs typeface="Verdana" panose="020B0604030504040204" pitchFamily="34" charset="0"/>
              </a:rPr>
              <a:t>hangilerine ulaşılabilir?</a:t>
            </a:r>
            <a:endParaRPr lang="tr-TR" sz="2000" b="1" dirty="0">
              <a:latin typeface="Arial" panose="020B0604020202020204" pitchFamily="34" charset="0"/>
              <a:ea typeface="Times New Roman" panose="02020603050405020304" pitchFamily="18" charset="0"/>
              <a:cs typeface="Verdana" panose="020B0604030504040204" pitchFamily="34" charset="0"/>
            </a:endParaRP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A) I ve II    		</a:t>
            </a:r>
            <a:r>
              <a:rPr lang="tr-TR" sz="2000" dirty="0" smtClean="0">
                <a:latin typeface="Arial" panose="020B0604020202020204" pitchFamily="34" charset="0"/>
                <a:ea typeface="Times New Roman" panose="02020603050405020304" pitchFamily="18" charset="0"/>
                <a:cs typeface="Verdana" panose="020B0604030504040204" pitchFamily="34" charset="0"/>
              </a:rPr>
              <a:t>B</a:t>
            </a:r>
            <a:r>
              <a:rPr lang="tr-TR" sz="2000" dirty="0">
                <a:latin typeface="Arial" panose="020B0604020202020204" pitchFamily="34" charset="0"/>
                <a:ea typeface="Times New Roman" panose="02020603050405020304" pitchFamily="18" charset="0"/>
                <a:cs typeface="Verdana" panose="020B0604030504040204" pitchFamily="34" charset="0"/>
              </a:rPr>
              <a:t>) I ve </a:t>
            </a:r>
            <a:r>
              <a:rPr lang="tr-TR" sz="2000" dirty="0" smtClean="0">
                <a:latin typeface="Arial" panose="020B0604020202020204" pitchFamily="34" charset="0"/>
                <a:ea typeface="Times New Roman" panose="02020603050405020304" pitchFamily="18" charset="0"/>
                <a:cs typeface="Verdana" panose="020B0604030504040204" pitchFamily="34" charset="0"/>
              </a:rPr>
              <a:t>III 		C</a:t>
            </a:r>
            <a:r>
              <a:rPr lang="tr-TR" sz="2000" dirty="0">
                <a:latin typeface="Arial" panose="020B0604020202020204" pitchFamily="34" charset="0"/>
                <a:ea typeface="Times New Roman" panose="02020603050405020304" pitchFamily="18" charset="0"/>
                <a:cs typeface="Verdana" panose="020B0604030504040204" pitchFamily="34" charset="0"/>
              </a:rPr>
              <a:t>) II ve IV    	</a:t>
            </a:r>
            <a:r>
              <a:rPr lang="tr-TR" sz="2000" dirty="0" smtClean="0">
                <a:latin typeface="Arial" panose="020B0604020202020204" pitchFamily="34" charset="0"/>
                <a:ea typeface="Times New Roman" panose="02020603050405020304" pitchFamily="18" charset="0"/>
                <a:cs typeface="Verdana" panose="020B0604030504040204" pitchFamily="34" charset="0"/>
              </a:rPr>
              <a:t>        D)III </a:t>
            </a:r>
            <a:r>
              <a:rPr lang="tr-TR" sz="2000" dirty="0">
                <a:latin typeface="Arial" panose="020B0604020202020204" pitchFamily="34" charset="0"/>
                <a:ea typeface="Times New Roman" panose="02020603050405020304" pitchFamily="18" charset="0"/>
                <a:cs typeface="Verdana" panose="020B0604030504040204" pitchFamily="34" charset="0"/>
              </a:rPr>
              <a:t>ve IV</a:t>
            </a:r>
          </a:p>
          <a:p>
            <a:pPr algn="just">
              <a:lnSpc>
                <a:spcPct val="150000"/>
              </a:lnSpc>
              <a:spcAft>
                <a:spcPts val="0"/>
              </a:spcAft>
            </a:pPr>
            <a:endParaRPr lang="tr-TR" sz="2000" dirty="0">
              <a:latin typeface="Arial" panose="020B0604020202020204" pitchFamily="34" charset="0"/>
              <a:ea typeface="Times New Roman" panose="02020603050405020304" pitchFamily="18" charset="0"/>
              <a:cs typeface="Verdana" panose="020B0604030504040204" pitchFamily="34" charset="0"/>
            </a:endParaRPr>
          </a:p>
        </p:txBody>
      </p:sp>
      <p:grpSp>
        <p:nvGrpSpPr>
          <p:cNvPr id="12" name="Group 41"/>
          <p:cNvGrpSpPr>
            <a:grpSpLocks/>
          </p:cNvGrpSpPr>
          <p:nvPr/>
        </p:nvGrpSpPr>
        <p:grpSpPr>
          <a:xfrm>
            <a:off x="11218545" y="701321"/>
            <a:ext cx="880110" cy="438150"/>
            <a:chOff x="0" y="0"/>
            <a:chExt cx="880744" cy="348615"/>
          </a:xfrm>
        </p:grpSpPr>
        <p:sp>
          <p:nvSpPr>
            <p:cNvPr id="13" name="Graphic 42"/>
            <p:cNvSpPr/>
            <p:nvPr/>
          </p:nvSpPr>
          <p:spPr>
            <a:xfrm>
              <a:off x="27584" y="27150"/>
              <a:ext cx="850900" cy="297815"/>
            </a:xfrm>
            <a:custGeom>
              <a:avLst/>
              <a:gdLst/>
              <a:ahLst/>
              <a:cxnLst/>
              <a:rect l="l" t="t" r="r" b="b"/>
              <a:pathLst>
                <a:path w="850900" h="297815">
                  <a:moveTo>
                    <a:pt x="850582" y="0"/>
                  </a:moveTo>
                  <a:lnTo>
                    <a:pt x="140296" y="0"/>
                  </a:lnTo>
                  <a:lnTo>
                    <a:pt x="95952" y="7152"/>
                  </a:lnTo>
                  <a:lnTo>
                    <a:pt x="57439" y="27069"/>
                  </a:lnTo>
                  <a:lnTo>
                    <a:pt x="27069" y="57439"/>
                  </a:lnTo>
                  <a:lnTo>
                    <a:pt x="7152" y="95952"/>
                  </a:lnTo>
                  <a:lnTo>
                    <a:pt x="0" y="140296"/>
                  </a:lnTo>
                  <a:lnTo>
                    <a:pt x="0" y="157391"/>
                  </a:lnTo>
                  <a:lnTo>
                    <a:pt x="7152" y="201735"/>
                  </a:lnTo>
                  <a:lnTo>
                    <a:pt x="27069" y="240248"/>
                  </a:lnTo>
                  <a:lnTo>
                    <a:pt x="57439" y="270618"/>
                  </a:lnTo>
                  <a:lnTo>
                    <a:pt x="95952" y="290535"/>
                  </a:lnTo>
                  <a:lnTo>
                    <a:pt x="140296" y="297688"/>
                  </a:lnTo>
                  <a:lnTo>
                    <a:pt x="850582" y="297688"/>
                  </a:lnTo>
                  <a:lnTo>
                    <a:pt x="850582" y="0"/>
                  </a:lnTo>
                  <a:close/>
                </a:path>
              </a:pathLst>
            </a:custGeom>
            <a:solidFill>
              <a:srgbClr val="FFCB04"/>
            </a:solidFill>
          </p:spPr>
          <p:txBody>
            <a:bodyPr wrap="square" lIns="0" tIns="0" rIns="0" bIns="0" rtlCol="0">
              <a:prstTxWarp prst="textNoShape">
                <a:avLst/>
              </a:prstTxWarp>
              <a:noAutofit/>
            </a:bodyPr>
            <a:lstStyle/>
            <a:p>
              <a:endParaRPr lang="tr-TR"/>
            </a:p>
          </p:txBody>
        </p:sp>
        <p:pic>
          <p:nvPicPr>
            <p:cNvPr id="14" name="Image 43"/>
            <p:cNvPicPr/>
            <p:nvPr/>
          </p:nvPicPr>
          <p:blipFill>
            <a:blip r:embed="rId6" cstate="print"/>
            <a:stretch>
              <a:fillRect/>
            </a:stretch>
          </p:blipFill>
          <p:spPr>
            <a:xfrm>
              <a:off x="59362" y="55366"/>
              <a:ext cx="237286" cy="237286"/>
            </a:xfrm>
            <a:prstGeom prst="rect">
              <a:avLst/>
            </a:prstGeom>
          </p:spPr>
        </p:pic>
        <p:sp>
          <p:nvSpPr>
            <p:cNvPr id="15" name="Graphic 44"/>
            <p:cNvSpPr/>
            <p:nvPr/>
          </p:nvSpPr>
          <p:spPr>
            <a:xfrm>
              <a:off x="2031" y="2031"/>
              <a:ext cx="876300" cy="344805"/>
            </a:xfrm>
            <a:custGeom>
              <a:avLst/>
              <a:gdLst/>
              <a:ahLst/>
              <a:cxnLst/>
              <a:rect l="l" t="t" r="r" b="b"/>
              <a:pathLst>
                <a:path w="876300" h="344805">
                  <a:moveTo>
                    <a:pt x="876134" y="0"/>
                  </a:moveTo>
                  <a:lnTo>
                    <a:pt x="171411" y="0"/>
                  </a:lnTo>
                  <a:lnTo>
                    <a:pt x="125844" y="6148"/>
                  </a:lnTo>
                  <a:lnTo>
                    <a:pt x="84898" y="23500"/>
                  </a:lnTo>
                  <a:lnTo>
                    <a:pt x="50206" y="50414"/>
                  </a:lnTo>
                  <a:lnTo>
                    <a:pt x="23403" y="85249"/>
                  </a:lnTo>
                  <a:lnTo>
                    <a:pt x="6123" y="126366"/>
                  </a:lnTo>
                  <a:lnTo>
                    <a:pt x="0" y="172123"/>
                  </a:lnTo>
                  <a:lnTo>
                    <a:pt x="6123" y="217879"/>
                  </a:lnTo>
                  <a:lnTo>
                    <a:pt x="23403" y="258996"/>
                  </a:lnTo>
                  <a:lnTo>
                    <a:pt x="50206" y="293831"/>
                  </a:lnTo>
                  <a:lnTo>
                    <a:pt x="84898" y="320746"/>
                  </a:lnTo>
                  <a:lnTo>
                    <a:pt x="125844" y="338097"/>
                  </a:lnTo>
                  <a:lnTo>
                    <a:pt x="171411" y="344246"/>
                  </a:lnTo>
                  <a:lnTo>
                    <a:pt x="876134" y="344246"/>
                  </a:lnTo>
                </a:path>
              </a:pathLst>
            </a:custGeom>
            <a:ln w="4064">
              <a:solidFill>
                <a:srgbClr val="A7A9AC"/>
              </a:solidFill>
              <a:prstDash val="solid"/>
            </a:ln>
          </p:spPr>
          <p:txBody>
            <a:bodyPr wrap="square" lIns="0" tIns="0" rIns="0" bIns="0" rtlCol="0">
              <a:prstTxWarp prst="textNoShape">
                <a:avLst/>
              </a:prstTxWarp>
              <a:noAutofit/>
            </a:bodyPr>
            <a:lstStyle/>
            <a:p>
              <a:endParaRPr lang="tr-TR"/>
            </a:p>
          </p:txBody>
        </p:sp>
        <p:sp>
          <p:nvSpPr>
            <p:cNvPr id="16" name="Textbox 45"/>
            <p:cNvSpPr txBox="1"/>
            <p:nvPr/>
          </p:nvSpPr>
          <p:spPr>
            <a:xfrm>
              <a:off x="0" y="0"/>
              <a:ext cx="880744" cy="348615"/>
            </a:xfrm>
            <a:prstGeom prst="rect">
              <a:avLst/>
            </a:prstGeom>
          </p:spPr>
          <p:txBody>
            <a:bodyPr wrap="square" lIns="0" tIns="0" rIns="0" bIns="0" rtlCol="0">
              <a:noAutofit/>
            </a:bodyPr>
            <a:lstStyle/>
            <a:p>
              <a:pPr marL="159385">
                <a:spcBef>
                  <a:spcPts val="790"/>
                </a:spcBef>
                <a:spcAft>
                  <a:spcPts val="0"/>
                </a:spcAft>
              </a:pPr>
              <a:r>
                <a:rPr lang="tr-TR" sz="8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16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2020</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sp>
        <p:nvSpPr>
          <p:cNvPr id="17" name="Oval 16"/>
          <p:cNvSpPr/>
          <p:nvPr/>
        </p:nvSpPr>
        <p:spPr>
          <a:xfrm>
            <a:off x="675960" y="651716"/>
            <a:ext cx="753248" cy="76878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smtClean="0">
                <a:solidFill>
                  <a:schemeClr val="tx1"/>
                </a:solidFill>
              </a:rPr>
              <a:t>6</a:t>
            </a:r>
            <a:endParaRPr lang="tr-TR" sz="2800" b="1" dirty="0">
              <a:solidFill>
                <a:schemeClr val="tx1"/>
              </a:solidFill>
            </a:endParaRPr>
          </a:p>
        </p:txBody>
      </p:sp>
      <p:sp>
        <p:nvSpPr>
          <p:cNvPr id="18" name="Oval 17"/>
          <p:cNvSpPr/>
          <p:nvPr/>
        </p:nvSpPr>
        <p:spPr>
          <a:xfrm>
            <a:off x="1427112" y="6059163"/>
            <a:ext cx="354675" cy="30702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844302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4145" y="-98139"/>
            <a:ext cx="751153" cy="6956139"/>
          </a:xfrm>
          <a:prstGeom prst="rect">
            <a:avLst/>
          </a:prstGeom>
        </p:spPr>
      </p:pic>
      <p:sp>
        <p:nvSpPr>
          <p:cNvPr id="4" name="Yuvarlatılmış Dikdörtgen 3"/>
          <p:cNvSpPr/>
          <p:nvPr/>
        </p:nvSpPr>
        <p:spPr>
          <a:xfrm>
            <a:off x="301431" y="0"/>
            <a:ext cx="11890569" cy="648072"/>
          </a:xfrm>
          <a:prstGeom prst="roundRect">
            <a:avLst>
              <a:gd name="adj" fmla="val 50000"/>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chemeClr val="tx1"/>
                </a:solidFill>
                <a:latin typeface="Arial" panose="020B0604020202020204" pitchFamily="34" charset="0"/>
                <a:cs typeface="Arial" panose="020B0604020202020204" pitchFamily="34" charset="0"/>
              </a:rPr>
              <a:t>2018-2025 LGS </a:t>
            </a:r>
            <a:r>
              <a:rPr lang="tr-TR" sz="3600" b="1" dirty="0" smtClean="0">
                <a:solidFill>
                  <a:schemeClr val="tx1"/>
                </a:solidFill>
                <a:latin typeface="Arial" panose="020B0604020202020204" pitchFamily="34" charset="0"/>
                <a:cs typeface="Arial" panose="020B0604020202020204" pitchFamily="34" charset="0"/>
              </a:rPr>
              <a:t>2. </a:t>
            </a:r>
            <a:r>
              <a:rPr lang="tr-TR" sz="3600" b="1" dirty="0">
                <a:solidFill>
                  <a:schemeClr val="tx1"/>
                </a:solidFill>
                <a:latin typeface="Arial" panose="020B0604020202020204" pitchFamily="34" charset="0"/>
                <a:cs typeface="Arial" panose="020B0604020202020204" pitchFamily="34" charset="0"/>
              </a:rPr>
              <a:t>ÜNİTE ÇIKMIŞ SORULAR</a:t>
            </a:r>
          </a:p>
        </p:txBody>
      </p:sp>
      <p:pic>
        <p:nvPicPr>
          <p:cNvPr id="6" name="Resim 5"/>
          <p:cNvPicPr>
            <a:picLocks noChangeAspect="1"/>
          </p:cNvPicPr>
          <p:nvPr/>
        </p:nvPicPr>
        <p:blipFill>
          <a:blip r:embed="rId3">
            <a:extLst>
              <a:ext uri="{BEBA8EAE-BF5A-486C-A8C5-ECC9F3942E4B}">
                <a14:imgProps xmlns:a14="http://schemas.microsoft.com/office/drawing/2010/main">
                  <a14:imgLayer r:embed="rId4">
                    <a14:imgEffect>
                      <a14:backgroundRemoval t="2051" b="98730" l="977" r="97852"/>
                    </a14:imgEffect>
                  </a14:imgLayer>
                </a14:imgProps>
              </a:ext>
            </a:extLst>
          </a:blip>
          <a:stretch>
            <a:fillRect/>
          </a:stretch>
        </p:blipFill>
        <p:spPr>
          <a:xfrm>
            <a:off x="10697308" y="5363308"/>
            <a:ext cx="1494692" cy="1494692"/>
          </a:xfrm>
          <a:prstGeom prst="rect">
            <a:avLst/>
          </a:prstGeom>
        </p:spPr>
      </p:pic>
      <p:grpSp>
        <p:nvGrpSpPr>
          <p:cNvPr id="7" name="Grup 6"/>
          <p:cNvGrpSpPr/>
          <p:nvPr/>
        </p:nvGrpSpPr>
        <p:grpSpPr>
          <a:xfrm>
            <a:off x="517647" y="6391910"/>
            <a:ext cx="6391275" cy="466090"/>
            <a:chOff x="0" y="0"/>
            <a:chExt cx="6310215" cy="466090"/>
          </a:xfrm>
        </p:grpSpPr>
        <p:sp>
          <p:nvSpPr>
            <p:cNvPr id="8" name="Metin Kutusu 116"/>
            <p:cNvSpPr txBox="1">
              <a:spLocks noChangeArrowheads="1"/>
            </p:cNvSpPr>
            <p:nvPr/>
          </p:nvSpPr>
          <p:spPr bwMode="auto">
            <a:xfrm>
              <a:off x="0" y="0"/>
              <a:ext cx="6310215" cy="46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270510" marR="24765" algn="just">
                <a:lnSpc>
                  <a:spcPct val="150000"/>
                </a:lnSpc>
                <a:spcAft>
                  <a:spcPts val="0"/>
                </a:spcAft>
              </a:pPr>
              <a:r>
                <a:rPr lang="tr-TR" sz="900" b="1">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endParaRPr lang="tr-TR" sz="900">
                <a:effectLst/>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tr-TR" sz="1100">
                  <a:effectLst/>
                  <a:latin typeface="Verdana" panose="020B0604030504040204" pitchFamily="34" charset="0"/>
                  <a:ea typeface="Verdana" panose="020B0604030504040204" pitchFamily="34" charset="0"/>
                  <a:cs typeface="Verdana" panose="020B0604030504040204" pitchFamily="34" charset="0"/>
                </a:rPr>
                <a:t> </a:t>
              </a:r>
            </a:p>
          </p:txBody>
        </p:sp>
        <p:sp>
          <p:nvSpPr>
            <p:cNvPr id="9" name="Metin Kutusu 117"/>
            <p:cNvSpPr txBox="1"/>
            <p:nvPr/>
          </p:nvSpPr>
          <p:spPr>
            <a:xfrm>
              <a:off x="597065" y="45719"/>
              <a:ext cx="2466340" cy="32321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tr-TR" sz="1400" b="1" dirty="0" err="1">
                  <a:effectLst/>
                  <a:latin typeface="Arial" panose="020B0604020202020204" pitchFamily="34" charset="0"/>
                  <a:ea typeface="Verdana" panose="020B0604030504040204" pitchFamily="34" charset="0"/>
                  <a:cs typeface="Verdana" panose="020B0604030504040204" pitchFamily="34" charset="0"/>
                </a:rPr>
                <a:t>sosyalbilgilerinsesi</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pic>
        <p:nvPicPr>
          <p:cNvPr id="10" name="Picture 2"/>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3134" y="6391910"/>
            <a:ext cx="410845" cy="414655"/>
          </a:xfrm>
          <a:prstGeom prst="rect">
            <a:avLst/>
          </a:prstGeom>
          <a:noFill/>
          <a:ln>
            <a:noFill/>
          </a:ln>
          <a:effectLst/>
          <a:extLst/>
        </p:spPr>
      </p:pic>
      <p:sp>
        <p:nvSpPr>
          <p:cNvPr id="3" name="Dikdörtgen 2"/>
          <p:cNvSpPr/>
          <p:nvPr/>
        </p:nvSpPr>
        <p:spPr>
          <a:xfrm>
            <a:off x="1427113" y="920021"/>
            <a:ext cx="10536218" cy="6036974"/>
          </a:xfrm>
          <a:prstGeom prst="rect">
            <a:avLst/>
          </a:prstGeom>
        </p:spPr>
        <p:txBody>
          <a:bodyPr wrap="square">
            <a:spAutoFit/>
          </a:bodyPr>
          <a:lstStyle/>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Mustafa Kemal, Mondros Ateşkes Antlaşması sonrasındaki süreci şu şekilde değerlendirmiştir: “Genel savaştan sonra imza edilen ateşkes sonucunda ülkemizin büyük bir kısmı elden gittikten başka vatanımızın önemli parçaları da düşman orduları tarafından işgal edilmişti. Ordumuzun silahları ve cephanesi yabancılar tarafından toplanarak ülke dışına sevk ediliyor ve denize atılıyordu. Kökleri, insanlık tarihinin derinliklerinde bulunan Türk milletinin son ve tek bağımsız devleti yıkılıyordu.”</a:t>
            </a:r>
          </a:p>
          <a:p>
            <a:pPr algn="just">
              <a:lnSpc>
                <a:spcPct val="150000"/>
              </a:lnSpc>
              <a:spcAft>
                <a:spcPts val="0"/>
              </a:spcAft>
            </a:pPr>
            <a:r>
              <a:rPr lang="tr-TR" sz="2000" b="1" dirty="0">
                <a:latin typeface="Arial" panose="020B0604020202020204" pitchFamily="34" charset="0"/>
                <a:ea typeface="Times New Roman" panose="02020603050405020304" pitchFamily="18" charset="0"/>
                <a:cs typeface="Verdana" panose="020B0604030504040204" pitchFamily="34" charset="0"/>
              </a:rPr>
              <a:t>Mustafa Kemal’in bu sözlerinden hareketle Mondros Ateşkes Antlaşması ile ilgili aşağıdaki yargılardan hangisine </a:t>
            </a:r>
            <a:r>
              <a:rPr lang="tr-TR" sz="2000" b="1" u="sng" dirty="0">
                <a:latin typeface="Arial" panose="020B0604020202020204" pitchFamily="34" charset="0"/>
                <a:ea typeface="Times New Roman" panose="02020603050405020304" pitchFamily="18" charset="0"/>
                <a:cs typeface="Verdana" panose="020B0604030504040204" pitchFamily="34" charset="0"/>
              </a:rPr>
              <a:t>ulaşılamaz?</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A) Türk bağımsızlığına ters düşmektedir.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B) Osmanlı Devleti’ni hukuken sona erdirmiştir.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C) Osmanlı topraklarının işgaline zemin hazırlamıştır.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D) Osmanlı Devleti’nin savunma gücü kırılmaya çalışılmıştır</a:t>
            </a:r>
          </a:p>
          <a:p>
            <a:pPr algn="just">
              <a:lnSpc>
                <a:spcPct val="150000"/>
              </a:lnSpc>
              <a:spcAft>
                <a:spcPts val="0"/>
              </a:spcAft>
            </a:pPr>
            <a:endParaRPr lang="tr-TR" sz="2000" dirty="0">
              <a:latin typeface="Arial" panose="020B0604020202020204" pitchFamily="34" charset="0"/>
              <a:ea typeface="Times New Roman" panose="02020603050405020304" pitchFamily="18" charset="0"/>
              <a:cs typeface="Verdana" panose="020B0604030504040204" pitchFamily="34" charset="0"/>
            </a:endParaRPr>
          </a:p>
        </p:txBody>
      </p:sp>
      <p:grpSp>
        <p:nvGrpSpPr>
          <p:cNvPr id="12" name="Group 41"/>
          <p:cNvGrpSpPr>
            <a:grpSpLocks/>
          </p:cNvGrpSpPr>
          <p:nvPr/>
        </p:nvGrpSpPr>
        <p:grpSpPr>
          <a:xfrm>
            <a:off x="11218545" y="701321"/>
            <a:ext cx="880110" cy="438150"/>
            <a:chOff x="0" y="0"/>
            <a:chExt cx="880744" cy="348615"/>
          </a:xfrm>
        </p:grpSpPr>
        <p:sp>
          <p:nvSpPr>
            <p:cNvPr id="13" name="Graphic 42"/>
            <p:cNvSpPr/>
            <p:nvPr/>
          </p:nvSpPr>
          <p:spPr>
            <a:xfrm>
              <a:off x="27584" y="27150"/>
              <a:ext cx="850900" cy="297815"/>
            </a:xfrm>
            <a:custGeom>
              <a:avLst/>
              <a:gdLst/>
              <a:ahLst/>
              <a:cxnLst/>
              <a:rect l="l" t="t" r="r" b="b"/>
              <a:pathLst>
                <a:path w="850900" h="297815">
                  <a:moveTo>
                    <a:pt x="850582" y="0"/>
                  </a:moveTo>
                  <a:lnTo>
                    <a:pt x="140296" y="0"/>
                  </a:lnTo>
                  <a:lnTo>
                    <a:pt x="95952" y="7152"/>
                  </a:lnTo>
                  <a:lnTo>
                    <a:pt x="57439" y="27069"/>
                  </a:lnTo>
                  <a:lnTo>
                    <a:pt x="27069" y="57439"/>
                  </a:lnTo>
                  <a:lnTo>
                    <a:pt x="7152" y="95952"/>
                  </a:lnTo>
                  <a:lnTo>
                    <a:pt x="0" y="140296"/>
                  </a:lnTo>
                  <a:lnTo>
                    <a:pt x="0" y="157391"/>
                  </a:lnTo>
                  <a:lnTo>
                    <a:pt x="7152" y="201735"/>
                  </a:lnTo>
                  <a:lnTo>
                    <a:pt x="27069" y="240248"/>
                  </a:lnTo>
                  <a:lnTo>
                    <a:pt x="57439" y="270618"/>
                  </a:lnTo>
                  <a:lnTo>
                    <a:pt x="95952" y="290535"/>
                  </a:lnTo>
                  <a:lnTo>
                    <a:pt x="140296" y="297688"/>
                  </a:lnTo>
                  <a:lnTo>
                    <a:pt x="850582" y="297688"/>
                  </a:lnTo>
                  <a:lnTo>
                    <a:pt x="850582" y="0"/>
                  </a:lnTo>
                  <a:close/>
                </a:path>
              </a:pathLst>
            </a:custGeom>
            <a:solidFill>
              <a:srgbClr val="FFCB04"/>
            </a:solidFill>
          </p:spPr>
          <p:txBody>
            <a:bodyPr wrap="square" lIns="0" tIns="0" rIns="0" bIns="0" rtlCol="0">
              <a:prstTxWarp prst="textNoShape">
                <a:avLst/>
              </a:prstTxWarp>
              <a:noAutofit/>
            </a:bodyPr>
            <a:lstStyle/>
            <a:p>
              <a:endParaRPr lang="tr-TR"/>
            </a:p>
          </p:txBody>
        </p:sp>
        <p:pic>
          <p:nvPicPr>
            <p:cNvPr id="14" name="Image 43"/>
            <p:cNvPicPr/>
            <p:nvPr/>
          </p:nvPicPr>
          <p:blipFill>
            <a:blip r:embed="rId6" cstate="print"/>
            <a:stretch>
              <a:fillRect/>
            </a:stretch>
          </p:blipFill>
          <p:spPr>
            <a:xfrm>
              <a:off x="59362" y="55366"/>
              <a:ext cx="237286" cy="237286"/>
            </a:xfrm>
            <a:prstGeom prst="rect">
              <a:avLst/>
            </a:prstGeom>
          </p:spPr>
        </p:pic>
        <p:sp>
          <p:nvSpPr>
            <p:cNvPr id="15" name="Graphic 44"/>
            <p:cNvSpPr/>
            <p:nvPr/>
          </p:nvSpPr>
          <p:spPr>
            <a:xfrm>
              <a:off x="2031" y="2031"/>
              <a:ext cx="876300" cy="344805"/>
            </a:xfrm>
            <a:custGeom>
              <a:avLst/>
              <a:gdLst/>
              <a:ahLst/>
              <a:cxnLst/>
              <a:rect l="l" t="t" r="r" b="b"/>
              <a:pathLst>
                <a:path w="876300" h="344805">
                  <a:moveTo>
                    <a:pt x="876134" y="0"/>
                  </a:moveTo>
                  <a:lnTo>
                    <a:pt x="171411" y="0"/>
                  </a:lnTo>
                  <a:lnTo>
                    <a:pt x="125844" y="6148"/>
                  </a:lnTo>
                  <a:lnTo>
                    <a:pt x="84898" y="23500"/>
                  </a:lnTo>
                  <a:lnTo>
                    <a:pt x="50206" y="50414"/>
                  </a:lnTo>
                  <a:lnTo>
                    <a:pt x="23403" y="85249"/>
                  </a:lnTo>
                  <a:lnTo>
                    <a:pt x="6123" y="126366"/>
                  </a:lnTo>
                  <a:lnTo>
                    <a:pt x="0" y="172123"/>
                  </a:lnTo>
                  <a:lnTo>
                    <a:pt x="6123" y="217879"/>
                  </a:lnTo>
                  <a:lnTo>
                    <a:pt x="23403" y="258996"/>
                  </a:lnTo>
                  <a:lnTo>
                    <a:pt x="50206" y="293831"/>
                  </a:lnTo>
                  <a:lnTo>
                    <a:pt x="84898" y="320746"/>
                  </a:lnTo>
                  <a:lnTo>
                    <a:pt x="125844" y="338097"/>
                  </a:lnTo>
                  <a:lnTo>
                    <a:pt x="171411" y="344246"/>
                  </a:lnTo>
                  <a:lnTo>
                    <a:pt x="876134" y="344246"/>
                  </a:lnTo>
                </a:path>
              </a:pathLst>
            </a:custGeom>
            <a:ln w="4064">
              <a:solidFill>
                <a:srgbClr val="A7A9AC"/>
              </a:solidFill>
              <a:prstDash val="solid"/>
            </a:ln>
          </p:spPr>
          <p:txBody>
            <a:bodyPr wrap="square" lIns="0" tIns="0" rIns="0" bIns="0" rtlCol="0">
              <a:prstTxWarp prst="textNoShape">
                <a:avLst/>
              </a:prstTxWarp>
              <a:noAutofit/>
            </a:bodyPr>
            <a:lstStyle/>
            <a:p>
              <a:endParaRPr lang="tr-TR"/>
            </a:p>
          </p:txBody>
        </p:sp>
        <p:sp>
          <p:nvSpPr>
            <p:cNvPr id="16" name="Textbox 45"/>
            <p:cNvSpPr txBox="1"/>
            <p:nvPr/>
          </p:nvSpPr>
          <p:spPr>
            <a:xfrm>
              <a:off x="0" y="0"/>
              <a:ext cx="880744" cy="348615"/>
            </a:xfrm>
            <a:prstGeom prst="rect">
              <a:avLst/>
            </a:prstGeom>
          </p:spPr>
          <p:txBody>
            <a:bodyPr wrap="square" lIns="0" tIns="0" rIns="0" bIns="0" rtlCol="0">
              <a:noAutofit/>
            </a:bodyPr>
            <a:lstStyle/>
            <a:p>
              <a:pPr marL="159385">
                <a:spcBef>
                  <a:spcPts val="790"/>
                </a:spcBef>
                <a:spcAft>
                  <a:spcPts val="0"/>
                </a:spcAft>
              </a:pPr>
              <a:r>
                <a:rPr lang="tr-TR" sz="800" spc="-50" dirty="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8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16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2020</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sp>
        <p:nvSpPr>
          <p:cNvPr id="17" name="Oval 16"/>
          <p:cNvSpPr/>
          <p:nvPr/>
        </p:nvSpPr>
        <p:spPr>
          <a:xfrm>
            <a:off x="675960" y="651716"/>
            <a:ext cx="753248" cy="76878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smtClean="0">
                <a:solidFill>
                  <a:schemeClr val="tx1"/>
                </a:solidFill>
              </a:rPr>
              <a:t>7</a:t>
            </a:r>
            <a:endParaRPr lang="tr-TR" sz="2800" b="1" dirty="0">
              <a:solidFill>
                <a:schemeClr val="tx1"/>
              </a:solidFill>
            </a:endParaRPr>
          </a:p>
        </p:txBody>
      </p:sp>
      <p:sp>
        <p:nvSpPr>
          <p:cNvPr id="18" name="Oval 17"/>
          <p:cNvSpPr/>
          <p:nvPr/>
        </p:nvSpPr>
        <p:spPr>
          <a:xfrm>
            <a:off x="1429208" y="5209793"/>
            <a:ext cx="354675" cy="30702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08311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4145" y="-98139"/>
            <a:ext cx="751153" cy="6956139"/>
          </a:xfrm>
          <a:prstGeom prst="rect">
            <a:avLst/>
          </a:prstGeom>
        </p:spPr>
      </p:pic>
      <p:sp>
        <p:nvSpPr>
          <p:cNvPr id="4" name="Yuvarlatılmış Dikdörtgen 3"/>
          <p:cNvSpPr/>
          <p:nvPr/>
        </p:nvSpPr>
        <p:spPr>
          <a:xfrm>
            <a:off x="301431" y="0"/>
            <a:ext cx="11890569" cy="648072"/>
          </a:xfrm>
          <a:prstGeom prst="roundRect">
            <a:avLst>
              <a:gd name="adj" fmla="val 50000"/>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chemeClr val="tx1"/>
                </a:solidFill>
                <a:latin typeface="Arial" panose="020B0604020202020204" pitchFamily="34" charset="0"/>
                <a:cs typeface="Arial" panose="020B0604020202020204" pitchFamily="34" charset="0"/>
              </a:rPr>
              <a:t>2018-2025 LGS </a:t>
            </a:r>
            <a:r>
              <a:rPr lang="tr-TR" sz="3600" b="1" dirty="0" smtClean="0">
                <a:solidFill>
                  <a:schemeClr val="tx1"/>
                </a:solidFill>
                <a:latin typeface="Arial" panose="020B0604020202020204" pitchFamily="34" charset="0"/>
                <a:cs typeface="Arial" panose="020B0604020202020204" pitchFamily="34" charset="0"/>
              </a:rPr>
              <a:t>2. </a:t>
            </a:r>
            <a:r>
              <a:rPr lang="tr-TR" sz="3600" b="1" dirty="0">
                <a:solidFill>
                  <a:schemeClr val="tx1"/>
                </a:solidFill>
                <a:latin typeface="Arial" panose="020B0604020202020204" pitchFamily="34" charset="0"/>
                <a:cs typeface="Arial" panose="020B0604020202020204" pitchFamily="34" charset="0"/>
              </a:rPr>
              <a:t>ÜNİTE ÇIKMIŞ SORULAR</a:t>
            </a:r>
          </a:p>
        </p:txBody>
      </p:sp>
      <p:pic>
        <p:nvPicPr>
          <p:cNvPr id="6" name="Resim 5"/>
          <p:cNvPicPr>
            <a:picLocks noChangeAspect="1"/>
          </p:cNvPicPr>
          <p:nvPr/>
        </p:nvPicPr>
        <p:blipFill>
          <a:blip r:embed="rId3">
            <a:extLst>
              <a:ext uri="{BEBA8EAE-BF5A-486C-A8C5-ECC9F3942E4B}">
                <a14:imgProps xmlns:a14="http://schemas.microsoft.com/office/drawing/2010/main">
                  <a14:imgLayer r:embed="rId4">
                    <a14:imgEffect>
                      <a14:backgroundRemoval t="2051" b="98730" l="977" r="97852"/>
                    </a14:imgEffect>
                  </a14:imgLayer>
                </a14:imgProps>
              </a:ext>
            </a:extLst>
          </a:blip>
          <a:stretch>
            <a:fillRect/>
          </a:stretch>
        </p:blipFill>
        <p:spPr>
          <a:xfrm>
            <a:off x="10697308" y="5363308"/>
            <a:ext cx="1494692" cy="1494692"/>
          </a:xfrm>
          <a:prstGeom prst="rect">
            <a:avLst/>
          </a:prstGeom>
        </p:spPr>
      </p:pic>
      <p:grpSp>
        <p:nvGrpSpPr>
          <p:cNvPr id="7" name="Grup 6"/>
          <p:cNvGrpSpPr/>
          <p:nvPr/>
        </p:nvGrpSpPr>
        <p:grpSpPr>
          <a:xfrm>
            <a:off x="517647" y="6391910"/>
            <a:ext cx="6391275" cy="466090"/>
            <a:chOff x="0" y="0"/>
            <a:chExt cx="6310215" cy="466090"/>
          </a:xfrm>
        </p:grpSpPr>
        <p:sp>
          <p:nvSpPr>
            <p:cNvPr id="8" name="Metin Kutusu 116"/>
            <p:cNvSpPr txBox="1">
              <a:spLocks noChangeArrowheads="1"/>
            </p:cNvSpPr>
            <p:nvPr/>
          </p:nvSpPr>
          <p:spPr bwMode="auto">
            <a:xfrm>
              <a:off x="0" y="0"/>
              <a:ext cx="6310215" cy="46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270510" marR="24765" algn="just">
                <a:lnSpc>
                  <a:spcPct val="150000"/>
                </a:lnSpc>
                <a:spcAft>
                  <a:spcPts val="0"/>
                </a:spcAft>
              </a:pPr>
              <a:r>
                <a:rPr lang="tr-TR" sz="900" b="1">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endParaRPr lang="tr-TR" sz="900">
                <a:effectLst/>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tr-TR" sz="1100">
                  <a:effectLst/>
                  <a:latin typeface="Verdana" panose="020B0604030504040204" pitchFamily="34" charset="0"/>
                  <a:ea typeface="Verdana" panose="020B0604030504040204" pitchFamily="34" charset="0"/>
                  <a:cs typeface="Verdana" panose="020B0604030504040204" pitchFamily="34" charset="0"/>
                </a:rPr>
                <a:t> </a:t>
              </a:r>
            </a:p>
          </p:txBody>
        </p:sp>
        <p:sp>
          <p:nvSpPr>
            <p:cNvPr id="9" name="Metin Kutusu 117"/>
            <p:cNvSpPr txBox="1"/>
            <p:nvPr/>
          </p:nvSpPr>
          <p:spPr>
            <a:xfrm>
              <a:off x="597065" y="45719"/>
              <a:ext cx="2466340" cy="32321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tr-TR" sz="1400" b="1" dirty="0" err="1">
                  <a:effectLst/>
                  <a:latin typeface="Arial" panose="020B0604020202020204" pitchFamily="34" charset="0"/>
                  <a:ea typeface="Verdana" panose="020B0604030504040204" pitchFamily="34" charset="0"/>
                  <a:cs typeface="Verdana" panose="020B0604030504040204" pitchFamily="34" charset="0"/>
                </a:rPr>
                <a:t>sosyalbilgilerinsesi</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pic>
        <p:nvPicPr>
          <p:cNvPr id="10" name="Picture 2"/>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3134" y="6391910"/>
            <a:ext cx="410845" cy="414655"/>
          </a:xfrm>
          <a:prstGeom prst="rect">
            <a:avLst/>
          </a:prstGeom>
          <a:noFill/>
          <a:ln>
            <a:noFill/>
          </a:ln>
          <a:effectLst/>
          <a:extLst/>
        </p:spPr>
      </p:pic>
      <p:sp>
        <p:nvSpPr>
          <p:cNvPr id="3" name="Dikdörtgen 2"/>
          <p:cNvSpPr/>
          <p:nvPr/>
        </p:nvSpPr>
        <p:spPr>
          <a:xfrm>
            <a:off x="1409136" y="1049646"/>
            <a:ext cx="10536218" cy="6093976"/>
          </a:xfrm>
          <a:prstGeom prst="rect">
            <a:avLst/>
          </a:prstGeom>
        </p:spPr>
        <p:txBody>
          <a:bodyPr wrap="square">
            <a:spAutoFit/>
          </a:bodyPr>
          <a:lstStyle/>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Birinci Dünya Savaşı’nda, Osmanlı orduları yedi cephede birden savaşmıştır. Örneğin Galiçya Cephesi’nde Ruslarla ve Romenlerle; Makedonya’da Yunan ve Fransızlarla; Çanakkale’de İngiliz ve Fransızlar ile; Filistin, Suriye ve Irak cephelerinde İngilizler ile</a:t>
            </a:r>
            <a:r>
              <a:rPr lang="tr-TR" sz="2000" dirty="0" smtClean="0">
                <a:latin typeface="Arial" panose="020B0604020202020204" pitchFamily="34" charset="0"/>
                <a:ea typeface="Times New Roman" panose="02020603050405020304" pitchFamily="18" charset="0"/>
                <a:cs typeface="Verdana" panose="020B0604030504040204" pitchFamily="34" charset="0"/>
              </a:rPr>
              <a:t>…</a:t>
            </a:r>
          </a:p>
          <a:p>
            <a:pPr algn="just">
              <a:lnSpc>
                <a:spcPct val="150000"/>
              </a:lnSpc>
              <a:spcAft>
                <a:spcPts val="0"/>
              </a:spcAft>
            </a:pPr>
            <a:endParaRPr lang="tr-TR" sz="2000" dirty="0">
              <a:latin typeface="Arial" panose="020B0604020202020204" pitchFamily="34" charset="0"/>
              <a:ea typeface="Times New Roman" panose="02020603050405020304" pitchFamily="18" charset="0"/>
              <a:cs typeface="Verdana" panose="020B0604030504040204" pitchFamily="34" charset="0"/>
            </a:endParaRPr>
          </a:p>
          <a:p>
            <a:pPr algn="just">
              <a:lnSpc>
                <a:spcPct val="150000"/>
              </a:lnSpc>
              <a:spcAft>
                <a:spcPts val="0"/>
              </a:spcAft>
            </a:pPr>
            <a:r>
              <a:rPr lang="tr-TR" sz="2000" b="1" dirty="0">
                <a:latin typeface="Arial" panose="020B0604020202020204" pitchFamily="34" charset="0"/>
                <a:ea typeface="Times New Roman" panose="02020603050405020304" pitchFamily="18" charset="0"/>
                <a:cs typeface="Verdana" panose="020B0604030504040204" pitchFamily="34" charset="0"/>
              </a:rPr>
              <a:t>Bu bilgilerden hareketle Osmanlı Devleti hakkında,</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I. Rusya ile farklı blokta yer almıştır.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II. Savaştığı cepheler taarruz cepheleridir.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III. İngiliz ve Fransızlarla birden fazla cephede savaşmıştır.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IV. Osmanlı toplumu savaşa girme düşüncesini desteklemiştir.</a:t>
            </a:r>
          </a:p>
          <a:p>
            <a:pPr algn="just">
              <a:lnSpc>
                <a:spcPct val="150000"/>
              </a:lnSpc>
              <a:spcAft>
                <a:spcPts val="0"/>
              </a:spcAft>
            </a:pPr>
            <a:r>
              <a:rPr lang="tr-TR" sz="2000" b="1" dirty="0">
                <a:latin typeface="Arial" panose="020B0604020202020204" pitchFamily="34" charset="0"/>
                <a:ea typeface="Times New Roman" panose="02020603050405020304" pitchFamily="18" charset="0"/>
                <a:cs typeface="Verdana" panose="020B0604030504040204" pitchFamily="34" charset="0"/>
              </a:rPr>
              <a:t>yargılarından hangilerine ulaşılabilir?</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A) I ve III 				B) II ve IV</a:t>
            </a:r>
          </a:p>
          <a:p>
            <a:pPr algn="just">
              <a:lnSpc>
                <a:spcPct val="150000"/>
              </a:lnSpc>
              <a:spcAft>
                <a:spcPts val="0"/>
              </a:spcAft>
            </a:pPr>
            <a:r>
              <a:rPr lang="tr-TR" sz="2000" dirty="0">
                <a:latin typeface="Arial" panose="020B0604020202020204" pitchFamily="34" charset="0"/>
                <a:ea typeface="Times New Roman" panose="02020603050405020304" pitchFamily="18" charset="0"/>
                <a:cs typeface="Verdana" panose="020B0604030504040204" pitchFamily="34" charset="0"/>
              </a:rPr>
              <a:t>C) I, II ve III 				D) II, III ve IV</a:t>
            </a:r>
          </a:p>
          <a:p>
            <a:pPr algn="just">
              <a:lnSpc>
                <a:spcPct val="150000"/>
              </a:lnSpc>
              <a:spcAft>
                <a:spcPts val="0"/>
              </a:spcAft>
            </a:pPr>
            <a:endParaRPr lang="tr-TR" sz="2000" dirty="0">
              <a:latin typeface="Arial" panose="020B0604020202020204" pitchFamily="34" charset="0"/>
              <a:ea typeface="Times New Roman" panose="02020603050405020304" pitchFamily="18" charset="0"/>
              <a:cs typeface="Verdana" panose="020B0604030504040204" pitchFamily="34" charset="0"/>
            </a:endParaRPr>
          </a:p>
        </p:txBody>
      </p:sp>
      <p:grpSp>
        <p:nvGrpSpPr>
          <p:cNvPr id="12" name="Group 41"/>
          <p:cNvGrpSpPr>
            <a:grpSpLocks/>
          </p:cNvGrpSpPr>
          <p:nvPr/>
        </p:nvGrpSpPr>
        <p:grpSpPr>
          <a:xfrm>
            <a:off x="11218545" y="701321"/>
            <a:ext cx="880110" cy="438150"/>
            <a:chOff x="0" y="0"/>
            <a:chExt cx="880744" cy="348615"/>
          </a:xfrm>
        </p:grpSpPr>
        <p:sp>
          <p:nvSpPr>
            <p:cNvPr id="13" name="Graphic 42"/>
            <p:cNvSpPr/>
            <p:nvPr/>
          </p:nvSpPr>
          <p:spPr>
            <a:xfrm>
              <a:off x="27584" y="27150"/>
              <a:ext cx="850900" cy="297815"/>
            </a:xfrm>
            <a:custGeom>
              <a:avLst/>
              <a:gdLst/>
              <a:ahLst/>
              <a:cxnLst/>
              <a:rect l="l" t="t" r="r" b="b"/>
              <a:pathLst>
                <a:path w="850900" h="297815">
                  <a:moveTo>
                    <a:pt x="850582" y="0"/>
                  </a:moveTo>
                  <a:lnTo>
                    <a:pt x="140296" y="0"/>
                  </a:lnTo>
                  <a:lnTo>
                    <a:pt x="95952" y="7152"/>
                  </a:lnTo>
                  <a:lnTo>
                    <a:pt x="57439" y="27069"/>
                  </a:lnTo>
                  <a:lnTo>
                    <a:pt x="27069" y="57439"/>
                  </a:lnTo>
                  <a:lnTo>
                    <a:pt x="7152" y="95952"/>
                  </a:lnTo>
                  <a:lnTo>
                    <a:pt x="0" y="140296"/>
                  </a:lnTo>
                  <a:lnTo>
                    <a:pt x="0" y="157391"/>
                  </a:lnTo>
                  <a:lnTo>
                    <a:pt x="7152" y="201735"/>
                  </a:lnTo>
                  <a:lnTo>
                    <a:pt x="27069" y="240248"/>
                  </a:lnTo>
                  <a:lnTo>
                    <a:pt x="57439" y="270618"/>
                  </a:lnTo>
                  <a:lnTo>
                    <a:pt x="95952" y="290535"/>
                  </a:lnTo>
                  <a:lnTo>
                    <a:pt x="140296" y="297688"/>
                  </a:lnTo>
                  <a:lnTo>
                    <a:pt x="850582" y="297688"/>
                  </a:lnTo>
                  <a:lnTo>
                    <a:pt x="850582" y="0"/>
                  </a:lnTo>
                  <a:close/>
                </a:path>
              </a:pathLst>
            </a:custGeom>
            <a:solidFill>
              <a:srgbClr val="FFCB04"/>
            </a:solidFill>
          </p:spPr>
          <p:txBody>
            <a:bodyPr wrap="square" lIns="0" tIns="0" rIns="0" bIns="0" rtlCol="0">
              <a:prstTxWarp prst="textNoShape">
                <a:avLst/>
              </a:prstTxWarp>
              <a:noAutofit/>
            </a:bodyPr>
            <a:lstStyle/>
            <a:p>
              <a:endParaRPr lang="tr-TR"/>
            </a:p>
          </p:txBody>
        </p:sp>
        <p:pic>
          <p:nvPicPr>
            <p:cNvPr id="14" name="Image 43"/>
            <p:cNvPicPr/>
            <p:nvPr/>
          </p:nvPicPr>
          <p:blipFill>
            <a:blip r:embed="rId6" cstate="print"/>
            <a:stretch>
              <a:fillRect/>
            </a:stretch>
          </p:blipFill>
          <p:spPr>
            <a:xfrm>
              <a:off x="59362" y="55366"/>
              <a:ext cx="237286" cy="237286"/>
            </a:xfrm>
            <a:prstGeom prst="rect">
              <a:avLst/>
            </a:prstGeom>
          </p:spPr>
        </p:pic>
        <p:sp>
          <p:nvSpPr>
            <p:cNvPr id="15" name="Graphic 44"/>
            <p:cNvSpPr/>
            <p:nvPr/>
          </p:nvSpPr>
          <p:spPr>
            <a:xfrm>
              <a:off x="2031" y="2031"/>
              <a:ext cx="876300" cy="344805"/>
            </a:xfrm>
            <a:custGeom>
              <a:avLst/>
              <a:gdLst/>
              <a:ahLst/>
              <a:cxnLst/>
              <a:rect l="l" t="t" r="r" b="b"/>
              <a:pathLst>
                <a:path w="876300" h="344805">
                  <a:moveTo>
                    <a:pt x="876134" y="0"/>
                  </a:moveTo>
                  <a:lnTo>
                    <a:pt x="171411" y="0"/>
                  </a:lnTo>
                  <a:lnTo>
                    <a:pt x="125844" y="6148"/>
                  </a:lnTo>
                  <a:lnTo>
                    <a:pt x="84898" y="23500"/>
                  </a:lnTo>
                  <a:lnTo>
                    <a:pt x="50206" y="50414"/>
                  </a:lnTo>
                  <a:lnTo>
                    <a:pt x="23403" y="85249"/>
                  </a:lnTo>
                  <a:lnTo>
                    <a:pt x="6123" y="126366"/>
                  </a:lnTo>
                  <a:lnTo>
                    <a:pt x="0" y="172123"/>
                  </a:lnTo>
                  <a:lnTo>
                    <a:pt x="6123" y="217879"/>
                  </a:lnTo>
                  <a:lnTo>
                    <a:pt x="23403" y="258996"/>
                  </a:lnTo>
                  <a:lnTo>
                    <a:pt x="50206" y="293831"/>
                  </a:lnTo>
                  <a:lnTo>
                    <a:pt x="84898" y="320746"/>
                  </a:lnTo>
                  <a:lnTo>
                    <a:pt x="125844" y="338097"/>
                  </a:lnTo>
                  <a:lnTo>
                    <a:pt x="171411" y="344246"/>
                  </a:lnTo>
                  <a:lnTo>
                    <a:pt x="876134" y="344246"/>
                  </a:lnTo>
                </a:path>
              </a:pathLst>
            </a:custGeom>
            <a:ln w="4064">
              <a:solidFill>
                <a:srgbClr val="A7A9AC"/>
              </a:solidFill>
              <a:prstDash val="solid"/>
            </a:ln>
          </p:spPr>
          <p:txBody>
            <a:bodyPr wrap="square" lIns="0" tIns="0" rIns="0" bIns="0" rtlCol="0">
              <a:prstTxWarp prst="textNoShape">
                <a:avLst/>
              </a:prstTxWarp>
              <a:noAutofit/>
            </a:bodyPr>
            <a:lstStyle/>
            <a:p>
              <a:endParaRPr lang="tr-TR"/>
            </a:p>
          </p:txBody>
        </p:sp>
        <p:sp>
          <p:nvSpPr>
            <p:cNvPr id="16" name="Textbox 45"/>
            <p:cNvSpPr txBox="1"/>
            <p:nvPr/>
          </p:nvSpPr>
          <p:spPr>
            <a:xfrm>
              <a:off x="0" y="0"/>
              <a:ext cx="880744" cy="348615"/>
            </a:xfrm>
            <a:prstGeom prst="rect">
              <a:avLst/>
            </a:prstGeom>
          </p:spPr>
          <p:txBody>
            <a:bodyPr wrap="square" lIns="0" tIns="0" rIns="0" bIns="0" rtlCol="0">
              <a:noAutofit/>
            </a:bodyPr>
            <a:lstStyle/>
            <a:p>
              <a:pPr marL="159385">
                <a:spcBef>
                  <a:spcPts val="790"/>
                </a:spcBef>
                <a:spcAft>
                  <a:spcPts val="0"/>
                </a:spcAft>
              </a:pPr>
              <a:r>
                <a:rPr lang="tr-TR" sz="800" spc="-50" dirty="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8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  </a:t>
              </a:r>
              <a:r>
                <a:rPr lang="tr-TR" sz="1600" spc="-50" dirty="0" smtClean="0">
                  <a:solidFill>
                    <a:srgbClr val="231F20"/>
                  </a:solidFill>
                  <a:effectLst/>
                  <a:latin typeface="Arial Black" panose="020B0A04020102020204" pitchFamily="34" charset="0"/>
                  <a:ea typeface="Verdana" panose="020B0604030504040204" pitchFamily="34" charset="0"/>
                  <a:cs typeface="Verdana" panose="020B0604030504040204" pitchFamily="34" charset="0"/>
                </a:rPr>
                <a:t>2020</a:t>
              </a:r>
              <a:endParaRPr lang="tr-TR" sz="1100" dirty="0">
                <a:effectLst/>
                <a:latin typeface="Verdana" panose="020B0604030504040204" pitchFamily="34" charset="0"/>
                <a:ea typeface="Verdana" panose="020B0604030504040204" pitchFamily="34" charset="0"/>
                <a:cs typeface="Verdana" panose="020B0604030504040204" pitchFamily="34" charset="0"/>
              </a:endParaRPr>
            </a:p>
          </p:txBody>
        </p:sp>
      </p:grpSp>
      <p:sp>
        <p:nvSpPr>
          <p:cNvPr id="17" name="Oval 16"/>
          <p:cNvSpPr/>
          <p:nvPr/>
        </p:nvSpPr>
        <p:spPr>
          <a:xfrm>
            <a:off x="675960" y="651716"/>
            <a:ext cx="753248" cy="76878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smtClean="0">
                <a:solidFill>
                  <a:schemeClr val="tx1"/>
                </a:solidFill>
              </a:rPr>
              <a:t>8</a:t>
            </a:r>
            <a:endParaRPr lang="tr-TR" sz="2800" b="1" dirty="0">
              <a:solidFill>
                <a:schemeClr val="tx1"/>
              </a:solidFill>
            </a:endParaRPr>
          </a:p>
        </p:txBody>
      </p:sp>
      <p:sp>
        <p:nvSpPr>
          <p:cNvPr id="18" name="Oval 17"/>
          <p:cNvSpPr/>
          <p:nvPr/>
        </p:nvSpPr>
        <p:spPr>
          <a:xfrm>
            <a:off x="1409136" y="5782509"/>
            <a:ext cx="354675" cy="30702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308892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TotalTime>
  <Words>1984</Words>
  <Application>Microsoft Office PowerPoint</Application>
  <PresentationFormat>Özel</PresentationFormat>
  <Paragraphs>274</Paragraphs>
  <Slides>21</Slides>
  <Notes>0</Notes>
  <HiddenSlides>0</HiddenSlides>
  <MMClips>0</MMClips>
  <ScaleCrop>false</ScaleCrop>
  <HeadingPairs>
    <vt:vector size="4" baseType="variant">
      <vt:variant>
        <vt:lpstr>Tema</vt:lpstr>
      </vt:variant>
      <vt:variant>
        <vt:i4>1</vt:i4>
      </vt:variant>
      <vt:variant>
        <vt:lpstr>Slayt Başlıkları</vt:lpstr>
      </vt:variant>
      <vt:variant>
        <vt:i4>21</vt:i4>
      </vt:variant>
    </vt:vector>
  </HeadingPairs>
  <TitlesOfParts>
    <vt:vector size="22" baseType="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CASPER</dc:creator>
  <cp:lastModifiedBy>Selcuk</cp:lastModifiedBy>
  <cp:revision>34</cp:revision>
  <dcterms:created xsi:type="dcterms:W3CDTF">2025-07-05T10:23:08Z</dcterms:created>
  <dcterms:modified xsi:type="dcterms:W3CDTF">2025-07-23T16:15:31Z</dcterms:modified>
</cp:coreProperties>
</file>